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1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09" autoAdjust="0"/>
  </p:normalViewPr>
  <p:slideViewPr>
    <p:cSldViewPr snapToGrid="0" snapToObjects="1">
      <p:cViewPr varScale="1">
        <p:scale>
          <a:sx n="104" d="100"/>
          <a:sy n="104" d="100"/>
        </p:scale>
        <p:origin x="114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477FF4-6650-EE46-A85D-94691D30FC68}"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A957AF-53C0-420B-9C2D-77DB1416566C}" type="slidenum">
              <a:rPr kumimoji="0" lang="en-US" smtClean="0"/>
              <a:pPr/>
              <a:t>‹#›</a:t>
            </a:fld>
            <a:endParaRPr kumimoji="0" lang="en-US"/>
          </a:p>
        </p:txBody>
      </p:sp>
    </p:spTree>
    <p:extLst>
      <p:ext uri="{BB962C8B-B14F-4D97-AF65-F5344CB8AC3E}">
        <p14:creationId xmlns:p14="http://schemas.microsoft.com/office/powerpoint/2010/main" val="279923358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77FF4-6650-EE46-A85D-94691D30FC68}"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5740D-A423-A74F-B422-C6AE394FCBB4}" type="slidenum">
              <a:rPr lang="en-US" smtClean="0"/>
              <a:pPr/>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183911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477FF4-6650-EE46-A85D-94691D30FC68}"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5740D-A423-A74F-B422-C6AE394FCBB4}" type="slidenum">
              <a:rPr lang="en-US" smtClean="0"/>
              <a:pPr/>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652767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sz="2400"/>
            </a:lvl1pPr>
            <a:lvl2pPr>
              <a:defRPr sz="2100"/>
            </a:lvl2pPr>
            <a:lvl3pPr>
              <a:defRPr sz="1800"/>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477FF4-6650-EE46-A85D-94691D30FC68}"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95740D-A423-A74F-B422-C6AE394FCBB4}" type="slidenum">
              <a:rPr lang="en-US" smtClean="0"/>
              <a:pPr/>
              <a:t>‹#›</a:t>
            </a:fld>
            <a:endParaRPr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76774098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9/21/2015</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
        <p:nvSpPr>
          <p:cNvPr id="7" name="TextBox 6"/>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52190152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477FF4-6650-EE46-A85D-94691D30FC68}" type="datetimeFigureOut">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95740D-A423-A74F-B422-C6AE394FCBB4}" type="slidenum">
              <a:rPr lang="en-US" smtClean="0"/>
              <a:pPr/>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0735146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477FF4-6650-EE46-A85D-94691D30FC68}" type="datetimeFigureOut">
              <a:rPr lang="en-US" smtClean="0"/>
              <a:pPr/>
              <a:t>9/21/2015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95740D-A423-A74F-B422-C6AE394FCBB4}" type="slidenum">
              <a:rPr lang="en-US" smtClean="0"/>
              <a:pPr/>
              <a:t>‹#›</a:t>
            </a:fld>
            <a:endParaRPr lang="en-US"/>
          </a:p>
        </p:txBody>
      </p:sp>
      <p:sp>
        <p:nvSpPr>
          <p:cNvPr id="10" name="TextBox 9"/>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12966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477FF4-6650-EE46-A85D-94691D30FC68}" type="datetimeFigureOut">
              <a:rPr lang="en-US" smtClean="0"/>
              <a:pPr/>
              <a:t>9/21/2015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95740D-A423-A74F-B422-C6AE394FCBB4}" type="slidenum">
              <a:rPr lang="en-US" smtClean="0"/>
              <a:pPr/>
              <a:t>‹#›</a:t>
            </a:fld>
            <a:endParaRPr lang="en-US"/>
          </a:p>
        </p:txBody>
      </p:sp>
      <p:sp>
        <p:nvSpPr>
          <p:cNvPr id="6" name="TextBox 5"/>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232402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477FF4-6650-EE46-A85D-94691D30FC68}" type="datetimeFigureOut">
              <a:rPr lang="en-US" smtClean="0"/>
              <a:pPr/>
              <a:t>9/21/2015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95740D-A423-A74F-B422-C6AE394FCBB4}" type="slidenum">
              <a:rPr lang="en-US" smtClean="0"/>
              <a:pPr/>
              <a:t>‹#›</a:t>
            </a:fld>
            <a:endParaRPr lang="en-US"/>
          </a:p>
        </p:txBody>
      </p:sp>
    </p:spTree>
    <p:extLst>
      <p:ext uri="{BB962C8B-B14F-4D97-AF65-F5344CB8AC3E}">
        <p14:creationId xmlns:p14="http://schemas.microsoft.com/office/powerpoint/2010/main" val="2993355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77FF4-6650-EE46-A85D-94691D30FC68}" type="datetimeFigureOut">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95740D-A423-A74F-B422-C6AE394FCBB4}" type="slidenum">
              <a:rPr lang="en-US" smtClean="0"/>
              <a:pPr/>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1616962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477FF4-6650-EE46-A85D-94691D30FC68}" type="datetimeFigureOut">
              <a:rPr lang="en-US" smtClean="0"/>
              <a:pPr/>
              <a:t>9/21/2015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95740D-A423-A74F-B422-C6AE394FCBB4}" type="slidenum">
              <a:rPr lang="en-US" smtClean="0"/>
              <a:pPr/>
              <a:t>‹#›</a:t>
            </a:fld>
            <a:endParaRPr lang="en-US"/>
          </a:p>
        </p:txBody>
      </p:sp>
      <p:sp>
        <p:nvSpPr>
          <p:cNvPr id="8" name="TextBox 7"/>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830528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515350" y="0"/>
            <a:ext cx="628650" cy="6858000"/>
          </a:xfrm>
          <a:prstGeom prst="rect">
            <a:avLst/>
          </a:prstGeom>
        </p:spPr>
      </p:pic>
      <p:pic>
        <p:nvPicPr>
          <p:cNvPr id="7" name="Picture 6"/>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0" y="6176963"/>
            <a:ext cx="9144000" cy="681037"/>
          </a:xfrm>
          <a:prstGeom prst="rect">
            <a:avLst/>
          </a:prstGeom>
        </p:spPr>
      </p:pic>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bg1"/>
                </a:solidFill>
              </a:defRPr>
            </a:lvl1pPr>
          </a:lstStyle>
          <a:p>
            <a:fld id="{501925CF-B6CA-4A4F-9235-6BAD7D29D6A5}" type="datetimeFigureOut">
              <a:rPr lang="en-US" smtClean="0"/>
              <a:pPr/>
              <a:t>9/21/2015</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bg1"/>
                </a:solidFill>
              </a:defRPr>
            </a:lvl1pPr>
          </a:lstStyle>
          <a:p>
            <a:pPr algn="r"/>
            <a:r>
              <a:rPr lang="en-US" smtClean="0"/>
              <a:t>UHCL Writing Center</a:t>
            </a:r>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bg1"/>
                </a:solidFill>
              </a:defRPr>
            </a:lvl1pPr>
          </a:lstStyle>
          <a:p>
            <a:fld id="{3F95740D-A423-A74F-B422-C6AE394FCBB4}" type="slidenum">
              <a:rPr lang="en-US" smtClean="0"/>
              <a:pPr/>
              <a:t>‹#›</a:t>
            </a:fld>
            <a:endParaRPr lang="en-US"/>
          </a:p>
        </p:txBody>
      </p:sp>
      <p:pic>
        <p:nvPicPr>
          <p:cNvPr id="9" name="Picture 8"/>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660261" y="4948239"/>
            <a:ext cx="1911030" cy="1095375"/>
          </a:xfrm>
          <a:prstGeom prst="rect">
            <a:avLst/>
          </a:prstGeom>
        </p:spPr>
      </p:pic>
      <p:sp>
        <p:nvSpPr>
          <p:cNvPr id="10" name="TextBox 9"/>
          <p:cNvSpPr txBox="1"/>
          <p:nvPr/>
        </p:nvSpPr>
        <p:spPr>
          <a:xfrm rot="5400000">
            <a:off x="6059091" y="2701069"/>
            <a:ext cx="5591175" cy="507831"/>
          </a:xfrm>
          <a:prstGeom prst="rect">
            <a:avLst/>
          </a:prstGeom>
          <a:noFill/>
        </p:spPr>
        <p:txBody>
          <a:bodyPr wrap="square" rtlCol="0">
            <a:spAutoFit/>
          </a:bodyPr>
          <a:lstStyle/>
          <a:p>
            <a:r>
              <a:rPr lang="en-US" sz="2700" dirty="0" smtClean="0">
                <a:solidFill>
                  <a:schemeClr val="bg1"/>
                </a:solidFill>
                <a:latin typeface="Adobe Garamond Pro Bold" panose="02020702060506020403" pitchFamily="18" charset="0"/>
              </a:rPr>
              <a:t>UHCL Writing Center</a:t>
            </a:r>
            <a:endParaRPr lang="en-US" sz="2700" dirty="0">
              <a:solidFill>
                <a:schemeClr val="bg1"/>
              </a:solidFill>
              <a:latin typeface="Adobe Garamond Pro Bold" panose="02020702060506020403" pitchFamily="18" charset="0"/>
            </a:endParaRPr>
          </a:p>
        </p:txBody>
      </p:sp>
    </p:spTree>
    <p:extLst>
      <p:ext uri="{BB962C8B-B14F-4D97-AF65-F5344CB8AC3E}">
        <p14:creationId xmlns:p14="http://schemas.microsoft.com/office/powerpoint/2010/main" val="3861204830"/>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timing>
    <p:tnLst>
      <p:par>
        <p:cTn id="1" dur="indefinite" restart="never" nodeType="tmRoot"/>
      </p:par>
    </p:tnLst>
  </p:timing>
  <p:txStyles>
    <p:titleStyle>
      <a:lvl1pPr algn="ctr" defTabSz="685800" rtl="0" eaLnBrk="1" latinLnBrk="0" hangingPunct="1">
        <a:lnSpc>
          <a:spcPct val="90000"/>
        </a:lnSpc>
        <a:spcBef>
          <a:spcPct val="0"/>
        </a:spcBef>
        <a:buNone/>
        <a:defRPr sz="3600" kern="1200">
          <a:solidFill>
            <a:srgbClr val="0070C0"/>
          </a:solidFill>
          <a:latin typeface="Adobe Garamond Pro Bold" panose="02020702060506020403" pitchFamily="18" charset="0"/>
          <a:ea typeface="+mj-ea"/>
          <a:cs typeface="+mj-cs"/>
        </a:defRPr>
      </a:lvl1pPr>
    </p:titleStyle>
    <p:bodyStyle>
      <a:lvl1pPr marL="171450" indent="-171450" algn="l" defTabSz="685800" rtl="0" eaLnBrk="1" latinLnBrk="0" hangingPunct="1">
        <a:lnSpc>
          <a:spcPct val="100000"/>
        </a:lnSpc>
        <a:spcBef>
          <a:spcPts val="0"/>
        </a:spcBef>
        <a:spcAft>
          <a:spcPts val="750"/>
        </a:spcAft>
        <a:buClr>
          <a:srgbClr val="0070C0"/>
        </a:buClr>
        <a:buSzPct val="13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100000"/>
        </a:lnSpc>
        <a:spcBef>
          <a:spcPts val="0"/>
        </a:spcBef>
        <a:spcAft>
          <a:spcPts val="750"/>
        </a:spcAft>
        <a:buClr>
          <a:srgbClr val="00B050"/>
        </a:buClr>
        <a:buSzPct val="130000"/>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100000"/>
        </a:lnSpc>
        <a:spcBef>
          <a:spcPts val="0"/>
        </a:spcBef>
        <a:spcAft>
          <a:spcPts val="750"/>
        </a:spcAft>
        <a:buSzPct val="130000"/>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864376"/>
            <a:ext cx="8915400" cy="1170767"/>
          </a:xfrm>
        </p:spPr>
        <p:txBody>
          <a:bodyPr>
            <a:normAutofit fontScale="90000"/>
          </a:bodyPr>
          <a:lstStyle/>
          <a:p>
            <a:r>
              <a:rPr lang="en-US" dirty="0" smtClean="0"/>
              <a:t>The Writing Process:</a:t>
            </a:r>
            <a:br>
              <a:rPr lang="en-US" dirty="0" smtClean="0"/>
            </a:br>
            <a:r>
              <a:rPr lang="en-US" dirty="0" smtClean="0"/>
              <a:t>A Discussion of Tips &amp; Advice</a:t>
            </a:r>
            <a:endParaRPr lang="en-US" dirty="0"/>
          </a:p>
        </p:txBody>
      </p:sp>
      <p:sp>
        <p:nvSpPr>
          <p:cNvPr id="3" name="Subtitle 2"/>
          <p:cNvSpPr>
            <a:spLocks noGrp="1"/>
          </p:cNvSpPr>
          <p:nvPr>
            <p:ph type="subTitle" idx="1"/>
          </p:nvPr>
        </p:nvSpPr>
        <p:spPr>
          <a:xfrm>
            <a:off x="914400" y="3034553"/>
            <a:ext cx="8001000" cy="2004667"/>
          </a:xfrm>
        </p:spPr>
        <p:txBody>
          <a:bodyPr anchor="t">
            <a:normAutofit/>
          </a:bodyPr>
          <a:lstStyle/>
          <a:p>
            <a:pPr algn="ctr"/>
            <a:endParaRPr lang="en-US" sz="800" dirty="0" smtClean="0"/>
          </a:p>
          <a:p>
            <a:pPr algn="ctr"/>
            <a:r>
              <a:rPr lang="en-US" sz="2400" dirty="0" smtClean="0"/>
              <a:t>UHCL Writing Center</a:t>
            </a:r>
          </a:p>
          <a:p>
            <a:pPr algn="ctr"/>
            <a:r>
              <a:rPr lang="en-US" sz="2400" dirty="0" smtClean="0"/>
              <a:t>Spring 2015</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research, research</a:t>
            </a:r>
            <a:endParaRPr lang="en-US" dirty="0"/>
          </a:p>
        </p:txBody>
      </p:sp>
      <p:sp>
        <p:nvSpPr>
          <p:cNvPr id="3" name="Content Placeholder 2"/>
          <p:cNvSpPr>
            <a:spLocks noGrp="1"/>
          </p:cNvSpPr>
          <p:nvPr>
            <p:ph idx="1"/>
          </p:nvPr>
        </p:nvSpPr>
        <p:spPr/>
        <p:txBody>
          <a:bodyPr>
            <a:normAutofit/>
          </a:bodyPr>
          <a:lstStyle/>
          <a:p>
            <a:r>
              <a:rPr lang="en-US" sz="1600" dirty="0" smtClean="0"/>
              <a:t>Some topics and theses will lend themselves well to organizing your thoughts and arguments before doing extensive research, especially if you are already familiar with the topic.</a:t>
            </a:r>
          </a:p>
          <a:p>
            <a:r>
              <a:rPr lang="en-US" sz="1600" dirty="0" smtClean="0"/>
              <a:t>If you are unfamiliar with the topic, however, you will need to research—and you should research more information than you will need to use in your paper.</a:t>
            </a:r>
          </a:p>
          <a:p>
            <a:r>
              <a:rPr lang="en-US" sz="1600" dirty="0" smtClean="0"/>
              <a:t>Consider terms that relate to your topic and research those areas on the library database to gather as much information as possible to develop your arguments.</a:t>
            </a:r>
          </a:p>
          <a:p>
            <a:r>
              <a:rPr lang="en-US" sz="1600" dirty="0" smtClean="0"/>
              <a:t>For example, if you were to research the oil market and its relationship to recession in the U.S., you could look for articles with any cross-reference to the following terms:</a:t>
            </a:r>
          </a:p>
          <a:p>
            <a:pPr lvl="1">
              <a:buNone/>
            </a:pPr>
            <a:r>
              <a:rPr lang="en-US" sz="1400" dirty="0" smtClean="0"/>
              <a:t>	oil prices		U.S. recession causes		American oil business</a:t>
            </a:r>
          </a:p>
          <a:p>
            <a:pPr lvl="1">
              <a:buNone/>
            </a:pPr>
            <a:r>
              <a:rPr lang="en-US" sz="1400" dirty="0" smtClean="0"/>
              <a:t>	U.S. oil market	gas prices			American oil influences</a:t>
            </a:r>
          </a:p>
          <a:p>
            <a:pPr lvl="1">
              <a:buNone/>
            </a:pPr>
            <a:r>
              <a:rPr lang="en-US" sz="1400" dirty="0" smtClean="0"/>
              <a:t>	recession effects	oil economy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 draft</a:t>
            </a:r>
            <a:endParaRPr lang="en-US" dirty="0"/>
          </a:p>
        </p:txBody>
      </p:sp>
      <p:sp>
        <p:nvSpPr>
          <p:cNvPr id="3" name="Content Placeholder 2"/>
          <p:cNvSpPr>
            <a:spLocks noGrp="1"/>
          </p:cNvSpPr>
          <p:nvPr>
            <p:ph idx="1"/>
          </p:nvPr>
        </p:nvSpPr>
        <p:spPr>
          <a:xfrm>
            <a:off x="628650" y="1428206"/>
            <a:ext cx="7886700" cy="4748757"/>
          </a:xfrm>
        </p:spPr>
        <p:txBody>
          <a:bodyPr>
            <a:normAutofit/>
          </a:bodyPr>
          <a:lstStyle/>
          <a:p>
            <a:r>
              <a:rPr lang="en-US" sz="2000" dirty="0" smtClean="0"/>
              <a:t>Many individuals want to create their arguments in advance, organize their paper, and leave research as the last step to integrate solely when they are writing a draft. This is dangerous because you are using research to write what you want, not writing what the research is telling you.</a:t>
            </a:r>
          </a:p>
          <a:p>
            <a:r>
              <a:rPr lang="en-US" sz="2000" dirty="0" smtClean="0"/>
              <a:t>After researching the topic, begin writing the areas you are most confident about. If you find that you are struggling to write about some areas more than others, perhaps you need to take time to outline your arguments or do more research—or even discuss the topic with a tutor to help you get your thoughts together.</a:t>
            </a:r>
          </a:p>
          <a:p>
            <a:r>
              <a:rPr lang="en-US" sz="2000" dirty="0" smtClean="0"/>
              <a:t>After you have a basic draft written, go through it to see if it is flowing well. You might find that information needs to be moved around or some areas are underdeveloped. Don’t panic…</a:t>
            </a:r>
            <a:endParaRPr lang="en-US"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a draft (cont.)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If you have trouble writing on an argument or particular section, leave it until the end. Perhaps writing the rest will help you organize your thoughts.</a:t>
            </a:r>
          </a:p>
          <a:p>
            <a:r>
              <a:rPr lang="en-US" dirty="0" smtClean="0"/>
              <a:t>If you do not have enough research to support a section, write all that you can and come back later with more research to fill in the gaps. Sometimes writing out everything you have helps you identify where you need more research or information.</a:t>
            </a:r>
          </a:p>
          <a:p>
            <a:r>
              <a:rPr lang="en-US" dirty="0" smtClean="0"/>
              <a:t>If you cannot figure out where a particular section should go in the paper, first ask yourself if it is necessary information or if you are just using it for filler. If it is necessary, look for a connection to other information. Whichever aspect most easily relates to the section is likely to identify where in the paper you need to put that section.</a:t>
            </a:r>
          </a:p>
          <a:p>
            <a:pPr>
              <a:buNone/>
            </a:pPr>
            <a:r>
              <a:rPr lang="en-US" b="1" dirty="0" smtClean="0">
                <a:solidFill>
                  <a:schemeClr val="accent1">
                    <a:lumMod val="50000"/>
                  </a:schemeClr>
                </a:solidFill>
              </a:rPr>
              <a:t>MYTH: You do not have to write your paper in the order it will be read. Many good writers leave their introductions until the very end and write them after they have finished everything else.</a:t>
            </a:r>
            <a:endParaRPr lang="en-US" b="1"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smtClean="0"/>
              <a:t>Rewriting: Reorganize, delete, add, and edit</a:t>
            </a:r>
            <a:endParaRPr lang="en-US" sz="2600" dirty="0"/>
          </a:p>
        </p:txBody>
      </p:sp>
      <p:sp>
        <p:nvSpPr>
          <p:cNvPr id="3" name="Content Placeholder 2"/>
          <p:cNvSpPr>
            <a:spLocks noGrp="1"/>
          </p:cNvSpPr>
          <p:nvPr>
            <p:ph idx="1"/>
          </p:nvPr>
        </p:nvSpPr>
        <p:spPr>
          <a:xfrm>
            <a:off x="210949" y="1419498"/>
            <a:ext cx="8304401" cy="4815840"/>
          </a:xfrm>
        </p:spPr>
        <p:txBody>
          <a:bodyPr>
            <a:normAutofit fontScale="92500" lnSpcReduction="10000"/>
          </a:bodyPr>
          <a:lstStyle/>
          <a:p>
            <a:r>
              <a:rPr lang="en-US" sz="1730" dirty="0" smtClean="0"/>
              <a:t>Writers rarely, if ever, meet their objectives with their first drafts—</a:t>
            </a:r>
            <a:r>
              <a:rPr lang="en-US" sz="1730" i="1" dirty="0" smtClean="0"/>
              <a:t>that is why we call them drafts</a:t>
            </a:r>
            <a:r>
              <a:rPr lang="en-US" sz="1730" dirty="0" smtClean="0"/>
              <a:t>: they are meant to be revised, edited, and reorganized until a final version is achieved.</a:t>
            </a:r>
          </a:p>
          <a:p>
            <a:r>
              <a:rPr lang="en-US" sz="1730" dirty="0" smtClean="0"/>
              <a:t>Once you have a first draft finished, following these steps to help you improve your paper and rewrite it:</a:t>
            </a:r>
          </a:p>
          <a:p>
            <a:pPr lvl="1"/>
            <a:r>
              <a:rPr lang="en-US" sz="1730" dirty="0" smtClean="0"/>
              <a:t>Check the organization of your arguments—do they flow well from one to the next? Are your thoughts easy to follow? Would the paper benefit from you reordering the sections?</a:t>
            </a:r>
          </a:p>
          <a:p>
            <a:pPr lvl="1"/>
            <a:r>
              <a:rPr lang="en-US" sz="1730" dirty="0" smtClean="0"/>
              <a:t>Ensure that your thesis is supported throughout your paper—do you stray and go off-topic? Are all of your points necessary and relate to your thesis?</a:t>
            </a:r>
          </a:p>
          <a:p>
            <a:pPr lvl="1"/>
            <a:r>
              <a:rPr lang="en-US" sz="1730" dirty="0" smtClean="0"/>
              <a:t>Be honest about filler—was there any information you included simply to take up space and reach the word requirement? If so, delete it. Your professor will notice it, and it only weakens your paper.</a:t>
            </a:r>
          </a:p>
          <a:p>
            <a:pPr lvl="1"/>
            <a:r>
              <a:rPr lang="en-US" sz="1730" dirty="0" smtClean="0"/>
              <a:t>Look for weaknesses—are there some areas that need more explanation or examples? Will adding information or research to some areas strengthen the paper? If so, start writing again.</a:t>
            </a:r>
          </a:p>
          <a:p>
            <a:pPr lvl="1"/>
            <a:r>
              <a:rPr lang="en-US" sz="1730" dirty="0" smtClean="0"/>
              <a:t>Check for mechanics and grammar issues—did you use punctuation, especially quotation marks, correctly? Is your writing clear or confusing because of grammar?</a:t>
            </a:r>
            <a:endParaRPr lang="en-US" sz="173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is a process…</a:t>
            </a:r>
            <a:endParaRPr lang="en-US" dirty="0"/>
          </a:p>
        </p:txBody>
      </p:sp>
      <p:sp>
        <p:nvSpPr>
          <p:cNvPr id="3" name="Content Placeholder 2"/>
          <p:cNvSpPr>
            <a:spLocks noGrp="1"/>
          </p:cNvSpPr>
          <p:nvPr>
            <p:ph idx="1"/>
          </p:nvPr>
        </p:nvSpPr>
        <p:spPr>
          <a:xfrm>
            <a:off x="628650" y="1550126"/>
            <a:ext cx="7886700" cy="4626837"/>
          </a:xfrm>
        </p:spPr>
        <p:txBody>
          <a:bodyPr>
            <a:normAutofit lnSpcReduction="10000"/>
          </a:bodyPr>
          <a:lstStyle/>
          <a:p>
            <a:pPr>
              <a:buNone/>
            </a:pPr>
            <a:r>
              <a:rPr lang="en-US" dirty="0" smtClean="0"/>
              <a:t>…that is constantly going to change.</a:t>
            </a:r>
          </a:p>
          <a:p>
            <a:pPr>
              <a:buNone/>
            </a:pPr>
            <a:r>
              <a:rPr lang="en-US" dirty="0" smtClean="0"/>
              <a:t>The Writing Center believes that all writing can be improved, and we aim to help all writers become better at this craft, regardless of their current skills and abilities. If you want help with any part of this process, come visit us, and a tutor will help you one-on-one with the aspects that are most concerning for you.</a:t>
            </a:r>
          </a:p>
          <a:p>
            <a:pPr>
              <a:buNone/>
            </a:pPr>
            <a:r>
              <a:rPr lang="en-US" dirty="0" smtClean="0"/>
              <a:t>It is important to remember, however, that, while all writing can be improved, there is a time at which a writer must decide to stop rewriting and be content with what she has. We can help you make that decision as well.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writing a process?</a:t>
            </a:r>
            <a:endParaRPr lang="en-US" dirty="0"/>
          </a:p>
        </p:txBody>
      </p:sp>
      <p:sp>
        <p:nvSpPr>
          <p:cNvPr id="3" name="Content Placeholder 2"/>
          <p:cNvSpPr>
            <a:spLocks noGrp="1"/>
          </p:cNvSpPr>
          <p:nvPr>
            <p:ph idx="1"/>
          </p:nvPr>
        </p:nvSpPr>
        <p:spPr/>
        <p:txBody>
          <a:bodyPr>
            <a:normAutofit lnSpcReduction="10000"/>
          </a:bodyPr>
          <a:lstStyle/>
          <a:p>
            <a:r>
              <a:rPr lang="en-US" dirty="0" smtClean="0"/>
              <a:t>pro-</a:t>
            </a:r>
            <a:r>
              <a:rPr lang="en-US" dirty="0" err="1" smtClean="0"/>
              <a:t>cess</a:t>
            </a:r>
            <a:r>
              <a:rPr lang="en-US" dirty="0" smtClean="0"/>
              <a:t> (</a:t>
            </a:r>
            <a:r>
              <a:rPr lang="en-US" dirty="0" err="1" smtClean="0"/>
              <a:t>n</a:t>
            </a:r>
            <a:r>
              <a:rPr lang="en-US" dirty="0" smtClean="0"/>
              <a:t>.) a series of actions to produce something or that lead to a particular result</a:t>
            </a:r>
          </a:p>
          <a:p>
            <a:r>
              <a:rPr lang="en-US" dirty="0" smtClean="0"/>
              <a:t>Writers follow a process when writing, which can be unique to the type of writing as well as the writer</a:t>
            </a:r>
          </a:p>
          <a:p>
            <a:pPr lvl="2"/>
            <a:r>
              <a:rPr lang="en-US" dirty="0" smtClean="0"/>
              <a:t>fiction—focus on an idea, develop characters, outline a plot, create complications and climactic elements, and end with a resolution</a:t>
            </a:r>
          </a:p>
          <a:p>
            <a:pPr lvl="2"/>
            <a:r>
              <a:rPr lang="en-US" dirty="0" smtClean="0"/>
              <a:t>non-fiction—focus on an idea, research or draw on experience, define desired result, tailor information toward audience </a:t>
            </a:r>
          </a:p>
          <a:p>
            <a:pPr lvl="2"/>
            <a:r>
              <a:rPr lang="en-US" dirty="0" smtClean="0"/>
              <a:t>autobiography—define which aspects are relevant, determine who to include or protect, and keep the focus on your story</a:t>
            </a:r>
          </a:p>
          <a:p>
            <a:r>
              <a:rPr lang="en-US" dirty="0" smtClean="0"/>
              <a:t>Academic writing is not much different—what steps do you follow to write a research paper?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writing a process?</a:t>
            </a:r>
            <a:endParaRPr lang="en-US" dirty="0"/>
          </a:p>
        </p:txBody>
      </p:sp>
      <p:sp>
        <p:nvSpPr>
          <p:cNvPr id="3" name="Content Placeholder 2"/>
          <p:cNvSpPr>
            <a:spLocks noGrp="1"/>
          </p:cNvSpPr>
          <p:nvPr>
            <p:ph idx="1"/>
          </p:nvPr>
        </p:nvSpPr>
        <p:spPr>
          <a:xfrm>
            <a:off x="210949" y="1685029"/>
            <a:ext cx="8702863" cy="3291688"/>
          </a:xfrm>
        </p:spPr>
        <p:txBody>
          <a:bodyPr>
            <a:normAutofit fontScale="92500" lnSpcReduction="10000"/>
          </a:bodyPr>
          <a:lstStyle/>
          <a:p>
            <a:r>
              <a:rPr lang="en-US" dirty="0" smtClean="0"/>
              <a:t>Academic writing usually involves the following steps:</a:t>
            </a:r>
          </a:p>
          <a:p>
            <a:pPr lvl="1"/>
            <a:r>
              <a:rPr lang="en-US" dirty="0" smtClean="0"/>
              <a:t>Define the requirements of the assignment to understand goals</a:t>
            </a:r>
          </a:p>
          <a:p>
            <a:pPr lvl="1"/>
            <a:r>
              <a:rPr lang="en-US" dirty="0" smtClean="0"/>
              <a:t>Research the topic</a:t>
            </a:r>
          </a:p>
          <a:p>
            <a:pPr lvl="1"/>
            <a:r>
              <a:rPr lang="en-US" dirty="0" smtClean="0"/>
              <a:t>Choose a thesis</a:t>
            </a:r>
          </a:p>
          <a:p>
            <a:pPr lvl="1"/>
            <a:r>
              <a:rPr lang="en-US" dirty="0" smtClean="0"/>
              <a:t>Outline the arguments</a:t>
            </a:r>
          </a:p>
          <a:p>
            <a:pPr lvl="1"/>
            <a:r>
              <a:rPr lang="en-US" dirty="0" smtClean="0"/>
              <a:t>Write a first draft</a:t>
            </a:r>
          </a:p>
          <a:p>
            <a:pPr lvl="1"/>
            <a:r>
              <a:rPr lang="en-US" dirty="0" smtClean="0"/>
              <a:t>Reorganize information</a:t>
            </a:r>
          </a:p>
          <a:p>
            <a:pPr lvl="1"/>
            <a:r>
              <a:rPr lang="en-US" dirty="0" smtClean="0"/>
              <a:t>Research for further support</a:t>
            </a:r>
          </a:p>
          <a:p>
            <a:pPr lvl="1"/>
            <a:r>
              <a:rPr lang="en-US" dirty="0" smtClean="0"/>
              <a:t>Edit for a second draft (continue as needed)</a:t>
            </a:r>
          </a:p>
        </p:txBody>
      </p:sp>
      <p:sp>
        <p:nvSpPr>
          <p:cNvPr id="4" name="TextBox 3"/>
          <p:cNvSpPr txBox="1"/>
          <p:nvPr/>
        </p:nvSpPr>
        <p:spPr>
          <a:xfrm>
            <a:off x="617897" y="5491548"/>
            <a:ext cx="7723698" cy="707886"/>
          </a:xfrm>
          <a:prstGeom prst="rect">
            <a:avLst/>
          </a:prstGeom>
          <a:noFill/>
        </p:spPr>
        <p:txBody>
          <a:bodyPr wrap="square" rtlCol="0">
            <a:spAutoFit/>
          </a:bodyPr>
          <a:lstStyle/>
          <a:p>
            <a:r>
              <a:rPr lang="en-US" sz="2000" b="1" i="1" dirty="0" smtClean="0">
                <a:solidFill>
                  <a:schemeClr val="accent6">
                    <a:lumMod val="50000"/>
                  </a:schemeClr>
                </a:solidFill>
              </a:rPr>
              <a:t>“Writing and learning and thinking are the same process.”</a:t>
            </a:r>
          </a:p>
          <a:p>
            <a:r>
              <a:rPr lang="en-US" sz="2000" b="1" i="1" dirty="0" smtClean="0">
                <a:solidFill>
                  <a:schemeClr val="accent6">
                    <a:lumMod val="50000"/>
                  </a:schemeClr>
                </a:solidFill>
              </a:rPr>
              <a:t>									–William Zinsser, Journalist</a:t>
            </a:r>
            <a:endParaRPr lang="en-US" sz="2000" b="1" i="1" dirty="0">
              <a:solidFill>
                <a:schemeClr val="accent6">
                  <a:lumMod val="50000"/>
                </a:schemeClr>
              </a:solidFill>
            </a:endParaRPr>
          </a:p>
        </p:txBody>
      </p:sp>
      <p:sp>
        <p:nvSpPr>
          <p:cNvPr id="5" name="TextBox 4"/>
          <p:cNvSpPr txBox="1"/>
          <p:nvPr/>
        </p:nvSpPr>
        <p:spPr>
          <a:xfrm>
            <a:off x="3034479" y="2505448"/>
            <a:ext cx="2226548" cy="276999"/>
          </a:xfrm>
          <a:prstGeom prst="rect">
            <a:avLst/>
          </a:prstGeom>
          <a:noFill/>
        </p:spPr>
        <p:txBody>
          <a:bodyPr wrap="square" rtlCol="0">
            <a:spAutoFit/>
          </a:bodyPr>
          <a:lstStyle/>
          <a:p>
            <a:pPr algn="ctr"/>
            <a:r>
              <a:rPr lang="en-US" sz="1200" b="1" dirty="0" smtClean="0">
                <a:solidFill>
                  <a:schemeClr val="accent5">
                    <a:lumMod val="75000"/>
                  </a:schemeClr>
                </a:solidFill>
              </a:rPr>
              <a:t>LEARN NEW INFORMATION</a:t>
            </a:r>
            <a:endParaRPr lang="en-US" sz="1200" b="1" dirty="0">
              <a:solidFill>
                <a:schemeClr val="accent5">
                  <a:lumMod val="75000"/>
                </a:schemeClr>
              </a:solidFill>
            </a:endParaRPr>
          </a:p>
        </p:txBody>
      </p:sp>
      <p:sp>
        <p:nvSpPr>
          <p:cNvPr id="6" name="TextBox 5"/>
          <p:cNvSpPr txBox="1"/>
          <p:nvPr/>
        </p:nvSpPr>
        <p:spPr>
          <a:xfrm>
            <a:off x="3354339" y="3184276"/>
            <a:ext cx="2226548" cy="276999"/>
          </a:xfrm>
          <a:prstGeom prst="rect">
            <a:avLst/>
          </a:prstGeom>
          <a:noFill/>
        </p:spPr>
        <p:txBody>
          <a:bodyPr wrap="square" rtlCol="0">
            <a:spAutoFit/>
          </a:bodyPr>
          <a:lstStyle/>
          <a:p>
            <a:pPr algn="ctr"/>
            <a:r>
              <a:rPr lang="en-US" sz="1200" b="1" dirty="0" smtClean="0">
                <a:solidFill>
                  <a:schemeClr val="accent5">
                    <a:lumMod val="75000"/>
                  </a:schemeClr>
                </a:solidFill>
              </a:rPr>
              <a:t>CONSIDER INFORMATION</a:t>
            </a:r>
            <a:endParaRPr lang="en-US" sz="1200" b="1" dirty="0">
              <a:solidFill>
                <a:schemeClr val="accent5">
                  <a:lumMod val="75000"/>
                </a:schemeClr>
              </a:solidFill>
            </a:endParaRPr>
          </a:p>
        </p:txBody>
      </p:sp>
      <p:sp>
        <p:nvSpPr>
          <p:cNvPr id="7" name="TextBox 6"/>
          <p:cNvSpPr txBox="1"/>
          <p:nvPr/>
        </p:nvSpPr>
        <p:spPr>
          <a:xfrm>
            <a:off x="2614725" y="3517103"/>
            <a:ext cx="2226548" cy="276999"/>
          </a:xfrm>
          <a:prstGeom prst="rect">
            <a:avLst/>
          </a:prstGeom>
          <a:noFill/>
        </p:spPr>
        <p:txBody>
          <a:bodyPr wrap="square" rtlCol="0">
            <a:spAutoFit/>
          </a:bodyPr>
          <a:lstStyle/>
          <a:p>
            <a:pPr algn="ctr"/>
            <a:r>
              <a:rPr lang="en-US" sz="1200" b="1" dirty="0" smtClean="0">
                <a:solidFill>
                  <a:schemeClr val="accent5">
                    <a:lumMod val="75000"/>
                  </a:schemeClr>
                </a:solidFill>
              </a:rPr>
              <a:t>PROCESS INFORMATION</a:t>
            </a:r>
            <a:endParaRPr lang="en-US" sz="1200" b="1" dirty="0">
              <a:solidFill>
                <a:schemeClr val="accent5">
                  <a:lumMod val="75000"/>
                </a:schemeClr>
              </a:solidFill>
            </a:endParaRPr>
          </a:p>
        </p:txBody>
      </p:sp>
      <p:sp>
        <p:nvSpPr>
          <p:cNvPr id="8" name="TextBox 7"/>
          <p:cNvSpPr txBox="1"/>
          <p:nvPr/>
        </p:nvSpPr>
        <p:spPr>
          <a:xfrm>
            <a:off x="3337259" y="3882112"/>
            <a:ext cx="3584410" cy="276999"/>
          </a:xfrm>
          <a:prstGeom prst="rect">
            <a:avLst/>
          </a:prstGeom>
          <a:noFill/>
        </p:spPr>
        <p:txBody>
          <a:bodyPr wrap="square" rtlCol="0">
            <a:spAutoFit/>
          </a:bodyPr>
          <a:lstStyle/>
          <a:p>
            <a:pPr algn="ctr"/>
            <a:r>
              <a:rPr lang="en-US" sz="1200" b="1" dirty="0" smtClean="0">
                <a:solidFill>
                  <a:schemeClr val="accent5">
                    <a:lumMod val="75000"/>
                  </a:schemeClr>
                </a:solidFill>
              </a:rPr>
              <a:t>UNDERSTAND/RECONSIDER INFORMATION</a:t>
            </a:r>
            <a:endParaRPr lang="en-US" sz="1200" b="1" dirty="0">
              <a:solidFill>
                <a:schemeClr val="accent5">
                  <a:lumMod val="75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 with the assignment</a:t>
            </a:r>
            <a:endParaRPr lang="en-US" dirty="0"/>
          </a:p>
        </p:txBody>
      </p:sp>
      <p:sp>
        <p:nvSpPr>
          <p:cNvPr id="3" name="Content Placeholder 2"/>
          <p:cNvSpPr>
            <a:spLocks noGrp="1"/>
          </p:cNvSpPr>
          <p:nvPr>
            <p:ph idx="1"/>
          </p:nvPr>
        </p:nvSpPr>
        <p:spPr>
          <a:xfrm>
            <a:off x="210949" y="1685028"/>
            <a:ext cx="8702863" cy="4818819"/>
          </a:xfrm>
        </p:spPr>
        <p:txBody>
          <a:bodyPr>
            <a:normAutofit/>
          </a:bodyPr>
          <a:lstStyle/>
          <a:p>
            <a:r>
              <a:rPr lang="en-US" sz="1600" dirty="0" smtClean="0"/>
              <a:t>Many students rush to begin an assignment without ensuring that they understand the assignment completely.</a:t>
            </a:r>
          </a:p>
          <a:p>
            <a:r>
              <a:rPr lang="en-US" sz="1600" dirty="0" smtClean="0"/>
              <a:t>Read the assignment and walk through each requirement carefully.</a:t>
            </a:r>
          </a:p>
          <a:p>
            <a:pPr lvl="2"/>
            <a:r>
              <a:rPr lang="en-US" sz="1400" dirty="0" smtClean="0"/>
              <a:t>Is there a length requirement or a limit?</a:t>
            </a:r>
          </a:p>
          <a:p>
            <a:pPr lvl="2"/>
            <a:r>
              <a:rPr lang="en-US" sz="1400" dirty="0" smtClean="0"/>
              <a:t>Must you follow a specific citation style?</a:t>
            </a:r>
          </a:p>
          <a:p>
            <a:pPr lvl="2"/>
            <a:r>
              <a:rPr lang="en-US" sz="1400" dirty="0" smtClean="0"/>
              <a:t>How many sources are you required to use?</a:t>
            </a:r>
          </a:p>
          <a:p>
            <a:r>
              <a:rPr lang="en-US" sz="1600" dirty="0" smtClean="0"/>
              <a:t>Ask questions about the aspects that you do not understand.</a:t>
            </a:r>
          </a:p>
          <a:p>
            <a:pPr lvl="2"/>
            <a:r>
              <a:rPr lang="en-US" sz="1400" dirty="0" smtClean="0"/>
              <a:t>I want to be certain that I understand the assignment—for this assignment should I…?</a:t>
            </a:r>
          </a:p>
          <a:p>
            <a:pPr lvl="2"/>
            <a:r>
              <a:rPr lang="en-US" sz="1400" dirty="0" smtClean="0"/>
              <a:t>I am confused about this requirement. Can you explain it further?</a:t>
            </a:r>
          </a:p>
          <a:p>
            <a:pPr lvl="2"/>
            <a:r>
              <a:rPr lang="en-US" sz="1400" dirty="0" smtClean="0"/>
              <a:t>For this part of the assignment, I was thinking of doing the following. Will that meet the requirement?</a:t>
            </a:r>
            <a:endParaRPr lang="en-US" sz="1600" dirty="0" smtClean="0"/>
          </a:p>
          <a:p>
            <a:r>
              <a:rPr lang="en-US" sz="1600" dirty="0" smtClean="0"/>
              <a:t>Discuss the assignment with your peers to see if you are on the same page. If not, that is a good sign that you should meet with the professor or send an email to clarify the assignment.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your options</a:t>
            </a:r>
            <a:endParaRPr lang="en-US" dirty="0"/>
          </a:p>
        </p:txBody>
      </p:sp>
      <p:sp>
        <p:nvSpPr>
          <p:cNvPr id="3" name="Content Placeholder 2"/>
          <p:cNvSpPr>
            <a:spLocks noGrp="1"/>
          </p:cNvSpPr>
          <p:nvPr>
            <p:ph idx="1"/>
          </p:nvPr>
        </p:nvSpPr>
        <p:spPr>
          <a:xfrm>
            <a:off x="210949" y="1685029"/>
            <a:ext cx="8304401" cy="4604936"/>
          </a:xfrm>
        </p:spPr>
        <p:txBody>
          <a:bodyPr>
            <a:normAutofit fontScale="92500" lnSpcReduction="10000"/>
          </a:bodyPr>
          <a:lstStyle/>
          <a:p>
            <a:r>
              <a:rPr lang="en-US" sz="1600" dirty="0" smtClean="0"/>
              <a:t>Some assignments will leave the topic completely open, while others will limit to which area the topic must focus.</a:t>
            </a:r>
          </a:p>
          <a:p>
            <a:pPr lvl="2"/>
            <a:r>
              <a:rPr lang="en-US" sz="1400" dirty="0" smtClean="0"/>
              <a:t>A biology class might require you to write about a species with unique defense mechanisms—you can choose any species meeting that criteria, but it must fall under that category.</a:t>
            </a:r>
          </a:p>
          <a:p>
            <a:pPr lvl="2"/>
            <a:r>
              <a:rPr lang="en-US" sz="1400" dirty="0" smtClean="0"/>
              <a:t>A humanities class might require you to write about a religion—you can select any religion that interests you.</a:t>
            </a:r>
          </a:p>
          <a:p>
            <a:pPr lvl="2"/>
            <a:r>
              <a:rPr lang="en-US" sz="1400" dirty="0" smtClean="0"/>
              <a:t>Most writing classes leave the topic open as long as you present an arguable thesis.</a:t>
            </a:r>
          </a:p>
          <a:p>
            <a:r>
              <a:rPr lang="en-US" sz="1600" dirty="0" smtClean="0"/>
              <a:t>Before choosing your topic, it is good to consider what your options are—can you choose any topic or are you limited—and to research the options you are considering.</a:t>
            </a:r>
          </a:p>
          <a:p>
            <a:pPr lvl="2"/>
            <a:r>
              <a:rPr lang="en-US" sz="1400" dirty="0" smtClean="0"/>
              <a:t>Abortion—difficult to argue because some arguments are religiously-based, which might not be allowed.</a:t>
            </a:r>
          </a:p>
          <a:p>
            <a:pPr lvl="2"/>
            <a:r>
              <a:rPr lang="en-US" sz="1400" dirty="0" smtClean="0"/>
              <a:t>Legalizing marijuana—difficult to argue certain views because there are negative effects that must be overcome to make it a positive consideration.</a:t>
            </a:r>
          </a:p>
          <a:p>
            <a:pPr lvl="2"/>
            <a:r>
              <a:rPr lang="en-US" sz="1400" dirty="0" smtClean="0"/>
              <a:t>The positive impact of </a:t>
            </a:r>
            <a:r>
              <a:rPr lang="en-US" sz="1400" dirty="0" err="1" smtClean="0"/>
              <a:t>Humira</a:t>
            </a:r>
            <a:r>
              <a:rPr lang="en-US" sz="1400" dirty="0" smtClean="0"/>
              <a:t> on the initial stages of rheumatoid arthritis in young adults—difficult to argue because there is not enough research currently available.</a:t>
            </a:r>
            <a:endParaRPr lang="en-US" dirty="0" smtClean="0"/>
          </a:p>
          <a:p>
            <a:r>
              <a:rPr lang="en-US" dirty="0" smtClean="0"/>
              <a:t>Research what you are considering writing about and see what you come up with.</a:t>
            </a:r>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Honestly consider your thesis</a:t>
            </a:r>
            <a:endParaRPr lang="en-US" dirty="0"/>
          </a:p>
        </p:txBody>
      </p:sp>
      <p:sp>
        <p:nvSpPr>
          <p:cNvPr id="3" name="Content Placeholder 2"/>
          <p:cNvSpPr>
            <a:spLocks noGrp="1"/>
          </p:cNvSpPr>
          <p:nvPr>
            <p:ph idx="1"/>
          </p:nvPr>
        </p:nvSpPr>
        <p:spPr>
          <a:xfrm>
            <a:off x="505097" y="1436914"/>
            <a:ext cx="8010253" cy="4740049"/>
          </a:xfrm>
        </p:spPr>
        <p:txBody>
          <a:bodyPr>
            <a:normAutofit fontScale="92500" lnSpcReduction="20000"/>
          </a:bodyPr>
          <a:lstStyle/>
          <a:p>
            <a:r>
              <a:rPr lang="en-US" dirty="0" smtClean="0"/>
              <a:t>Students often struggle to define their topic in the terms of a thesis that is both arguable and defensible.</a:t>
            </a:r>
          </a:p>
          <a:p>
            <a:pPr lvl="2"/>
            <a:r>
              <a:rPr lang="en-US" dirty="0" smtClean="0"/>
              <a:t>arguable—it can be argued and is not an accepted fact</a:t>
            </a:r>
          </a:p>
          <a:p>
            <a:pPr lvl="3">
              <a:buClr>
                <a:srgbClr val="FF0000"/>
              </a:buClr>
            </a:pPr>
            <a:r>
              <a:rPr lang="en-US" dirty="0" smtClean="0"/>
              <a:t>Weak: Humans cannot live on Earth without oxygen.</a:t>
            </a:r>
          </a:p>
          <a:p>
            <a:pPr lvl="3"/>
            <a:r>
              <a:rPr lang="en-US" dirty="0" smtClean="0"/>
              <a:t>Strong: Oxygen is the most unstable aspect of humans’ environment on Earth.</a:t>
            </a:r>
          </a:p>
          <a:p>
            <a:pPr lvl="3">
              <a:buClr>
                <a:srgbClr val="FF0000"/>
              </a:buClr>
            </a:pPr>
            <a:r>
              <a:rPr lang="en-US" dirty="0" smtClean="0"/>
              <a:t>Weak: President X should not have been elected.</a:t>
            </a:r>
          </a:p>
          <a:p>
            <a:pPr lvl="3"/>
            <a:r>
              <a:rPr lang="en-US" dirty="0" smtClean="0"/>
              <a:t>Strong: President X was better at foreign policy than President Y.</a:t>
            </a:r>
          </a:p>
          <a:p>
            <a:pPr lvl="2"/>
            <a:r>
              <a:rPr lang="en-US" dirty="0" smtClean="0"/>
              <a:t>defensible—it is not simply an opinion and can be defended in a debate.</a:t>
            </a:r>
          </a:p>
          <a:p>
            <a:r>
              <a:rPr lang="en-US" dirty="0" smtClean="0"/>
              <a:t>Do not choose a thesis that is simply easy to support—it is likely weak and is either not arguable or not defensible.</a:t>
            </a:r>
          </a:p>
          <a:p>
            <a:r>
              <a:rPr lang="en-US" dirty="0" smtClean="0"/>
              <a:t>Do not choose a thesis that is already proved by another researcher—you must do your own arguments and research.</a:t>
            </a:r>
          </a:p>
          <a:p>
            <a:r>
              <a:rPr lang="en-US" dirty="0" smtClean="0"/>
              <a:t>Choose a thesis that requires you to think it through, put together your own arguments, and research to support those arguments.</a:t>
            </a:r>
          </a:p>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Choose a thesis you will enjoy</a:t>
            </a:r>
            <a:endParaRPr lang="en-US" dirty="0"/>
          </a:p>
        </p:txBody>
      </p:sp>
      <p:sp>
        <p:nvSpPr>
          <p:cNvPr id="3" name="Content Placeholder 2"/>
          <p:cNvSpPr>
            <a:spLocks noGrp="1"/>
          </p:cNvSpPr>
          <p:nvPr>
            <p:ph idx="1"/>
          </p:nvPr>
        </p:nvSpPr>
        <p:spPr>
          <a:xfrm>
            <a:off x="489313" y="1704931"/>
            <a:ext cx="7886700" cy="4351338"/>
          </a:xfrm>
        </p:spPr>
        <p:txBody>
          <a:bodyPr>
            <a:normAutofit/>
          </a:bodyPr>
          <a:lstStyle/>
          <a:p>
            <a:pPr algn="ctr">
              <a:buNone/>
            </a:pPr>
            <a:endParaRPr lang="en-US" sz="2400" dirty="0" smtClean="0">
              <a:solidFill>
                <a:schemeClr val="accent5">
                  <a:lumMod val="75000"/>
                </a:schemeClr>
              </a:solidFill>
            </a:endParaRPr>
          </a:p>
          <a:p>
            <a:pPr algn="ctr">
              <a:buNone/>
            </a:pPr>
            <a:r>
              <a:rPr lang="en-US" sz="2400" dirty="0" smtClean="0">
                <a:solidFill>
                  <a:schemeClr val="accent5">
                    <a:lumMod val="75000"/>
                  </a:schemeClr>
                </a:solidFill>
              </a:rPr>
              <a:t>It’s that simple. You are going to have to research the topic, read articles about it, think about it, draft arguments for it, and write about it—sometimes for weeks through several different drafts.</a:t>
            </a:r>
          </a:p>
          <a:p>
            <a:pPr algn="ctr">
              <a:buNone/>
            </a:pPr>
            <a:r>
              <a:rPr lang="en-US" sz="2400" dirty="0" smtClean="0">
                <a:solidFill>
                  <a:schemeClr val="accent5">
                    <a:lumMod val="75000"/>
                  </a:schemeClr>
                </a:solidFill>
              </a:rPr>
              <a:t>Pick something you want to learn about or are interested in learning more about. It will make it much simpler.</a:t>
            </a:r>
            <a:endParaRPr lang="en-US" sz="2400"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106623"/>
          </a:xfrm>
        </p:spPr>
        <p:txBody>
          <a:bodyPr/>
          <a:lstStyle/>
          <a:p>
            <a:r>
              <a:rPr lang="en-US" dirty="0" smtClean="0"/>
              <a:t>Outline your arguments</a:t>
            </a:r>
            <a:endParaRPr lang="en-US" dirty="0"/>
          </a:p>
        </p:txBody>
      </p:sp>
      <p:sp>
        <p:nvSpPr>
          <p:cNvPr id="3" name="Content Placeholder 2"/>
          <p:cNvSpPr>
            <a:spLocks noGrp="1"/>
          </p:cNvSpPr>
          <p:nvPr>
            <p:ph idx="1"/>
          </p:nvPr>
        </p:nvSpPr>
        <p:spPr>
          <a:xfrm>
            <a:off x="210949" y="1685028"/>
            <a:ext cx="8304401" cy="4410972"/>
          </a:xfrm>
        </p:spPr>
        <p:txBody>
          <a:bodyPr>
            <a:normAutofit fontScale="92500" lnSpcReduction="20000"/>
          </a:bodyPr>
          <a:lstStyle/>
          <a:p>
            <a:r>
              <a:rPr lang="en-US" dirty="0" smtClean="0"/>
              <a:t>Once you have researched and have an idea of the arguments you will use to support your thesis (a minimum of three), create an outline to help you organize your thoughts.</a:t>
            </a:r>
          </a:p>
          <a:p>
            <a:r>
              <a:rPr lang="en-US" dirty="0" smtClean="0"/>
              <a:t>This is an optional step. Unless required by the professor, some writers are able to do this mentally and skip this step.</a:t>
            </a:r>
          </a:p>
          <a:p>
            <a:r>
              <a:rPr lang="en-US" dirty="0" smtClean="0"/>
              <a:t>Write down your primary arguments and number them. Under each argument, write a brief sentence explaining your support for each one.</a:t>
            </a:r>
          </a:p>
          <a:p>
            <a:r>
              <a:rPr lang="en-US" dirty="0" smtClean="0"/>
              <a:t>This allows you to see at a glance how well organized your arguments are and if you have any gaps you need to fill before writing the draft.</a:t>
            </a:r>
          </a:p>
          <a:p>
            <a:r>
              <a:rPr lang="en-US" dirty="0" smtClean="0"/>
              <a:t>Some writers benefit from waiting until after researching to create an outline if they are unfamiliar with the topic.</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your arguments</a:t>
            </a:r>
            <a:endParaRPr lang="en-US" dirty="0"/>
          </a:p>
        </p:txBody>
      </p:sp>
      <p:sp>
        <p:nvSpPr>
          <p:cNvPr id="4" name="TextBox 3"/>
          <p:cNvSpPr txBox="1"/>
          <p:nvPr/>
        </p:nvSpPr>
        <p:spPr>
          <a:xfrm>
            <a:off x="210948" y="1444978"/>
            <a:ext cx="8702863" cy="4801315"/>
          </a:xfrm>
          <a:prstGeom prst="rect">
            <a:avLst/>
          </a:prstGeom>
          <a:noFill/>
        </p:spPr>
        <p:txBody>
          <a:bodyPr wrap="square" rtlCol="0">
            <a:spAutoFit/>
          </a:bodyPr>
          <a:lstStyle/>
          <a:p>
            <a:r>
              <a:rPr lang="en-US" dirty="0" smtClean="0"/>
              <a:t>Thesis: Single parents should be allowed to take fewer college hours to be considered full-time for financial aid.</a:t>
            </a:r>
          </a:p>
          <a:p>
            <a:endParaRPr lang="en-US" dirty="0" smtClean="0"/>
          </a:p>
          <a:p>
            <a:pPr marL="400050" indent="-400050">
              <a:buAutoNum type="romanUcPeriod"/>
            </a:pPr>
            <a:r>
              <a:rPr lang="en-US" dirty="0"/>
              <a:t>F</a:t>
            </a:r>
            <a:r>
              <a:rPr lang="en-US" dirty="0" smtClean="0"/>
              <a:t>inancial responsibilities</a:t>
            </a:r>
          </a:p>
          <a:p>
            <a:pPr marL="400050" indent="-400050"/>
            <a:r>
              <a:rPr lang="en-US" dirty="0" smtClean="0"/>
              <a:t>			a. tend to be single-handedly responsible for more financials than</a:t>
            </a:r>
          </a:p>
          <a:p>
            <a:pPr marL="400050" indent="-400050"/>
            <a:r>
              <a:rPr lang="en-US" dirty="0" smtClean="0"/>
              <a:t>				married parents</a:t>
            </a:r>
          </a:p>
          <a:p>
            <a:pPr marL="400050" indent="-400050"/>
            <a:r>
              <a:rPr lang="en-US" dirty="0" smtClean="0"/>
              <a:t>			</a:t>
            </a:r>
            <a:r>
              <a:rPr lang="en-US" dirty="0" err="1" smtClean="0"/>
              <a:t>b</a:t>
            </a:r>
            <a:r>
              <a:rPr lang="en-US" dirty="0" smtClean="0"/>
              <a:t>. usually cannot attend school at 12-hour full-time status while</a:t>
            </a:r>
          </a:p>
          <a:p>
            <a:pPr marL="400050" indent="-400050"/>
            <a:r>
              <a:rPr lang="en-US" dirty="0" smtClean="0"/>
              <a:t>				working a job</a:t>
            </a:r>
          </a:p>
          <a:p>
            <a:pPr marL="400050" indent="-400050"/>
            <a:endParaRPr lang="en-US" dirty="0" smtClean="0"/>
          </a:p>
          <a:p>
            <a:pPr marL="400050" indent="-400050">
              <a:buAutoNum type="romanUcPeriod" startAt="2"/>
            </a:pPr>
            <a:r>
              <a:rPr lang="en-US" dirty="0" smtClean="0"/>
              <a:t>Family commitments</a:t>
            </a:r>
          </a:p>
          <a:p>
            <a:pPr marL="400050" indent="-400050"/>
            <a:r>
              <a:rPr lang="en-US" dirty="0" smtClean="0"/>
              <a:t>			a. must provide more family time to supplement the missing parent</a:t>
            </a:r>
          </a:p>
          <a:p>
            <a:pPr marL="400050" indent="-400050"/>
            <a:r>
              <a:rPr lang="en-US" dirty="0" smtClean="0"/>
              <a:t>			</a:t>
            </a:r>
            <a:r>
              <a:rPr lang="en-US" dirty="0" err="1" smtClean="0"/>
              <a:t>b</a:t>
            </a:r>
            <a:r>
              <a:rPr lang="en-US" dirty="0" smtClean="0"/>
              <a:t>. do not have as much time to study because of family obligations,</a:t>
            </a:r>
          </a:p>
          <a:p>
            <a:pPr marL="400050" indent="-400050"/>
            <a:r>
              <a:rPr lang="en-US" dirty="0" smtClean="0"/>
              <a:t>				such as taking kids to extra-curricular activities</a:t>
            </a:r>
          </a:p>
          <a:p>
            <a:pPr marL="400050" indent="-400050"/>
            <a:endParaRPr lang="en-US" dirty="0" smtClean="0"/>
          </a:p>
          <a:p>
            <a:pPr marL="400050" indent="-400050">
              <a:buAutoNum type="romanUcPeriod" startAt="3"/>
            </a:pPr>
            <a:r>
              <a:rPr lang="en-US" dirty="0" smtClean="0"/>
              <a:t>Work obligations</a:t>
            </a:r>
          </a:p>
          <a:p>
            <a:pPr marL="400050" indent="-400050"/>
            <a:r>
              <a:rPr lang="en-US" dirty="0" smtClean="0"/>
              <a:t>			a. often have to work full-time or multiple jobs</a:t>
            </a:r>
          </a:p>
          <a:p>
            <a:pPr marL="400050" indent="-400050"/>
            <a:r>
              <a:rPr lang="en-US" dirty="0" smtClean="0"/>
              <a:t>			</a:t>
            </a:r>
            <a:r>
              <a:rPr lang="en-US" dirty="0" err="1" smtClean="0"/>
              <a:t>b</a:t>
            </a:r>
            <a:r>
              <a:rPr lang="en-US" dirty="0" smtClean="0"/>
              <a:t>. takes away time from school obligations</a:t>
            </a:r>
            <a:endParaRPr lang="en-US" dirty="0"/>
          </a:p>
        </p:txBody>
      </p:sp>
      <p:sp>
        <p:nvSpPr>
          <p:cNvPr id="5" name="TextBox 4"/>
          <p:cNvSpPr txBox="1"/>
          <p:nvPr/>
        </p:nvSpPr>
        <p:spPr>
          <a:xfrm>
            <a:off x="5458438" y="3401499"/>
            <a:ext cx="3307330" cy="738664"/>
          </a:xfrm>
          <a:prstGeom prst="rect">
            <a:avLst/>
          </a:prstGeom>
          <a:noFill/>
        </p:spPr>
        <p:txBody>
          <a:bodyPr wrap="square" rtlCol="0">
            <a:spAutoFit/>
          </a:bodyPr>
          <a:lstStyle/>
          <a:p>
            <a:r>
              <a:rPr lang="en-US" sz="1400" b="1" dirty="0" smtClean="0">
                <a:solidFill>
                  <a:srgbClr val="193374"/>
                </a:solidFill>
              </a:rPr>
              <a:t>These argue the same point. The arguments must be developed further.</a:t>
            </a:r>
            <a:endParaRPr lang="en-US" sz="1400" b="1" dirty="0">
              <a:solidFill>
                <a:srgbClr val="193374"/>
              </a:solidFill>
            </a:endParaRPr>
          </a:p>
        </p:txBody>
      </p:sp>
      <p:cxnSp>
        <p:nvCxnSpPr>
          <p:cNvPr id="6" name="Straight Arrow Connector 5"/>
          <p:cNvCxnSpPr>
            <a:stCxn id="5" idx="1"/>
          </p:cNvCxnSpPr>
          <p:nvPr/>
        </p:nvCxnSpPr>
        <p:spPr>
          <a:xfrm flipH="1" flipV="1">
            <a:off x="3084042" y="3503175"/>
            <a:ext cx="2374396" cy="267656"/>
          </a:xfrm>
          <a:prstGeom prst="straightConnector1">
            <a:avLst/>
          </a:prstGeom>
          <a:ln>
            <a:solidFill>
              <a:schemeClr val="accent5">
                <a:lumMod val="50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5" idx="1"/>
          </p:cNvCxnSpPr>
          <p:nvPr/>
        </p:nvCxnSpPr>
        <p:spPr>
          <a:xfrm flipH="1">
            <a:off x="2432193" y="3770831"/>
            <a:ext cx="3026245" cy="1561143"/>
          </a:xfrm>
          <a:prstGeom prst="straightConnector1">
            <a:avLst/>
          </a:prstGeom>
          <a:ln>
            <a:solidFill>
              <a:schemeClr val="accent5">
                <a:lumMod val="50000"/>
              </a:schemeClr>
            </a:solidFill>
            <a:tailEnd type="triangle"/>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WCTemplate2015">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CTemplate2015" id="{384E1D27-900F-410E-A663-F724553133D5}" vid="{5F90479C-57C0-4309-B35D-B299D3886F22}"/>
    </a:ext>
  </a:extLst>
</a:theme>
</file>

<file path=docProps/app.xml><?xml version="1.0" encoding="utf-8"?>
<Properties xmlns="http://schemas.openxmlformats.org/officeDocument/2006/extended-properties" xmlns:vt="http://schemas.openxmlformats.org/officeDocument/2006/docPropsVTypes">
  <Template>WCTemplate2015</Template>
  <TotalTime>123</TotalTime>
  <Words>1779</Words>
  <Application>Microsoft Office PowerPoint</Application>
  <PresentationFormat>On-screen Show (4:3)</PresentationFormat>
  <Paragraphs>117</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Adobe Garamond Pro Bold</vt:lpstr>
      <vt:lpstr>Arial</vt:lpstr>
      <vt:lpstr>Calibri</vt:lpstr>
      <vt:lpstr>WCTemplate2015</vt:lpstr>
      <vt:lpstr>The Writing Process: A Discussion of Tips &amp; Advice</vt:lpstr>
      <vt:lpstr>Why is writing a process?</vt:lpstr>
      <vt:lpstr>Why is writing a process?</vt:lpstr>
      <vt:lpstr>Start with the assignment</vt:lpstr>
      <vt:lpstr>Research your options</vt:lpstr>
      <vt:lpstr>Honestly consider your thesis</vt:lpstr>
      <vt:lpstr>Choose a thesis you will enjoy</vt:lpstr>
      <vt:lpstr>Outline your arguments</vt:lpstr>
      <vt:lpstr>Outline your arguments</vt:lpstr>
      <vt:lpstr>Research, research, research</vt:lpstr>
      <vt:lpstr>Writing a draft</vt:lpstr>
      <vt:lpstr>Writing a draft (cont.)</vt:lpstr>
      <vt:lpstr>Rewriting: Reorganize, delete, add, and edit</vt:lpstr>
      <vt:lpstr>Writing is a process…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Writing Process: A Discussion of Tips &amp; Advice</dc:title>
  <dc:creator>Content  Editor</dc:creator>
  <cp:lastModifiedBy>Hart, Katie Michelle</cp:lastModifiedBy>
  <cp:revision>68</cp:revision>
  <dcterms:created xsi:type="dcterms:W3CDTF">2015-02-02T03:04:13Z</dcterms:created>
  <dcterms:modified xsi:type="dcterms:W3CDTF">2015-09-21T15:02:14Z</dcterms:modified>
</cp:coreProperties>
</file>