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8" r:id="rId5"/>
    <p:sldId id="259" r:id="rId6"/>
    <p:sldId id="260" r:id="rId7"/>
    <p:sldId id="263" r:id="rId8"/>
    <p:sldId id="267" r:id="rId9"/>
    <p:sldId id="269" r:id="rId10"/>
    <p:sldId id="270" r:id="rId11"/>
    <p:sldId id="271" r:id="rId12"/>
    <p:sldId id="261" r:id="rId13"/>
    <p:sldId id="262" r:id="rId14"/>
    <p:sldId id="257" r:id="rId15"/>
    <p:sldId id="258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6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6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1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3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4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8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0"/>
            <a:ext cx="62865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9144000" cy="681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DEC2076-98B1-4A59-AB0F-01E920F1C6E3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7092951-7829-4E09-B5C0-9AC68132BA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61" y="4948239"/>
            <a:ext cx="1911030" cy="1095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Adobe Garamond Pro Bold" panose="020207020605060204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rgbClr val="0070C0"/>
        </a:buClr>
        <a:buSzPct val="13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rgbClr val="00B050"/>
        </a:buClr>
        <a:buSzPct val="13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Secret Life of Semicolons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UHCL Writing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Semicolon Rule #3: </a:t>
            </a:r>
            <a:br>
              <a:rPr lang="en-US" dirty="0" smtClean="0"/>
            </a:br>
            <a:r>
              <a:rPr lang="en-US" dirty="0" smtClean="0"/>
              <a:t>Separating complex series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If subjects in a series utilize commas, use a semicolon to distinguish them.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My team consists of: Mary, who loves cats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  <a:r>
              <a:rPr lang="en-US" dirty="0" smtClean="0"/>
              <a:t> Eric, who is originally from New Orleans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  <a:r>
              <a:rPr lang="en-US" dirty="0" smtClean="0"/>
              <a:t> and Lori, a chronic knitter.</a:t>
            </a:r>
          </a:p>
          <a:p>
            <a:r>
              <a:rPr lang="en-US" dirty="0" smtClean="0"/>
              <a:t>To build IKEA furniture, you will need Swedish parts, which fit their specific design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  <a:r>
              <a:rPr lang="en-US" dirty="0" smtClean="0"/>
              <a:t> a blunt hammer, which will help you assemble without breaking the material</a:t>
            </a:r>
            <a:r>
              <a:rPr lang="en-US" dirty="0" smtClean="0">
                <a:solidFill>
                  <a:srgbClr val="00B050"/>
                </a:solidFill>
              </a:rPr>
              <a:t>; </a:t>
            </a:r>
            <a:r>
              <a:rPr lang="en-US" dirty="0" smtClean="0"/>
              <a:t>and a full day, because it will be a tremendous undertaking.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532" r="11532"/>
          <a:stretch>
            <a:fillRect/>
          </a:stretch>
        </p:blipFill>
        <p:spPr bwMode="auto">
          <a:xfrm>
            <a:off x="3596436" y="914400"/>
            <a:ext cx="46291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 smtClean="0"/>
              <a:t>OTHER</a:t>
            </a:r>
          </a:p>
          <a:p>
            <a:r>
              <a:rPr lang="en-US" sz="3600" dirty="0" smtClean="0"/>
              <a:t>COMMA </a:t>
            </a:r>
          </a:p>
          <a:p>
            <a:r>
              <a:rPr lang="en-US" sz="3600" dirty="0" smtClean="0"/>
              <a:t>RULES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Oxford Comma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2590800"/>
            <a:ext cx="8229600" cy="3505200"/>
          </a:xfrm>
        </p:spPr>
        <p:txBody>
          <a:bodyPr/>
          <a:lstStyle/>
          <a:p>
            <a:r>
              <a:rPr lang="en-US" dirty="0" smtClean="0"/>
              <a:t>When three or more items appear in a series, many disciplines require them to be separated from one another with commas. Although newspapers and magazines do not use a comma between the last two items, the best advice in writing other than journalism is to use a comma because a sentence can be ambiguous without one. </a:t>
            </a:r>
            <a:endParaRPr lang="en-US" dirty="0"/>
          </a:p>
        </p:txBody>
      </p:sp>
      <p:pic>
        <p:nvPicPr>
          <p:cNvPr id="4" name="Picture 3" descr="Oxford Com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"/>
            <a:ext cx="5562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Oxford Comma Examples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7886700" cy="4351338"/>
          </a:xfrm>
        </p:spPr>
        <p:txBody>
          <a:bodyPr/>
          <a:lstStyle/>
          <a:p>
            <a:r>
              <a:rPr lang="en-US" dirty="0" smtClean="0"/>
              <a:t>I met two tall guys, George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and Pete.</a:t>
            </a:r>
          </a:p>
          <a:p>
            <a:r>
              <a:rPr lang="en-US" dirty="0" smtClean="0"/>
              <a:t>I’d like to thank my parents, Jesus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and Oprah Winfrey.</a:t>
            </a:r>
          </a:p>
          <a:p>
            <a:r>
              <a:rPr lang="en-US" dirty="0" smtClean="0"/>
              <a:t>Highlights of his global tour include encounters with Nelson Mandela, an 800-year-old demigod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and a pigeon collector.</a:t>
            </a:r>
          </a:p>
          <a:p>
            <a:r>
              <a:rPr lang="en-US" dirty="0" smtClean="0"/>
              <a:t>The millionaire’s will left the estate to be divided by John, Mary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and Robert.</a:t>
            </a:r>
            <a:endParaRPr lang="en-US" dirty="0"/>
          </a:p>
        </p:txBody>
      </p:sp>
      <p:pic>
        <p:nvPicPr>
          <p:cNvPr id="4" name="Picture 3" descr="Oxford Comma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015" y="4114800"/>
            <a:ext cx="3011085" cy="2258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Once upon a time, an </a:t>
            </a:r>
            <a:r>
              <a:rPr lang="en-US" sz="3600" b="1" i="1" dirty="0" smtClean="0"/>
              <a:t>INTRODUCTORY PHRASE </a:t>
            </a:r>
            <a:r>
              <a:rPr lang="en-US" sz="3600" b="1" dirty="0" smtClean="0"/>
              <a:t>needed a comma.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Readers usually need a small pause between an introductory word, phrase, or clause and the main part of the sentence, a pause most often signaled by a comma. Try to get into the habit of using a comma after every introductory element. When the introductory element is very short, you don't always need a comma after it. But you're never wrong if you do use a comma. </a:t>
            </a:r>
          </a:p>
          <a:p>
            <a:endParaRPr lang="en-US" dirty="0" smtClean="0"/>
          </a:p>
          <a:p>
            <a:r>
              <a:rPr lang="en-US" dirty="0" smtClean="0"/>
              <a:t>Remember, these comma rules apply to the middle of sentences too, such as when you have an interrupter!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Introductory Phrase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want to get something done right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you must do it yourself.</a:t>
            </a:r>
          </a:p>
          <a:p>
            <a:r>
              <a:rPr lang="en-US" dirty="0" smtClean="0"/>
              <a:t>Determined to finish the job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we worked all weekend.</a:t>
            </a:r>
          </a:p>
          <a:p>
            <a:r>
              <a:rPr lang="en-US" dirty="0" smtClean="0"/>
              <a:t>A long time ago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Luke resisted Vader’s invitation.</a:t>
            </a:r>
          </a:p>
          <a:p>
            <a:r>
              <a:rPr lang="en-US" dirty="0" smtClean="0"/>
              <a:t>According to Peter Pan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“to die will be an awfully big adventure.”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(Interrupter)  At first, I didn’t understand the TV show, but with all the songs and visuals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it became clearer.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78997"/>
            <a:ext cx="1895665" cy="2863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257" y="15240"/>
            <a:ext cx="3934543" cy="2636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66800" y="53340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The Oreo Rule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nonrestrictive element</a:t>
            </a:r>
            <a:r>
              <a:rPr lang="en-US" dirty="0" smtClean="0">
                <a:solidFill>
                  <a:srgbClr val="00B050"/>
                </a:solidFill>
              </a:rPr>
              <a:t>, one that is not essential to the basic meaning of the sentence, </a:t>
            </a:r>
            <a:r>
              <a:rPr lang="en-US" dirty="0" smtClean="0"/>
              <a:t>could be removed and the sentence would still make sense. Use commas to set off any nonrestrictive parts of a sentence.</a:t>
            </a:r>
          </a:p>
          <a:p>
            <a:r>
              <a:rPr lang="en-US" dirty="0" smtClean="0"/>
              <a:t>Keywords – such as, who, which, especially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J.R.R. Tolkien</a:t>
            </a:r>
            <a:r>
              <a:rPr lang="en-US" dirty="0" smtClean="0">
                <a:solidFill>
                  <a:srgbClr val="00B050"/>
                </a:solidFill>
              </a:rPr>
              <a:t>, who wrote </a:t>
            </a:r>
            <a:r>
              <a:rPr lang="en-US" i="1" dirty="0" smtClean="0">
                <a:solidFill>
                  <a:srgbClr val="00B050"/>
                </a:solidFill>
              </a:rPr>
              <a:t>The Hobbit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/>
              <a:t>is my hero.</a:t>
            </a:r>
          </a:p>
          <a:p>
            <a:pPr lvl="1"/>
            <a:r>
              <a:rPr lang="en-US" dirty="0" smtClean="0"/>
              <a:t>The tree</a:t>
            </a:r>
            <a:r>
              <a:rPr lang="en-US" dirty="0" smtClean="0">
                <a:solidFill>
                  <a:srgbClr val="00B050"/>
                </a:solidFill>
              </a:rPr>
              <a:t>, a.k.a. the kite eater, </a:t>
            </a:r>
            <a:r>
              <a:rPr lang="en-US" dirty="0" smtClean="0"/>
              <a:t>drives Charlie Brown crazy.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6835"/>
            <a:ext cx="6579361" cy="528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ulture_Club-Karma_Chamele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010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Veil of Mystery Lifted!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One of the most elusive and misunderstood grammar elements is the semicolon. It could be compared to the mysterious lives of bees; however, similar to those honey-producing busybodies, the semicolon is governed by a couple of clearly defined and ironclad rules.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4400" y="4643082"/>
            <a:ext cx="1981200" cy="156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3600" y="4114800"/>
            <a:ext cx="18653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869" y="381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Semicolon Rule #1: Connecting Clauses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There are only three ways </a:t>
            </a:r>
          </a:p>
          <a:p>
            <a:pPr>
              <a:buNone/>
            </a:pPr>
            <a:r>
              <a:rPr lang="en-US" dirty="0" smtClean="0"/>
              <a:t>	to connect two independent clauses: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Ex. This workshop is exciting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r>
              <a:rPr lang="en-US" dirty="0" smtClean="0"/>
              <a:t> I can’t wait to hear more.</a:t>
            </a:r>
          </a:p>
          <a:p>
            <a:r>
              <a:rPr lang="en-US" dirty="0" smtClean="0"/>
              <a:t>Comma, Conjunction</a:t>
            </a:r>
          </a:p>
          <a:p>
            <a:pPr lvl="1"/>
            <a:r>
              <a:rPr lang="en-US" sz="2300" dirty="0" smtClean="0"/>
              <a:t>Ex. This workshop is exciting</a:t>
            </a:r>
            <a:r>
              <a:rPr lang="en-US" sz="2300" dirty="0" smtClean="0">
                <a:solidFill>
                  <a:srgbClr val="00B050"/>
                </a:solidFill>
              </a:rPr>
              <a:t>, and </a:t>
            </a:r>
            <a:r>
              <a:rPr lang="en-US" sz="2300" dirty="0" smtClean="0"/>
              <a:t>I can’t wait to hear more.</a:t>
            </a:r>
          </a:p>
          <a:p>
            <a:r>
              <a:rPr lang="en-US" dirty="0" smtClean="0"/>
              <a:t>Semicolon</a:t>
            </a:r>
          </a:p>
          <a:p>
            <a:pPr lvl="1"/>
            <a:r>
              <a:rPr lang="en-US" dirty="0" smtClean="0"/>
              <a:t>Ex. This workshop is exciting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  <a:r>
              <a:rPr lang="en-US" dirty="0" smtClean="0"/>
              <a:t> I can’t wait to hear more.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6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Semicolon Rule #1: Connecting Clauses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034" y="1825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the two clauses in your sentence are not related, use a period.</a:t>
            </a:r>
          </a:p>
          <a:p>
            <a:r>
              <a:rPr lang="en-US" dirty="0" smtClean="0"/>
              <a:t>The cheese is old and moldy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r>
              <a:rPr lang="en-US" dirty="0" smtClean="0"/>
              <a:t> Where is the bathroom?</a:t>
            </a:r>
          </a:p>
          <a:p>
            <a:r>
              <a:rPr lang="en-US" dirty="0" smtClean="0"/>
              <a:t>The Smurfs are little and blue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r>
              <a:rPr lang="en-US" dirty="0" smtClean="0"/>
              <a:t> I like to watch their show.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the two clauses ARE related, you can use either a comma with a conjunction or a semicolon. </a:t>
            </a:r>
          </a:p>
          <a:p>
            <a:pPr>
              <a:buNone/>
            </a:pPr>
            <a:r>
              <a:rPr lang="en-US" dirty="0" smtClean="0"/>
              <a:t>To make this decision, be aware of both rules.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FANBOYS conjunctions need commas in compound sentences.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8288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compound sentence consists of two or more parts that could each stand alone as a sentence. When the parts are joined by a coordinating conjunction – </a:t>
            </a:r>
            <a:r>
              <a:rPr lang="en-US" i="1" dirty="0" smtClean="0"/>
              <a:t>for, and, nor, but, or, yet, or so (FANBOYS)</a:t>
            </a:r>
            <a:r>
              <a:rPr lang="en-US" dirty="0" smtClean="0"/>
              <a:t> - use a comma </a:t>
            </a:r>
            <a:r>
              <a:rPr lang="en-US" i="1" dirty="0" smtClean="0"/>
              <a:t>BEFORE</a:t>
            </a:r>
            <a:r>
              <a:rPr lang="en-US" dirty="0" smtClean="0"/>
              <a:t> the conjunction to indicate a pause between the two thoughts. </a:t>
            </a:r>
          </a:p>
          <a:p>
            <a:r>
              <a:rPr lang="en-US" dirty="0" smtClean="0"/>
              <a:t>Leaving out the comma and using just the FANBOYS results in a run-on sentence.</a:t>
            </a:r>
          </a:p>
          <a:p>
            <a:r>
              <a:rPr lang="en-US" dirty="0" smtClean="0"/>
              <a:t>Using just a comma without the FANBOYS results in a comma splice--and fails to specify the intended relationship.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FANBOYS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56" y="1687514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He had turned into a giant cockroach</a:t>
            </a:r>
            <a:r>
              <a:rPr lang="en-US" dirty="0" smtClean="0">
                <a:solidFill>
                  <a:srgbClr val="00B050"/>
                </a:solidFill>
              </a:rPr>
              <a:t>, yet </a:t>
            </a:r>
            <a:r>
              <a:rPr lang="en-US" dirty="0" smtClean="0"/>
              <a:t>looked exactly the same.</a:t>
            </a:r>
          </a:p>
          <a:p>
            <a:r>
              <a:rPr lang="en-US" dirty="0" smtClean="0"/>
              <a:t>The words “I do” may be short</a:t>
            </a:r>
            <a:r>
              <a:rPr lang="en-US" dirty="0" smtClean="0">
                <a:solidFill>
                  <a:srgbClr val="00B050"/>
                </a:solidFill>
              </a:rPr>
              <a:t>, but </a:t>
            </a:r>
            <a:r>
              <a:rPr lang="en-US" dirty="0" smtClean="0"/>
              <a:t>they mean a lifelong commitment.</a:t>
            </a:r>
          </a:p>
          <a:p>
            <a:r>
              <a:rPr lang="en-US" dirty="0" smtClean="0"/>
              <a:t>At a red light, Sue jumped out of Dan's car and slammed the door</a:t>
            </a:r>
            <a:r>
              <a:rPr lang="en-US" dirty="0" smtClean="0">
                <a:solidFill>
                  <a:srgbClr val="00B050"/>
                </a:solidFill>
              </a:rPr>
              <a:t>, for </a:t>
            </a:r>
            <a:r>
              <a:rPr lang="en-US" dirty="0" smtClean="0"/>
              <a:t>she could not tolerate his polka music.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87514"/>
            <a:ext cx="38862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No Comma Necessary:</a:t>
            </a:r>
          </a:p>
          <a:p>
            <a:r>
              <a:rPr lang="en-US" dirty="0" smtClean="0"/>
              <a:t>The bowl of stew is hot and delicious.</a:t>
            </a:r>
          </a:p>
          <a:p>
            <a:r>
              <a:rPr lang="en-US" dirty="0" smtClean="0"/>
              <a:t>My cat loves being petted but hates bath time.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01294"/>
            <a:ext cx="3284556" cy="22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micolon Di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3890" y="1524000"/>
            <a:ext cx="7332450" cy="3886199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Using semicolons </a:t>
            </a:r>
            <a:br>
              <a:rPr lang="en-US" dirty="0" smtClean="0"/>
            </a:br>
            <a:r>
              <a:rPr lang="en-US" dirty="0" smtClean="0"/>
              <a:t>to fix run-ons and comma splices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Just take out the FANBOYS and insert a semicolon!</a:t>
            </a:r>
          </a:p>
          <a:p>
            <a:endParaRPr lang="en-US" dirty="0" smtClean="0"/>
          </a:p>
          <a:p>
            <a:r>
              <a:rPr lang="en-US" dirty="0" smtClean="0"/>
              <a:t>The workshop was getting interesting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I couldn’t believe what happened next! (incorrect)</a:t>
            </a:r>
          </a:p>
          <a:p>
            <a:r>
              <a:rPr lang="en-US" dirty="0" smtClean="0"/>
              <a:t>The workshop was getting interesting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  <a:r>
              <a:rPr lang="en-US" dirty="0" smtClean="0"/>
              <a:t> I couldn’t believe what happened next!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Just replace the comma with a semicolon!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 never believed it could be so easy to fix a comma splice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I can’t wait to learn more! (incorrect)</a:t>
            </a:r>
          </a:p>
          <a:p>
            <a:r>
              <a:rPr lang="en-US" dirty="0" smtClean="0"/>
              <a:t>I never believed it could be so easy to fix a comma splice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  <a:r>
              <a:rPr lang="en-US" dirty="0" smtClean="0"/>
              <a:t> I can’t wait to learn more!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Semicolon rule #2: The “However” rule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Similar to the FANBOYS rule, you can connect two independent clauses with a semicolon, a transitional phrase, and a comma.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 enjoyed </a:t>
            </a:r>
            <a:r>
              <a:rPr lang="en-US" i="1" dirty="0" smtClean="0"/>
              <a:t>The Artist</a:t>
            </a:r>
            <a:r>
              <a:rPr lang="en-US" dirty="0" smtClean="0">
                <a:solidFill>
                  <a:srgbClr val="00B050"/>
                </a:solidFill>
              </a:rPr>
              <a:t>; however, </a:t>
            </a:r>
            <a:r>
              <a:rPr lang="en-US" dirty="0" smtClean="0"/>
              <a:t>I feel that </a:t>
            </a:r>
            <a:r>
              <a:rPr lang="en-US" i="1" dirty="0" smtClean="0"/>
              <a:t>Hugo</a:t>
            </a:r>
            <a:r>
              <a:rPr lang="en-US" dirty="0" smtClean="0"/>
              <a:t> should have won the Oscar for Best Picture.</a:t>
            </a:r>
          </a:p>
          <a:p>
            <a:r>
              <a:rPr lang="en-US" dirty="0" smtClean="0"/>
              <a:t>You’ll need some strawberries</a:t>
            </a:r>
            <a:r>
              <a:rPr lang="en-US" dirty="0" smtClean="0">
                <a:solidFill>
                  <a:srgbClr val="00B050"/>
                </a:solidFill>
              </a:rPr>
              <a:t>; in addition, </a:t>
            </a:r>
            <a:r>
              <a:rPr lang="en-US" dirty="0" smtClean="0"/>
              <a:t>you’ll need lots of shortcake.</a:t>
            </a:r>
          </a:p>
          <a:p>
            <a:r>
              <a:rPr lang="en-US" dirty="0" smtClean="0"/>
              <a:t>The Writing Center provides many workshops</a:t>
            </a:r>
            <a:r>
              <a:rPr lang="en-US" dirty="0" smtClean="0">
                <a:solidFill>
                  <a:srgbClr val="00B050"/>
                </a:solidFill>
              </a:rPr>
              <a:t>; for example,</a:t>
            </a:r>
            <a:r>
              <a:rPr lang="en-US" dirty="0" smtClean="0"/>
              <a:t> the semicolon workshop is amazing!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Template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Template2015" id="{384E1D27-900F-410E-A663-F724553133D5}" vid="{5F90479C-57C0-4309-B35D-B299D3886F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WCTemplate2015</Template>
  <TotalTime>660</TotalTime>
  <Words>931</Words>
  <Application>Microsoft Office PowerPoint</Application>
  <PresentationFormat>On-screen Show (4:3)</PresentationFormat>
  <Paragraphs>80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Adobe Garamond Pro Bold</vt:lpstr>
      <vt:lpstr>Arial</vt:lpstr>
      <vt:lpstr>Calibri</vt:lpstr>
      <vt:lpstr>Wingdings</vt:lpstr>
      <vt:lpstr>WCTemplate2015</vt:lpstr>
      <vt:lpstr>The Secret Life of Semicolons</vt:lpstr>
      <vt:lpstr>The Veil of Mystery Lifted!</vt:lpstr>
      <vt:lpstr>Semicolon Rule #1: Connecting Clauses</vt:lpstr>
      <vt:lpstr>Semicolon Rule #1: Connecting Clauses</vt:lpstr>
      <vt:lpstr>FANBOYS conjunctions need commas in compound sentences.</vt:lpstr>
      <vt:lpstr>FANBOYS examples</vt:lpstr>
      <vt:lpstr>PowerPoint Presentation</vt:lpstr>
      <vt:lpstr>Using semicolons  to fix run-ons and comma splices</vt:lpstr>
      <vt:lpstr>Semicolon rule #2: The “However” rule</vt:lpstr>
      <vt:lpstr>Semicolon Rule #3:  Separating complex series</vt:lpstr>
      <vt:lpstr>PowerPoint Presentation</vt:lpstr>
      <vt:lpstr>The Oxford Comma</vt:lpstr>
      <vt:lpstr>Oxford Comma Examples</vt:lpstr>
      <vt:lpstr>Once upon a time, an INTRODUCTORY PHRASE needed a comma.</vt:lpstr>
      <vt:lpstr>Introductory Phrase Examples</vt:lpstr>
      <vt:lpstr>The Oreo Rule</vt:lpstr>
      <vt:lpstr>PowerPoint Presentation</vt:lpstr>
    </vt:vector>
  </TitlesOfParts>
  <Company>UHCL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Life of Semicolons</dc:title>
  <dc:creator>uhclwcenter</dc:creator>
  <cp:lastModifiedBy>Hart, Katie Michelle</cp:lastModifiedBy>
  <cp:revision>62</cp:revision>
  <dcterms:created xsi:type="dcterms:W3CDTF">2012-01-23T16:56:49Z</dcterms:created>
  <dcterms:modified xsi:type="dcterms:W3CDTF">2015-09-24T16:46:35Z</dcterms:modified>
</cp:coreProperties>
</file>