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7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925CF-B6CA-4A4F-9235-6BAD7D29D6A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99072-830F-4CCD-8C64-0C6CE97AB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631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925CF-B6CA-4A4F-9235-6BAD7D29D6A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99072-830F-4CCD-8C64-0C6CE97ABF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 rot="5400000">
            <a:off x="9010650" y="2631818"/>
            <a:ext cx="5591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Adobe Garamond Pro Bold" panose="02020702060506020403" pitchFamily="18" charset="0"/>
              </a:rPr>
              <a:t>UHCL Writing Center</a:t>
            </a:r>
            <a:endParaRPr lang="en-US" sz="3600" dirty="0">
              <a:solidFill>
                <a:schemeClr val="bg1"/>
              </a:solidFill>
              <a:latin typeface="Adobe Garamond Pro Bold" panose="0202070206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851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925CF-B6CA-4A4F-9235-6BAD7D29D6A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99072-830F-4CCD-8C64-0C6CE97ABF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 rot="5400000">
            <a:off x="9010650" y="2631818"/>
            <a:ext cx="5591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Adobe Garamond Pro Bold" panose="02020702060506020403" pitchFamily="18" charset="0"/>
              </a:rPr>
              <a:t>UHCL Writing Center</a:t>
            </a:r>
            <a:endParaRPr lang="en-US" sz="3600" dirty="0">
              <a:solidFill>
                <a:schemeClr val="bg1"/>
              </a:solidFill>
              <a:latin typeface="Adobe Garamond Pro Bold" panose="0202070206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543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925CF-B6CA-4A4F-9235-6BAD7D29D6A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99072-830F-4CCD-8C64-0C6CE97ABF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 rot="5400000">
            <a:off x="9010650" y="2631818"/>
            <a:ext cx="5591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Adobe Garamond Pro Bold" panose="02020702060506020403" pitchFamily="18" charset="0"/>
              </a:rPr>
              <a:t>UHCL Writing Center</a:t>
            </a:r>
            <a:endParaRPr lang="en-US" sz="3600" dirty="0">
              <a:solidFill>
                <a:schemeClr val="bg1"/>
              </a:solidFill>
              <a:latin typeface="Adobe Garamond Pro Bold" panose="0202070206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530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925CF-B6CA-4A4F-9235-6BAD7D29D6A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99072-830F-4CCD-8C64-0C6CE97ABF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 rot="5400000">
            <a:off x="9010650" y="2631818"/>
            <a:ext cx="5591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Adobe Garamond Pro Bold" panose="02020702060506020403" pitchFamily="18" charset="0"/>
              </a:rPr>
              <a:t>UHCL Writing Center</a:t>
            </a:r>
            <a:endParaRPr lang="en-US" sz="3600" dirty="0">
              <a:solidFill>
                <a:schemeClr val="bg1"/>
              </a:solidFill>
              <a:latin typeface="Adobe Garamond Pro Bold" panose="0202070206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774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925CF-B6CA-4A4F-9235-6BAD7D29D6A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99072-830F-4CCD-8C64-0C6CE97ABF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 rot="5400000">
            <a:off x="9010650" y="2631818"/>
            <a:ext cx="5591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Adobe Garamond Pro Bold" panose="02020702060506020403" pitchFamily="18" charset="0"/>
              </a:rPr>
              <a:t>UHCL Writing Center</a:t>
            </a:r>
            <a:endParaRPr lang="en-US" sz="3600" dirty="0">
              <a:solidFill>
                <a:schemeClr val="bg1"/>
              </a:solidFill>
              <a:latin typeface="Adobe Garamond Pro Bold" panose="0202070206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843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925CF-B6CA-4A4F-9235-6BAD7D29D6A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99072-830F-4CCD-8C64-0C6CE97ABFF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 rot="5400000">
            <a:off x="9010650" y="2631818"/>
            <a:ext cx="5591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Adobe Garamond Pro Bold" panose="02020702060506020403" pitchFamily="18" charset="0"/>
              </a:rPr>
              <a:t>UHCL Writing Center</a:t>
            </a:r>
            <a:endParaRPr lang="en-US" sz="3600" dirty="0">
              <a:solidFill>
                <a:schemeClr val="bg1"/>
              </a:solidFill>
              <a:latin typeface="Adobe Garamond Pro Bold" panose="0202070206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417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925CF-B6CA-4A4F-9235-6BAD7D29D6A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99072-830F-4CCD-8C64-0C6CE97ABFF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 rot="5400000">
            <a:off x="9010650" y="2631818"/>
            <a:ext cx="5591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Adobe Garamond Pro Bold" panose="02020702060506020403" pitchFamily="18" charset="0"/>
              </a:rPr>
              <a:t>UHCL Writing Center</a:t>
            </a:r>
            <a:endParaRPr lang="en-US" sz="3600" dirty="0">
              <a:solidFill>
                <a:schemeClr val="bg1"/>
              </a:solidFill>
              <a:latin typeface="Adobe Garamond Pro Bold" panose="0202070206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975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925CF-B6CA-4A4F-9235-6BAD7D29D6A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99072-830F-4CCD-8C64-0C6CE97AB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030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925CF-B6CA-4A4F-9235-6BAD7D29D6A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99072-830F-4CCD-8C64-0C6CE97ABF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 rot="5400000">
            <a:off x="9010650" y="2631818"/>
            <a:ext cx="5591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Adobe Garamond Pro Bold" panose="02020702060506020403" pitchFamily="18" charset="0"/>
              </a:rPr>
              <a:t>UHCL Writing Center</a:t>
            </a:r>
            <a:endParaRPr lang="en-US" sz="3600" dirty="0">
              <a:solidFill>
                <a:schemeClr val="bg1"/>
              </a:solidFill>
              <a:latin typeface="Adobe Garamond Pro Bold" panose="0202070206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974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925CF-B6CA-4A4F-9235-6BAD7D29D6A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99072-830F-4CCD-8C64-0C6CE97ABF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 rot="5400000">
            <a:off x="9010650" y="2631818"/>
            <a:ext cx="5591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Adobe Garamond Pro Bold" panose="02020702060506020403" pitchFamily="18" charset="0"/>
              </a:rPr>
              <a:t>UHCL Writing Center</a:t>
            </a:r>
            <a:endParaRPr lang="en-US" sz="3600" dirty="0">
              <a:solidFill>
                <a:schemeClr val="bg1"/>
              </a:solidFill>
              <a:latin typeface="Adobe Garamond Pro Bold" panose="0202070206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556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0"/>
            <a:ext cx="838200" cy="685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6962"/>
            <a:ext cx="12192000" cy="68103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501925CF-B6CA-4A4F-9235-6BAD7D29D6A5}" type="datetimeFigureOut">
              <a:rPr lang="en-US" smtClean="0"/>
              <a:pPr/>
              <a:t>9/28/2015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The Choice is Clear.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2599072-830F-4CCD-8C64-0C6CE97ABFF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3681" y="4948238"/>
            <a:ext cx="2548040" cy="1095375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 rot="5400000">
            <a:off x="9010650" y="2631818"/>
            <a:ext cx="5591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Adobe Garamond Pro Bold" panose="02020702060506020403" pitchFamily="18" charset="0"/>
              </a:rPr>
              <a:t>UHCL Writing Center</a:t>
            </a:r>
            <a:endParaRPr lang="en-US" sz="3600" dirty="0">
              <a:solidFill>
                <a:schemeClr val="bg1"/>
              </a:solidFill>
              <a:latin typeface="Adobe Garamond Pro Bold" panose="0202070206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977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rgbClr val="0070C0"/>
          </a:solidFill>
          <a:latin typeface="Adobe Garamond Pro Bold" panose="020207020605060204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rgbClr val="0070C0"/>
        </a:buClr>
        <a:buSzPct val="130000"/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rgbClr val="00B050"/>
        </a:buClr>
        <a:buSzPct val="130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SzPct val="13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SzPct val="13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SzPct val="13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TEP Essays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Presented by the UHCL Writing Center</a:t>
            </a:r>
          </a:p>
          <a:p>
            <a:r>
              <a:rPr lang="en-US" dirty="0" smtClean="0"/>
              <a:t>Fall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304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Essay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9406468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 Key sections of a TEP essay</a:t>
            </a:r>
          </a:p>
          <a:p>
            <a:pPr lvl="1"/>
            <a:r>
              <a:rPr lang="en-US" sz="2000" dirty="0" smtClean="0"/>
              <a:t>Begin by introducing yourself, your experience, and your motivations.</a:t>
            </a:r>
            <a:endParaRPr lang="en-US" sz="1600" dirty="0" smtClean="0"/>
          </a:p>
          <a:p>
            <a:pPr lvl="1"/>
            <a:r>
              <a:rPr lang="en-US" sz="2000" dirty="0" smtClean="0"/>
              <a:t>Continue by discussing the students you want to teach, what makes them special, and why they are significant to you.</a:t>
            </a:r>
          </a:p>
          <a:p>
            <a:pPr lvl="1"/>
            <a:r>
              <a:rPr lang="en-US" sz="2000" dirty="0" smtClean="0"/>
              <a:t>Conclude by explaining the methods and techniques you will employ to effectively teach the students.</a:t>
            </a:r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1586439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Essay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9406468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 Let’s look at the example essay.</a:t>
            </a:r>
          </a:p>
          <a:p>
            <a:pPr lvl="1"/>
            <a:r>
              <a:rPr lang="en-US" sz="2000" dirty="0" smtClean="0"/>
              <a:t>What did the author do well? What can the author improve?</a:t>
            </a:r>
          </a:p>
          <a:p>
            <a:pPr lvl="1"/>
            <a:r>
              <a:rPr lang="en-US" sz="2000" dirty="0" smtClean="0"/>
              <a:t>Did the author address all necessary aspects?</a:t>
            </a:r>
          </a:p>
          <a:p>
            <a:pPr lvl="1"/>
            <a:r>
              <a:rPr lang="en-US" sz="2000" dirty="0" smtClean="0"/>
              <a:t>Does the writing flow well? Are there transitions to connect ideas or cause and effect?</a:t>
            </a:r>
          </a:p>
          <a:p>
            <a:pPr lvl="1"/>
            <a:r>
              <a:rPr lang="en-US" sz="2000" dirty="0" smtClean="0"/>
              <a:t>Does the essay meet its function and purpose?</a:t>
            </a:r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365745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the TEP Essay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Outline qualifications for admission to the program</a:t>
            </a:r>
          </a:p>
          <a:p>
            <a:r>
              <a:rPr lang="en-US" dirty="0" smtClean="0"/>
              <a:t>Inform the college of your intentions as a teacher</a:t>
            </a:r>
          </a:p>
          <a:p>
            <a:r>
              <a:rPr lang="en-US" dirty="0" smtClean="0"/>
              <a:t>Align your goals with the degree program</a:t>
            </a:r>
          </a:p>
          <a:p>
            <a:r>
              <a:rPr lang="en-US" dirty="0" smtClean="0"/>
              <a:t>Make your experience stand out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59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of the TEP Essay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78908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You must meet standards and answer all questions within one page of writing.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0267" y="2539470"/>
            <a:ext cx="3173412" cy="3206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843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of the Essay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9406468" cy="4351338"/>
          </a:xfrm>
        </p:spPr>
        <p:txBody>
          <a:bodyPr/>
          <a:lstStyle/>
          <a:p>
            <a:r>
              <a:rPr lang="en-US" dirty="0" smtClean="0"/>
              <a:t> Per the application description and rubric</a:t>
            </a:r>
          </a:p>
          <a:p>
            <a:pPr lvl="1"/>
            <a:r>
              <a:rPr lang="en-US" sz="2400" dirty="0" smtClean="0"/>
              <a:t>Outline your personal qualifications for joining the degree program</a:t>
            </a:r>
          </a:p>
          <a:p>
            <a:pPr lvl="1"/>
            <a:r>
              <a:rPr lang="en-US" sz="2400" dirty="0" smtClean="0"/>
              <a:t>Discuss your previous experience or what influenced you to become a teacher</a:t>
            </a:r>
          </a:p>
          <a:p>
            <a:pPr lvl="1"/>
            <a:r>
              <a:rPr lang="en-US" sz="2400" dirty="0" smtClean="0"/>
              <a:t>Characterize the students you want to teach</a:t>
            </a:r>
          </a:p>
          <a:p>
            <a:pPr lvl="1"/>
            <a:r>
              <a:rPr lang="en-US" sz="2400" dirty="0" smtClean="0"/>
              <a:t>Describe effective teaching methods you would employ with this group</a:t>
            </a:r>
          </a:p>
        </p:txBody>
      </p:sp>
    </p:spTree>
    <p:extLst>
      <p:ext uri="{BB962C8B-B14F-4D97-AF65-F5344CB8AC3E}">
        <p14:creationId xmlns:p14="http://schemas.microsoft.com/office/powerpoint/2010/main" val="3446331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Qualifications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9406468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 What qualifications do you have that make you an exceptional candidate for the program?</a:t>
            </a:r>
          </a:p>
          <a:p>
            <a:pPr lvl="1"/>
            <a:r>
              <a:rPr lang="en-US" sz="2400" dirty="0" smtClean="0"/>
              <a:t>What professional experience or training do you have? </a:t>
            </a:r>
            <a:endParaRPr lang="en-US" sz="2400" dirty="0"/>
          </a:p>
          <a:p>
            <a:pPr lvl="1"/>
            <a:r>
              <a:rPr lang="en-US" sz="2400" dirty="0" smtClean="0"/>
              <a:t>Have you had a personal experience that led to unique insight? </a:t>
            </a:r>
          </a:p>
          <a:p>
            <a:pPr lvl="1"/>
            <a:r>
              <a:rPr lang="en-US" sz="2400" dirty="0" smtClean="0"/>
              <a:t>Can you identify an influential person or moment that led you to applying for the program? </a:t>
            </a:r>
          </a:p>
        </p:txBody>
      </p:sp>
    </p:spTree>
    <p:extLst>
      <p:ext uri="{BB962C8B-B14F-4D97-AF65-F5344CB8AC3E}">
        <p14:creationId xmlns:p14="http://schemas.microsoft.com/office/powerpoint/2010/main" val="2110500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Experiences or Influences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9406468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 What previous experience or influences have affected you?</a:t>
            </a:r>
          </a:p>
          <a:p>
            <a:pPr lvl="1"/>
            <a:r>
              <a:rPr lang="en-US" sz="2400" dirty="0" smtClean="0"/>
              <a:t>What led you to this point in your education? </a:t>
            </a:r>
          </a:p>
          <a:p>
            <a:pPr lvl="1"/>
            <a:r>
              <a:rPr lang="en-US" sz="2400" dirty="0" smtClean="0"/>
              <a:t>Who or what has influenced you to become a teacher? To teach the group of students you want to teach?</a:t>
            </a:r>
          </a:p>
          <a:p>
            <a:pPr lvl="1"/>
            <a:r>
              <a:rPr lang="en-US" sz="2400" dirty="0" smtClean="0"/>
              <a:t>What motivates you to want to work with students? </a:t>
            </a:r>
          </a:p>
          <a:p>
            <a:pPr lvl="1"/>
            <a:r>
              <a:rPr lang="en-US" sz="2400" dirty="0" smtClean="0"/>
              <a:t>What influences in turn do you hope to have on your students?</a:t>
            </a:r>
          </a:p>
        </p:txBody>
      </p:sp>
    </p:spTree>
    <p:extLst>
      <p:ext uri="{BB962C8B-B14F-4D97-AF65-F5344CB8AC3E}">
        <p14:creationId xmlns:p14="http://schemas.microsoft.com/office/powerpoint/2010/main" val="954802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Characterize the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9406468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 What types of students do you want to teach?</a:t>
            </a:r>
          </a:p>
          <a:p>
            <a:pPr lvl="1"/>
            <a:r>
              <a:rPr lang="en-US" sz="2400" dirty="0" smtClean="0"/>
              <a:t>What age group?</a:t>
            </a:r>
          </a:p>
          <a:p>
            <a:pPr lvl="1"/>
            <a:r>
              <a:rPr lang="en-US" sz="2400" dirty="0" smtClean="0"/>
              <a:t>Do you want to work with students with special circumstances (i.e. ESL/BL or students with disabilities)? If so, why are you motivated to do so?</a:t>
            </a:r>
          </a:p>
          <a:p>
            <a:pPr lvl="1"/>
            <a:r>
              <a:rPr lang="en-US" sz="2400" dirty="0" smtClean="0"/>
              <a:t>Why is this group special to you?</a:t>
            </a:r>
          </a:p>
        </p:txBody>
      </p:sp>
    </p:spTree>
    <p:extLst>
      <p:ext uri="{BB962C8B-B14F-4D97-AF65-F5344CB8AC3E}">
        <p14:creationId xmlns:p14="http://schemas.microsoft.com/office/powerpoint/2010/main" val="593449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Experiences with These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9406468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 What experiences, if any, do you have with these students?</a:t>
            </a:r>
          </a:p>
          <a:p>
            <a:pPr lvl="1"/>
            <a:r>
              <a:rPr lang="en-US" sz="2400" dirty="0" smtClean="0"/>
              <a:t>Have you worked with them previously professionally or personally?</a:t>
            </a:r>
          </a:p>
          <a:p>
            <a:pPr lvl="1"/>
            <a:r>
              <a:rPr lang="en-US" sz="2400" dirty="0" smtClean="0"/>
              <a:t>Have you had contact through a job, an organization, or volunteering?</a:t>
            </a:r>
          </a:p>
          <a:p>
            <a:pPr lvl="1"/>
            <a:r>
              <a:rPr lang="en-US" sz="2400" dirty="0" smtClean="0"/>
              <a:t>Do you have training of any kind working with this group?</a:t>
            </a:r>
          </a:p>
        </p:txBody>
      </p:sp>
    </p:spTree>
    <p:extLst>
      <p:ext uri="{BB962C8B-B14F-4D97-AF65-F5344CB8AC3E}">
        <p14:creationId xmlns:p14="http://schemas.microsoft.com/office/powerpoint/2010/main" val="1408414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Effective Teaching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9406468" cy="43513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 What teaching methods would you use to best teach your chosen group?</a:t>
            </a:r>
          </a:p>
          <a:p>
            <a:pPr lvl="1"/>
            <a:r>
              <a:rPr lang="en-US" sz="2400" dirty="0" smtClean="0"/>
              <a:t>Do you have any particular skills that help you adapt to teaching them (i.e. a lot of patience, speaking Spanish)?</a:t>
            </a:r>
          </a:p>
          <a:p>
            <a:pPr lvl="1"/>
            <a:r>
              <a:rPr lang="en-US" sz="2400" dirty="0" smtClean="0"/>
              <a:t>What aspects will you have to focus on to ensure you teach them effectively?</a:t>
            </a:r>
          </a:p>
          <a:p>
            <a:pPr lvl="1"/>
            <a:r>
              <a:rPr lang="en-US" sz="2400" dirty="0" smtClean="0"/>
              <a:t>What difficulties will you have to consider to help them overcome?</a:t>
            </a:r>
          </a:p>
          <a:p>
            <a:pPr lvl="1"/>
            <a:r>
              <a:rPr lang="en-US" sz="2400" dirty="0" smtClean="0"/>
              <a:t>Are there any particular pedagogical theories or teaching techniques that you will want to use with them?</a:t>
            </a:r>
          </a:p>
        </p:txBody>
      </p:sp>
    </p:spTree>
    <p:extLst>
      <p:ext uri="{BB962C8B-B14F-4D97-AF65-F5344CB8AC3E}">
        <p14:creationId xmlns:p14="http://schemas.microsoft.com/office/powerpoint/2010/main" val="3253166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7099</TotalTime>
  <Words>549</Words>
  <Application>Microsoft Office PowerPoint</Application>
  <PresentationFormat>Widescreen</PresentationFormat>
  <Paragraphs>54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Adobe Garamond Pro Bold</vt:lpstr>
      <vt:lpstr>Arial</vt:lpstr>
      <vt:lpstr>Calibri</vt:lpstr>
      <vt:lpstr>Office Theme</vt:lpstr>
      <vt:lpstr>TEP Essays</vt:lpstr>
      <vt:lpstr>Purpose of the TEP Essay</vt:lpstr>
      <vt:lpstr>Challenges of the TEP Essay</vt:lpstr>
      <vt:lpstr>Function of the Essay</vt:lpstr>
      <vt:lpstr>Personal Qualifications</vt:lpstr>
      <vt:lpstr>Experiences or Influences</vt:lpstr>
      <vt:lpstr>Characterize the Students</vt:lpstr>
      <vt:lpstr>Experiences with These Students</vt:lpstr>
      <vt:lpstr>Effective Teaching Methods</vt:lpstr>
      <vt:lpstr>Suggested Essay Organization</vt:lpstr>
      <vt:lpstr>Example Essay</vt:lpstr>
    </vt:vector>
  </TitlesOfParts>
  <Company>University of Houston - Clear Lake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Hart, Katie Michelle</dc:creator>
  <cp:lastModifiedBy>Hart, Katie Michelle</cp:lastModifiedBy>
  <cp:revision>28</cp:revision>
  <dcterms:created xsi:type="dcterms:W3CDTF">2015-08-03T20:40:45Z</dcterms:created>
  <dcterms:modified xsi:type="dcterms:W3CDTF">2015-09-28T20:42:15Z</dcterms:modified>
</cp:coreProperties>
</file>