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7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106FB-10D5-47B9-AC3B-6FAB1BC73F1D}"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ACB46-3C8F-406A-8D40-7828074F26A4}" type="slidenum">
              <a:rPr lang="en-US" smtClean="0"/>
              <a:t>‹#›</a:t>
            </a:fld>
            <a:endParaRPr lang="en-US"/>
          </a:p>
        </p:txBody>
      </p:sp>
    </p:spTree>
    <p:extLst>
      <p:ext uri="{BB962C8B-B14F-4D97-AF65-F5344CB8AC3E}">
        <p14:creationId xmlns:p14="http://schemas.microsoft.com/office/powerpoint/2010/main" val="15026203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106FB-10D5-47B9-AC3B-6FAB1BC73F1D}"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ACB46-3C8F-406A-8D40-7828074F26A4}"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22558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106FB-10D5-47B9-AC3B-6FAB1BC73F1D}"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ACB46-3C8F-406A-8D40-7828074F26A4}"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45006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0106FB-10D5-47B9-AC3B-6FAB1BC73F1D}"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ACB46-3C8F-406A-8D40-7828074F26A4}"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0567035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106FB-10D5-47B9-AC3B-6FAB1BC73F1D}"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FACB46-3C8F-406A-8D40-7828074F26A4}"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0888267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0106FB-10D5-47B9-AC3B-6FAB1BC73F1D}"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ACB46-3C8F-406A-8D40-7828074F26A4}"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9729690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0106FB-10D5-47B9-AC3B-6FAB1BC73F1D}" type="datetimeFigureOut">
              <a:rPr lang="en-US" smtClean="0"/>
              <a:t>9/24/2015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FACB46-3C8F-406A-8D40-7828074F26A4}" type="slidenum">
              <a:rPr lang="en-US" smtClean="0"/>
              <a:t>‹#›</a:t>
            </a:fld>
            <a:endParaRPr lang="en-US"/>
          </a:p>
        </p:txBody>
      </p:sp>
      <p:sp>
        <p:nvSpPr>
          <p:cNvPr id="10" name="TextBox 9"/>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6220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0106FB-10D5-47B9-AC3B-6FAB1BC73F1D}" type="datetimeFigureOut">
              <a:rPr lang="en-US" smtClean="0"/>
              <a:t>9/24/2015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FACB46-3C8F-406A-8D40-7828074F26A4}" type="slidenum">
              <a:rPr lang="en-US" smtClean="0"/>
              <a:t>‹#›</a:t>
            </a:fld>
            <a:endParaRPr lang="en-US"/>
          </a:p>
        </p:txBody>
      </p:sp>
      <p:sp>
        <p:nvSpPr>
          <p:cNvPr id="6" name="TextBox 5"/>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415228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106FB-10D5-47B9-AC3B-6FAB1BC73F1D}" type="datetimeFigureOut">
              <a:rPr lang="en-US" smtClean="0"/>
              <a:t>9/24/2015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FACB46-3C8F-406A-8D40-7828074F26A4}" type="slidenum">
              <a:rPr lang="en-US" smtClean="0"/>
              <a:t>‹#›</a:t>
            </a:fld>
            <a:endParaRPr lang="en-US"/>
          </a:p>
        </p:txBody>
      </p:sp>
    </p:spTree>
    <p:extLst>
      <p:ext uri="{BB962C8B-B14F-4D97-AF65-F5344CB8AC3E}">
        <p14:creationId xmlns:p14="http://schemas.microsoft.com/office/powerpoint/2010/main" val="1224402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106FB-10D5-47B9-AC3B-6FAB1BC73F1D}"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ACB46-3C8F-406A-8D40-7828074F26A4}"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81158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106FB-10D5-47B9-AC3B-6FAB1BC73F1D}"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FACB46-3C8F-406A-8D40-7828074F26A4}"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1249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353800" y="0"/>
            <a:ext cx="838200" cy="6858000"/>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880106FB-10D5-47B9-AC3B-6FAB1BC73F1D}" type="datetimeFigureOut">
              <a:rPr lang="en-US" smtClean="0"/>
              <a:t>9/24/2015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F4FACB46-3C8F-406A-8D40-7828074F26A4}" type="slidenum">
              <a:rPr lang="en-US" smtClean="0"/>
              <a:t>‹#›</a:t>
            </a:fld>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213681" y="4948238"/>
            <a:ext cx="2548040" cy="1095375"/>
          </a:xfrm>
          <a:prstGeom prst="rect">
            <a:avLst/>
          </a:prstGeom>
        </p:spPr>
      </p:pic>
      <p:sp>
        <p:nvSpPr>
          <p:cNvPr id="10" name="TextBox 9"/>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31396893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a:solidFill>
            <a:srgbClr val="0070C0"/>
          </a:solidFill>
          <a:latin typeface="Adobe Garamond Pro Bold" panose="02020702060506020403" pitchFamily="18" charset="0"/>
          <a:ea typeface="+mj-ea"/>
          <a:cs typeface="+mj-cs"/>
        </a:defRPr>
      </a:lvl1pPr>
    </p:titleStyle>
    <p:bodyStyle>
      <a:lvl1pPr marL="228600" indent="-228600" algn="l" defTabSz="914400" rtl="0" eaLnBrk="1" latinLnBrk="0" hangingPunct="1">
        <a:lnSpc>
          <a:spcPct val="100000"/>
        </a:lnSpc>
        <a:spcBef>
          <a:spcPts val="0"/>
        </a:spcBef>
        <a:spcAft>
          <a:spcPts val="1000"/>
        </a:spcAft>
        <a:buClr>
          <a:srgbClr val="0070C0"/>
        </a:buClr>
        <a:buSzPct val="13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0"/>
        </a:spcBef>
        <a:spcAft>
          <a:spcPts val="1000"/>
        </a:spcAft>
        <a:buClr>
          <a:srgbClr val="00B050"/>
        </a:buClr>
        <a:buSzPct val="130000"/>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Summarizing</a:t>
            </a:r>
            <a:endParaRPr lang="en-US" dirty="0"/>
          </a:p>
        </p:txBody>
      </p:sp>
      <p:sp>
        <p:nvSpPr>
          <p:cNvPr id="3" name="Subtitle 2"/>
          <p:cNvSpPr>
            <a:spLocks noGrp="1"/>
          </p:cNvSpPr>
          <p:nvPr>
            <p:ph type="subTitle" idx="1"/>
          </p:nvPr>
        </p:nvSpPr>
        <p:spPr/>
        <p:txBody>
          <a:bodyPr/>
          <a:lstStyle/>
          <a:p>
            <a:r>
              <a:rPr lang="en-US" dirty="0" smtClean="0"/>
              <a:t>UHCL Writing Center</a:t>
            </a:r>
          </a:p>
          <a:p>
            <a:r>
              <a:rPr lang="en-US" dirty="0" smtClean="0"/>
              <a:t>Spring 2015</a:t>
            </a:r>
            <a:endParaRPr lang="en-US" dirty="0"/>
          </a:p>
        </p:txBody>
      </p:sp>
    </p:spTree>
    <p:extLst>
      <p:ext uri="{BB962C8B-B14F-4D97-AF65-F5344CB8AC3E}">
        <p14:creationId xmlns:p14="http://schemas.microsoft.com/office/powerpoint/2010/main" val="1124364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742"/>
            <a:ext cx="10058400" cy="1126998"/>
          </a:xfrm>
        </p:spPr>
        <p:txBody>
          <a:bodyPr/>
          <a:lstStyle/>
          <a:p>
            <a:r>
              <a:rPr lang="en-US" dirty="0" smtClean="0"/>
              <a:t>Time to try…</a:t>
            </a:r>
            <a:endParaRPr lang="en-US" dirty="0"/>
          </a:p>
        </p:txBody>
      </p:sp>
      <p:sp>
        <p:nvSpPr>
          <p:cNvPr id="3" name="Content Placeholder 2"/>
          <p:cNvSpPr>
            <a:spLocks noGrp="1"/>
          </p:cNvSpPr>
          <p:nvPr>
            <p:ph idx="1"/>
          </p:nvPr>
        </p:nvSpPr>
        <p:spPr>
          <a:xfrm>
            <a:off x="609600" y="1243965"/>
            <a:ext cx="10515600" cy="4994909"/>
          </a:xfrm>
        </p:spPr>
        <p:txBody>
          <a:bodyPr>
            <a:normAutofit fontScale="92500"/>
          </a:bodyPr>
          <a:lstStyle/>
          <a:p>
            <a:pPr marL="0" indent="0">
              <a:buNone/>
            </a:pPr>
            <a:endParaRPr lang="en-US" sz="1000" dirty="0" smtClean="0"/>
          </a:p>
          <a:p>
            <a:pPr marL="0" indent="0">
              <a:buNone/>
            </a:pPr>
            <a:r>
              <a:rPr lang="en-US" sz="2200" dirty="0" smtClean="0"/>
              <a:t>Write 1-2 sentences summarizing the main point of the paragraph below for the thesis “</a:t>
            </a:r>
            <a:r>
              <a:rPr lang="en-US" sz="2200" b="1" dirty="0" smtClean="0"/>
              <a:t>Domestic pilots should be better trained for reacting to unexpected situations</a:t>
            </a:r>
            <a:r>
              <a:rPr lang="en-US" sz="2200" dirty="0" smtClean="0"/>
              <a:t>.”</a:t>
            </a:r>
          </a:p>
          <a:p>
            <a:pPr marL="0" indent="0">
              <a:buNone/>
            </a:pPr>
            <a:endParaRPr lang="en-US" sz="800" dirty="0"/>
          </a:p>
          <a:p>
            <a:pPr marL="0" indent="0">
              <a:buNone/>
            </a:pPr>
            <a:r>
              <a:rPr lang="en-US" sz="2200" dirty="0" smtClean="0"/>
              <a:t>Research of aeronautic safety has shown that pilot error was cited as causing 58% of domestic airplane crashes in the 1950s, representing the primary cause with an average of 53% from 1950-2010. Mechanical failure has caused an average of 20% of related crashes, with weather coming in at 12%. It is significant to note that, because there can be a combination of factors that work together to create a situation in which an aircraft fails, pilot error, while the most common cause of aircraft crashes, rarely is the sole cause. It is often accompanied by extenuating circumstances that increase the effects of pilots’ decisions, such as bad weather and mechanical failure. In these instances, the situation might be recoverable, meaning that a pilot could have reacted differently and recovered the flight from crashing, but, for whatever reason, the decision a pilot made caused the situation to worsen and led to a crash.</a:t>
            </a:r>
          </a:p>
        </p:txBody>
      </p:sp>
    </p:spTree>
    <p:extLst>
      <p:ext uri="{BB962C8B-B14F-4D97-AF65-F5344CB8AC3E}">
        <p14:creationId xmlns:p14="http://schemas.microsoft.com/office/powerpoint/2010/main" val="112940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278" y="96012"/>
            <a:ext cx="10058400" cy="1609344"/>
          </a:xfrm>
        </p:spPr>
        <p:txBody>
          <a:bodyPr/>
          <a:lstStyle/>
          <a:p>
            <a:r>
              <a:rPr lang="en-US" dirty="0" smtClean="0"/>
              <a:t>Time to try (cont.)…</a:t>
            </a:r>
            <a:endParaRPr lang="en-US" dirty="0"/>
          </a:p>
        </p:txBody>
      </p:sp>
      <p:sp>
        <p:nvSpPr>
          <p:cNvPr id="3" name="Content Placeholder 2"/>
          <p:cNvSpPr>
            <a:spLocks noGrp="1"/>
          </p:cNvSpPr>
          <p:nvPr>
            <p:ph idx="1"/>
          </p:nvPr>
        </p:nvSpPr>
        <p:spPr>
          <a:xfrm>
            <a:off x="624078" y="1234441"/>
            <a:ext cx="10515600" cy="4842510"/>
          </a:xfrm>
        </p:spPr>
        <p:txBody>
          <a:bodyPr>
            <a:normAutofit fontScale="92500"/>
          </a:bodyPr>
          <a:lstStyle/>
          <a:p>
            <a:pPr marL="0" indent="0">
              <a:buNone/>
            </a:pPr>
            <a:endParaRPr lang="en-US" sz="800" dirty="0" smtClean="0"/>
          </a:p>
          <a:p>
            <a:pPr marL="0" indent="0">
              <a:buNone/>
            </a:pPr>
            <a:r>
              <a:rPr lang="en-US" sz="2200" dirty="0" smtClean="0"/>
              <a:t>Write 1-2 sentences summarizing the main point of the paragraph below for the thesis “</a:t>
            </a:r>
            <a:r>
              <a:rPr lang="en-US" sz="2200" b="1" dirty="0" smtClean="0"/>
              <a:t>Domestic pilots should be better trained for reacting to unexpected situations</a:t>
            </a:r>
            <a:r>
              <a:rPr lang="en-US" sz="2200" dirty="0" smtClean="0"/>
              <a:t>.”</a:t>
            </a:r>
          </a:p>
          <a:p>
            <a:pPr marL="0" indent="0">
              <a:buNone/>
            </a:pPr>
            <a:endParaRPr lang="en-US" sz="800" dirty="0"/>
          </a:p>
          <a:p>
            <a:pPr marL="0" indent="0">
              <a:buNone/>
            </a:pPr>
            <a:r>
              <a:rPr lang="en-US" sz="2200" dirty="0" smtClean="0"/>
              <a:t>Research of aeronautic safety has shown that pilot error was cited as causing 58% of domestic airplane crashes in the 1950s, </a:t>
            </a:r>
            <a:r>
              <a:rPr lang="en-US" sz="2200" dirty="0" smtClean="0">
                <a:solidFill>
                  <a:srgbClr val="00B050"/>
                </a:solidFill>
              </a:rPr>
              <a:t>representing the primary cause with an average of 53% from 1950-2010</a:t>
            </a:r>
            <a:r>
              <a:rPr lang="en-US" sz="2200" dirty="0" smtClean="0"/>
              <a:t>. Mechanical failure has caused an average of 20% of related crashes, with weather coming in at 12%. It is significant to note that, because there can be a combination of factors that work together to create a situation in which an aircraft fails, </a:t>
            </a:r>
            <a:r>
              <a:rPr lang="en-US" sz="2200" dirty="0" smtClean="0">
                <a:solidFill>
                  <a:srgbClr val="00B050"/>
                </a:solidFill>
              </a:rPr>
              <a:t>pilot error</a:t>
            </a:r>
            <a:r>
              <a:rPr lang="en-US" sz="2200" dirty="0" smtClean="0"/>
              <a:t>, while the most common cause of aircraft crashes, </a:t>
            </a:r>
            <a:r>
              <a:rPr lang="en-US" sz="2200" dirty="0" smtClean="0">
                <a:solidFill>
                  <a:srgbClr val="00B050"/>
                </a:solidFill>
              </a:rPr>
              <a:t>rarely is the sole cause</a:t>
            </a:r>
            <a:r>
              <a:rPr lang="en-US" sz="2200" dirty="0" smtClean="0"/>
              <a:t>. It is often accompanied by extenuating circumstances that increase the effects of pilots’ decisions, such as bad weather and mechanical failure. </a:t>
            </a:r>
            <a:r>
              <a:rPr lang="en-US" sz="2200" dirty="0" smtClean="0">
                <a:solidFill>
                  <a:srgbClr val="00B050"/>
                </a:solidFill>
              </a:rPr>
              <a:t>In these instances, the situation might be recoverable, meaning that a pilot could have reacted differently </a:t>
            </a:r>
            <a:r>
              <a:rPr lang="en-US" sz="2200" dirty="0" smtClean="0"/>
              <a:t>and recovered the flight from crashing, but, for whatever reason, the decision a pilot made caused the situation to worsen and led to a crash.</a:t>
            </a:r>
          </a:p>
        </p:txBody>
      </p:sp>
    </p:spTree>
    <p:extLst>
      <p:ext uri="{BB962C8B-B14F-4D97-AF65-F5344CB8AC3E}">
        <p14:creationId xmlns:p14="http://schemas.microsoft.com/office/powerpoint/2010/main" val="291207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7442"/>
            <a:ext cx="10058400" cy="1609344"/>
          </a:xfrm>
        </p:spPr>
        <p:txBody>
          <a:bodyPr/>
          <a:lstStyle/>
          <a:p>
            <a:r>
              <a:rPr lang="en-US" dirty="0" smtClean="0"/>
              <a:t>Time to try (cont. 2)…</a:t>
            </a:r>
            <a:endParaRPr lang="en-US" dirty="0"/>
          </a:p>
        </p:txBody>
      </p:sp>
      <p:sp>
        <p:nvSpPr>
          <p:cNvPr id="3" name="Content Placeholder 2"/>
          <p:cNvSpPr>
            <a:spLocks noGrp="1"/>
          </p:cNvSpPr>
          <p:nvPr>
            <p:ph idx="1"/>
          </p:nvPr>
        </p:nvSpPr>
        <p:spPr>
          <a:xfrm>
            <a:off x="838200" y="1520190"/>
            <a:ext cx="10515600" cy="4994909"/>
          </a:xfrm>
        </p:spPr>
        <p:txBody>
          <a:bodyPr>
            <a:normAutofit/>
          </a:bodyPr>
          <a:lstStyle/>
          <a:p>
            <a:pPr marL="0" indent="0">
              <a:buNone/>
            </a:pPr>
            <a:r>
              <a:rPr lang="en-US" sz="2200" dirty="0" smtClean="0"/>
              <a:t>Write 1-2 sentences summarizing the main point of the paragraph below for the thesis “</a:t>
            </a:r>
            <a:r>
              <a:rPr lang="en-US" sz="2200" b="1" dirty="0" smtClean="0"/>
              <a:t>Domestic pilots should be better trained for reacting to unexpected situations</a:t>
            </a:r>
            <a:r>
              <a:rPr lang="en-US" sz="2200" dirty="0" smtClean="0"/>
              <a:t>.”</a:t>
            </a:r>
          </a:p>
          <a:p>
            <a:pPr marL="0" indent="0">
              <a:buNone/>
            </a:pPr>
            <a:endParaRPr lang="en-US" sz="2200" dirty="0" smtClean="0"/>
          </a:p>
          <a:p>
            <a:r>
              <a:rPr lang="en-US" sz="2200" dirty="0" smtClean="0">
                <a:solidFill>
                  <a:srgbClr val="00B050"/>
                </a:solidFill>
              </a:rPr>
              <a:t>representing the primary cause with an average of 53% from 1950-2010</a:t>
            </a:r>
          </a:p>
          <a:p>
            <a:endParaRPr lang="en-US" sz="2200" dirty="0"/>
          </a:p>
          <a:p>
            <a:r>
              <a:rPr lang="en-US" sz="2200" dirty="0" smtClean="0">
                <a:solidFill>
                  <a:srgbClr val="00B050"/>
                </a:solidFill>
              </a:rPr>
              <a:t>pilot error</a:t>
            </a:r>
            <a:r>
              <a:rPr lang="en-US" sz="2200" dirty="0" smtClean="0"/>
              <a:t>…</a:t>
            </a:r>
            <a:r>
              <a:rPr lang="en-US" sz="2200" dirty="0" smtClean="0">
                <a:solidFill>
                  <a:srgbClr val="00B050"/>
                </a:solidFill>
              </a:rPr>
              <a:t>rarely is the sole cause</a:t>
            </a:r>
          </a:p>
          <a:p>
            <a:endParaRPr lang="en-US" sz="2200" dirty="0"/>
          </a:p>
          <a:p>
            <a:r>
              <a:rPr lang="en-US" sz="2200" dirty="0" smtClean="0">
                <a:solidFill>
                  <a:srgbClr val="00B050"/>
                </a:solidFill>
              </a:rPr>
              <a:t>In these instances, the situation might be recoverable, meaning that a pilot could have reacted differently</a:t>
            </a:r>
          </a:p>
          <a:p>
            <a:pPr marL="0" indent="0">
              <a:buNone/>
            </a:pPr>
            <a:endParaRPr lang="en-US" sz="2200" dirty="0">
              <a:solidFill>
                <a:srgbClr val="00B050"/>
              </a:solidFill>
            </a:endParaRPr>
          </a:p>
          <a:p>
            <a:pPr marL="0" indent="0">
              <a:buNone/>
            </a:pPr>
            <a:endParaRPr lang="en-US" dirty="0" smtClean="0"/>
          </a:p>
        </p:txBody>
      </p:sp>
    </p:spTree>
    <p:extLst>
      <p:ext uri="{BB962C8B-B14F-4D97-AF65-F5344CB8AC3E}">
        <p14:creationId xmlns:p14="http://schemas.microsoft.com/office/powerpoint/2010/main" val="370239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6012"/>
            <a:ext cx="10058400" cy="1609344"/>
          </a:xfrm>
        </p:spPr>
        <p:txBody>
          <a:bodyPr/>
          <a:lstStyle/>
          <a:p>
            <a:r>
              <a:rPr lang="en-US" dirty="0" smtClean="0"/>
              <a:t>Time to try (cont. 3)…</a:t>
            </a:r>
            <a:endParaRPr lang="en-US" dirty="0"/>
          </a:p>
        </p:txBody>
      </p:sp>
      <p:sp>
        <p:nvSpPr>
          <p:cNvPr id="3" name="Content Placeholder 2"/>
          <p:cNvSpPr>
            <a:spLocks noGrp="1"/>
          </p:cNvSpPr>
          <p:nvPr>
            <p:ph idx="1"/>
          </p:nvPr>
        </p:nvSpPr>
        <p:spPr>
          <a:xfrm>
            <a:off x="838200" y="1520190"/>
            <a:ext cx="10515600" cy="4994909"/>
          </a:xfrm>
        </p:spPr>
        <p:txBody>
          <a:bodyPr>
            <a:normAutofit fontScale="92500"/>
          </a:bodyPr>
          <a:lstStyle/>
          <a:p>
            <a:pPr marL="0" indent="0">
              <a:buNone/>
            </a:pPr>
            <a:r>
              <a:rPr lang="en-US" sz="2200" dirty="0" smtClean="0"/>
              <a:t>Write 1-2 sentences summarizing the main point of the paragraph below for the thesis “</a:t>
            </a:r>
            <a:r>
              <a:rPr lang="en-US" sz="2200" b="1" dirty="0" smtClean="0"/>
              <a:t>Domestic pilots should be better trained for reacting to unexpected situations</a:t>
            </a:r>
            <a:r>
              <a:rPr lang="en-US" sz="2200" dirty="0" smtClean="0"/>
              <a:t>.”</a:t>
            </a:r>
          </a:p>
          <a:p>
            <a:pPr marL="0" indent="0">
              <a:buNone/>
            </a:pPr>
            <a:endParaRPr lang="en-US" sz="2200" dirty="0" smtClean="0"/>
          </a:p>
          <a:p>
            <a:r>
              <a:rPr lang="en-US" sz="2200" dirty="0" smtClean="0">
                <a:solidFill>
                  <a:srgbClr val="00B050"/>
                </a:solidFill>
              </a:rPr>
              <a:t>representing the primary cause with an average of 53% from 1950-2010</a:t>
            </a:r>
            <a:endParaRPr lang="en-US" sz="2200" dirty="0"/>
          </a:p>
          <a:p>
            <a:r>
              <a:rPr lang="en-US" sz="2200" dirty="0" smtClean="0">
                <a:solidFill>
                  <a:srgbClr val="00B050"/>
                </a:solidFill>
              </a:rPr>
              <a:t>pilot error…rarely is the sole cause</a:t>
            </a:r>
            <a:endParaRPr lang="en-US" sz="2200" dirty="0">
              <a:solidFill>
                <a:srgbClr val="00B050"/>
              </a:solidFill>
            </a:endParaRPr>
          </a:p>
          <a:p>
            <a:r>
              <a:rPr lang="en-US" sz="2200" dirty="0" smtClean="0">
                <a:solidFill>
                  <a:srgbClr val="00B050"/>
                </a:solidFill>
              </a:rPr>
              <a:t>In these instances, the situation might be recoverable, meaning that a pilot could have reacted differently</a:t>
            </a:r>
          </a:p>
          <a:p>
            <a:pPr marL="0" indent="0">
              <a:buNone/>
            </a:pPr>
            <a:endParaRPr lang="en-US" sz="2200" dirty="0">
              <a:solidFill>
                <a:srgbClr val="00B050"/>
              </a:solidFill>
            </a:endParaRPr>
          </a:p>
          <a:p>
            <a:pPr marL="0" indent="0">
              <a:buNone/>
            </a:pPr>
            <a:r>
              <a:rPr lang="en-US" sz="2200" dirty="0" smtClean="0"/>
              <a:t>While pilot error represents the most common cause of aircraft crashes at </a:t>
            </a:r>
            <a:r>
              <a:rPr lang="en-US" sz="2200" dirty="0" smtClean="0">
                <a:solidFill>
                  <a:srgbClr val="00B050"/>
                </a:solidFill>
              </a:rPr>
              <a:t>53% in the latter half of the 21</a:t>
            </a:r>
            <a:r>
              <a:rPr lang="en-US" sz="2200" baseline="30000" dirty="0" smtClean="0">
                <a:solidFill>
                  <a:srgbClr val="00B050"/>
                </a:solidFill>
              </a:rPr>
              <a:t>st</a:t>
            </a:r>
            <a:r>
              <a:rPr lang="en-US" sz="2200" dirty="0" smtClean="0">
                <a:solidFill>
                  <a:srgbClr val="00B050"/>
                </a:solidFill>
              </a:rPr>
              <a:t> century</a:t>
            </a:r>
            <a:r>
              <a:rPr lang="en-US" sz="2200" dirty="0" smtClean="0"/>
              <a:t>, many </a:t>
            </a:r>
            <a:r>
              <a:rPr lang="en-US" sz="2200" dirty="0" smtClean="0">
                <a:solidFill>
                  <a:srgbClr val="00B050"/>
                </a:solidFill>
              </a:rPr>
              <a:t>issues can combine with a pilot’s training to affect his response</a:t>
            </a:r>
            <a:r>
              <a:rPr lang="en-US" sz="2200" dirty="0" smtClean="0"/>
              <a:t> to a situation. Therefore, increased training for domestic pilots regarding factors that </a:t>
            </a:r>
            <a:r>
              <a:rPr lang="en-US" sz="2200" dirty="0" smtClean="0">
                <a:solidFill>
                  <a:srgbClr val="00B050"/>
                </a:solidFill>
              </a:rPr>
              <a:t>can affect a flight’s safety </a:t>
            </a:r>
            <a:r>
              <a:rPr lang="en-US" sz="2200" dirty="0" smtClean="0"/>
              <a:t>is a step toward </a:t>
            </a:r>
            <a:r>
              <a:rPr lang="en-US" sz="2200" dirty="0" smtClean="0">
                <a:solidFill>
                  <a:srgbClr val="00B050"/>
                </a:solidFill>
              </a:rPr>
              <a:t>decreasing this statistic</a:t>
            </a:r>
            <a:r>
              <a:rPr lang="en-US" sz="2200" dirty="0" smtClean="0"/>
              <a:t>.</a:t>
            </a:r>
          </a:p>
        </p:txBody>
      </p:sp>
    </p:spTree>
    <p:extLst>
      <p:ext uri="{BB962C8B-B14F-4D97-AF65-F5344CB8AC3E}">
        <p14:creationId xmlns:p14="http://schemas.microsoft.com/office/powerpoint/2010/main" val="309885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10058400" cy="1609344"/>
          </a:xfrm>
        </p:spPr>
        <p:txBody>
          <a:bodyPr/>
          <a:lstStyle/>
          <a:p>
            <a:r>
              <a:rPr lang="en-US" dirty="0" smtClean="0"/>
              <a:t>Time to try (cont. 4)…</a:t>
            </a:r>
            <a:endParaRPr lang="en-US" dirty="0"/>
          </a:p>
        </p:txBody>
      </p:sp>
      <p:sp>
        <p:nvSpPr>
          <p:cNvPr id="3" name="Content Placeholder 2"/>
          <p:cNvSpPr>
            <a:spLocks noGrp="1"/>
          </p:cNvSpPr>
          <p:nvPr>
            <p:ph idx="1"/>
          </p:nvPr>
        </p:nvSpPr>
        <p:spPr>
          <a:xfrm>
            <a:off x="609600" y="1301115"/>
            <a:ext cx="10515600" cy="4994909"/>
          </a:xfrm>
        </p:spPr>
        <p:txBody>
          <a:bodyPr>
            <a:normAutofit lnSpcReduction="10000"/>
          </a:bodyPr>
          <a:lstStyle/>
          <a:p>
            <a:pPr marL="0" indent="0">
              <a:buNone/>
            </a:pPr>
            <a:endParaRPr lang="en-US" sz="800" dirty="0" smtClean="0"/>
          </a:p>
          <a:p>
            <a:pPr marL="0" indent="0">
              <a:buNone/>
            </a:pPr>
            <a:r>
              <a:rPr lang="en-US" sz="2200" dirty="0" smtClean="0"/>
              <a:t>Write 1-2 sentences summarizing the main point of the paragraph below for the thesis “</a:t>
            </a:r>
            <a:r>
              <a:rPr lang="en-US" sz="2200" b="1" dirty="0" smtClean="0"/>
              <a:t>Universities have a responsibility to ensure students attend classes rather than making attendance optional</a:t>
            </a:r>
            <a:r>
              <a:rPr lang="en-US" sz="2200" dirty="0" smtClean="0"/>
              <a:t>.”</a:t>
            </a:r>
          </a:p>
          <a:p>
            <a:pPr marL="0" indent="0">
              <a:buNone/>
            </a:pPr>
            <a:endParaRPr lang="en-US" sz="1000" dirty="0" smtClean="0"/>
          </a:p>
          <a:p>
            <a:pPr marL="0" indent="0">
              <a:buNone/>
            </a:pPr>
            <a:r>
              <a:rPr lang="en-US" sz="2200" dirty="0" smtClean="0"/>
              <a:t>Studies have shown that students who attend class regularly and have fewer than 3 absences per class in a semester have a higher success rate in upper-level courses. Researchers believe that this is the result of increased confidence as a consequence of working with the course’s material on a regular basis; while this might be true, others argue that many other factors can influence a student’s success, such as economic situations, family support, and overall learning abilities. It is not clear to what extent these aspects impact a student’s success, and further research is needed to clarify their roles. What is clear, however, is that the tie between a student’s grade and his or her attendance in a class over a semester is a supported tool for universities to encourage greater student success.</a:t>
            </a:r>
            <a:endParaRPr lang="en-US" sz="2200" dirty="0"/>
          </a:p>
        </p:txBody>
      </p:sp>
    </p:spTree>
    <p:extLst>
      <p:ext uri="{BB962C8B-B14F-4D97-AF65-F5344CB8AC3E}">
        <p14:creationId xmlns:p14="http://schemas.microsoft.com/office/powerpoint/2010/main" val="77247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10058400" cy="1609344"/>
          </a:xfrm>
        </p:spPr>
        <p:txBody>
          <a:bodyPr/>
          <a:lstStyle/>
          <a:p>
            <a:r>
              <a:rPr lang="en-US" dirty="0" smtClean="0"/>
              <a:t>Time to try (cont. 5)…</a:t>
            </a:r>
            <a:endParaRPr lang="en-US" dirty="0"/>
          </a:p>
        </p:txBody>
      </p:sp>
      <p:sp>
        <p:nvSpPr>
          <p:cNvPr id="3" name="Content Placeholder 2"/>
          <p:cNvSpPr>
            <a:spLocks noGrp="1"/>
          </p:cNvSpPr>
          <p:nvPr>
            <p:ph idx="1"/>
          </p:nvPr>
        </p:nvSpPr>
        <p:spPr>
          <a:xfrm>
            <a:off x="723900" y="1253490"/>
            <a:ext cx="10515600" cy="4994909"/>
          </a:xfrm>
        </p:spPr>
        <p:txBody>
          <a:bodyPr>
            <a:normAutofit lnSpcReduction="10000"/>
          </a:bodyPr>
          <a:lstStyle/>
          <a:p>
            <a:pPr marL="0" indent="0">
              <a:buNone/>
            </a:pPr>
            <a:endParaRPr lang="en-US" sz="1000" dirty="0" smtClean="0"/>
          </a:p>
          <a:p>
            <a:pPr marL="0" indent="0">
              <a:buNone/>
            </a:pPr>
            <a:r>
              <a:rPr lang="en-US" sz="2200" dirty="0" smtClean="0"/>
              <a:t>Write 1-2 sentences summarizing the main point of the paragraph below for the thesis “</a:t>
            </a:r>
            <a:r>
              <a:rPr lang="en-US" sz="2200" b="1" dirty="0" smtClean="0"/>
              <a:t>Universities have a responsibility to ensure students attend classes rather than making attendance optional</a:t>
            </a:r>
            <a:r>
              <a:rPr lang="en-US" sz="2200" dirty="0" smtClean="0"/>
              <a:t>.”</a:t>
            </a:r>
          </a:p>
          <a:p>
            <a:pPr marL="0" indent="0">
              <a:buNone/>
            </a:pPr>
            <a:endParaRPr lang="en-US" sz="800" dirty="0" smtClean="0"/>
          </a:p>
          <a:p>
            <a:pPr marL="0" indent="0">
              <a:buNone/>
            </a:pPr>
            <a:r>
              <a:rPr lang="en-US" sz="2200" dirty="0" smtClean="0">
                <a:solidFill>
                  <a:srgbClr val="00B050"/>
                </a:solidFill>
              </a:rPr>
              <a:t>Studies have shown that students who attend class regularly and have fewer than 3 absences per class in a semester have a higher success rate in upper-level courses</a:t>
            </a:r>
            <a:r>
              <a:rPr lang="en-US" sz="2200" dirty="0" smtClean="0"/>
              <a:t>. Researchers believe that </a:t>
            </a:r>
            <a:r>
              <a:rPr lang="en-US" sz="2200" dirty="0" smtClean="0">
                <a:solidFill>
                  <a:srgbClr val="00B050"/>
                </a:solidFill>
              </a:rPr>
              <a:t>this is the result of increased confidence as a consequence of working with the course’s material on a regular basis</a:t>
            </a:r>
            <a:r>
              <a:rPr lang="en-US" sz="2200" dirty="0" smtClean="0"/>
              <a:t>; while this might be true, others argue that many other factors can influence a student’s success, such as economic situations, family support, and overall learning abilities. It is not clear to what extent these aspects impact a student’s success, and further research is needed to clarify their roles. What is clear, however, is that </a:t>
            </a:r>
            <a:r>
              <a:rPr lang="en-US" sz="2200" dirty="0" smtClean="0">
                <a:solidFill>
                  <a:srgbClr val="00B050"/>
                </a:solidFill>
              </a:rPr>
              <a:t>the tie between a student’s grade and his or her attendance in a class over a semester is a supported tool for universities to encourage greater student success</a:t>
            </a:r>
            <a:r>
              <a:rPr lang="en-US" sz="2200" dirty="0" smtClean="0"/>
              <a:t>.</a:t>
            </a:r>
            <a:endParaRPr lang="en-US" sz="2200" dirty="0"/>
          </a:p>
        </p:txBody>
      </p:sp>
    </p:spTree>
    <p:extLst>
      <p:ext uri="{BB962C8B-B14F-4D97-AF65-F5344CB8AC3E}">
        <p14:creationId xmlns:p14="http://schemas.microsoft.com/office/powerpoint/2010/main" val="3167047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6012"/>
            <a:ext cx="10058400" cy="1609344"/>
          </a:xfrm>
        </p:spPr>
        <p:txBody>
          <a:bodyPr/>
          <a:lstStyle/>
          <a:p>
            <a:r>
              <a:rPr lang="en-US" dirty="0" smtClean="0"/>
              <a:t>Time to try (cont. 6)…</a:t>
            </a:r>
            <a:endParaRPr lang="en-US" dirty="0"/>
          </a:p>
        </p:txBody>
      </p:sp>
      <p:sp>
        <p:nvSpPr>
          <p:cNvPr id="3" name="Content Placeholder 2"/>
          <p:cNvSpPr>
            <a:spLocks noGrp="1"/>
          </p:cNvSpPr>
          <p:nvPr>
            <p:ph idx="1"/>
          </p:nvPr>
        </p:nvSpPr>
        <p:spPr>
          <a:xfrm>
            <a:off x="838200" y="1520190"/>
            <a:ext cx="10515600" cy="4994909"/>
          </a:xfrm>
        </p:spPr>
        <p:txBody>
          <a:bodyPr>
            <a:normAutofit fontScale="92500"/>
          </a:bodyPr>
          <a:lstStyle/>
          <a:p>
            <a:pPr marL="0" indent="0">
              <a:buNone/>
            </a:pPr>
            <a:r>
              <a:rPr lang="en-US" sz="2200" dirty="0" smtClean="0"/>
              <a:t>Write 1-2 sentences summarizing the main point of the paragraph below for the thesis “</a:t>
            </a:r>
            <a:r>
              <a:rPr lang="en-US" sz="2200" b="1" dirty="0" smtClean="0"/>
              <a:t>Universities have a responsibility to ensure students attend classes rather than making attendance optional</a:t>
            </a:r>
            <a:r>
              <a:rPr lang="en-US" sz="2200" dirty="0" smtClean="0"/>
              <a:t>.”</a:t>
            </a:r>
          </a:p>
          <a:p>
            <a:pPr marL="0" indent="0">
              <a:buNone/>
            </a:pPr>
            <a:endParaRPr lang="en-US" sz="2200" dirty="0" smtClean="0"/>
          </a:p>
          <a:p>
            <a:r>
              <a:rPr lang="en-US" sz="2200" dirty="0" smtClean="0">
                <a:solidFill>
                  <a:srgbClr val="00B050"/>
                </a:solidFill>
              </a:rPr>
              <a:t>Studies have shown that students who attend class regularly and have fewer than 3 absences per class in a semester have a higher success rate in upper-level courses</a:t>
            </a:r>
          </a:p>
          <a:p>
            <a:endParaRPr lang="en-US" sz="2200" dirty="0"/>
          </a:p>
          <a:p>
            <a:r>
              <a:rPr lang="en-US" sz="2200" dirty="0" smtClean="0">
                <a:solidFill>
                  <a:srgbClr val="00B050"/>
                </a:solidFill>
              </a:rPr>
              <a:t>this is the result of increased confidence as a consequence of working with the course’s material on a regular basis</a:t>
            </a:r>
          </a:p>
          <a:p>
            <a:endParaRPr lang="en-US" sz="2200" dirty="0">
              <a:solidFill>
                <a:schemeClr val="accent6">
                  <a:lumMod val="75000"/>
                </a:schemeClr>
              </a:solidFill>
            </a:endParaRPr>
          </a:p>
          <a:p>
            <a:r>
              <a:rPr lang="en-US" sz="2200" dirty="0" smtClean="0">
                <a:solidFill>
                  <a:srgbClr val="00B050"/>
                </a:solidFill>
              </a:rPr>
              <a:t>the tie between a student’s grade and his or her attendance in a class over a semester is a supported tool for universities to encourage greater student success</a:t>
            </a:r>
            <a:r>
              <a:rPr lang="en-US" sz="2200" dirty="0" smtClean="0"/>
              <a:t>.</a:t>
            </a:r>
            <a:endParaRPr lang="en-US" sz="2200" dirty="0"/>
          </a:p>
        </p:txBody>
      </p:sp>
    </p:spTree>
    <p:extLst>
      <p:ext uri="{BB962C8B-B14F-4D97-AF65-F5344CB8AC3E}">
        <p14:creationId xmlns:p14="http://schemas.microsoft.com/office/powerpoint/2010/main" val="1147900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18872"/>
            <a:ext cx="10058400" cy="1609344"/>
          </a:xfrm>
        </p:spPr>
        <p:txBody>
          <a:bodyPr/>
          <a:lstStyle/>
          <a:p>
            <a:r>
              <a:rPr lang="en-US" dirty="0" smtClean="0"/>
              <a:t>Time to try (cont. 7)…</a:t>
            </a:r>
            <a:endParaRPr lang="en-US" dirty="0"/>
          </a:p>
        </p:txBody>
      </p:sp>
      <p:sp>
        <p:nvSpPr>
          <p:cNvPr id="3" name="Content Placeholder 2"/>
          <p:cNvSpPr>
            <a:spLocks noGrp="1"/>
          </p:cNvSpPr>
          <p:nvPr>
            <p:ph idx="1"/>
          </p:nvPr>
        </p:nvSpPr>
        <p:spPr>
          <a:xfrm>
            <a:off x="826770" y="1383030"/>
            <a:ext cx="10393680" cy="4779645"/>
          </a:xfrm>
        </p:spPr>
        <p:txBody>
          <a:bodyPr>
            <a:normAutofit fontScale="62500" lnSpcReduction="20000"/>
          </a:bodyPr>
          <a:lstStyle/>
          <a:p>
            <a:pPr marL="0" indent="0">
              <a:buNone/>
            </a:pPr>
            <a:r>
              <a:rPr lang="en-US" dirty="0" smtClean="0"/>
              <a:t>Write 1-2 sentences summarizing the main point of the paragraph below for the thesis “</a:t>
            </a:r>
            <a:r>
              <a:rPr lang="en-US" b="1" dirty="0" smtClean="0"/>
              <a:t>Universities have a responsibility to ensure students attend classes rather than making attendance optional</a:t>
            </a:r>
            <a:r>
              <a:rPr lang="en-US" dirty="0" smtClean="0"/>
              <a:t>.”</a:t>
            </a:r>
          </a:p>
          <a:p>
            <a:r>
              <a:rPr lang="en-US" dirty="0" smtClean="0">
                <a:solidFill>
                  <a:srgbClr val="00B050"/>
                </a:solidFill>
              </a:rPr>
              <a:t>Studies have shown that students who attend class regularly and have fewer than 3 absences per class in a semester have a higher success rate in upper-level courses</a:t>
            </a:r>
            <a:endParaRPr lang="en-US" dirty="0"/>
          </a:p>
          <a:p>
            <a:r>
              <a:rPr lang="en-US" dirty="0" smtClean="0">
                <a:solidFill>
                  <a:schemeClr val="accent6">
                    <a:lumMod val="75000"/>
                  </a:schemeClr>
                </a:solidFill>
              </a:rPr>
              <a:t>this is the result of increased confidence as a consequence of working with the course’s material on a regular basis</a:t>
            </a:r>
            <a:endParaRPr lang="en-US" dirty="0">
              <a:solidFill>
                <a:schemeClr val="accent6">
                  <a:lumMod val="75000"/>
                </a:schemeClr>
              </a:solidFill>
            </a:endParaRPr>
          </a:p>
          <a:p>
            <a:r>
              <a:rPr lang="en-US" dirty="0" smtClean="0">
                <a:solidFill>
                  <a:srgbClr val="00B050"/>
                </a:solidFill>
              </a:rPr>
              <a:t>the tie between a student’s grade and his or her attendance in a class over a semester is a supported tool for universities to encourage greater student success</a:t>
            </a:r>
            <a:r>
              <a:rPr lang="en-US" dirty="0" smtClean="0"/>
              <a:t>.</a:t>
            </a:r>
          </a:p>
          <a:p>
            <a:pPr marL="0" indent="0">
              <a:buNone/>
            </a:pPr>
            <a:endParaRPr lang="en-US" dirty="0"/>
          </a:p>
          <a:p>
            <a:pPr marL="0" indent="0">
              <a:buNone/>
            </a:pPr>
            <a:r>
              <a:rPr lang="en-US" dirty="0" smtClean="0"/>
              <a:t>Research has shown that th</a:t>
            </a:r>
            <a:r>
              <a:rPr lang="en-US" dirty="0" smtClean="0">
                <a:solidFill>
                  <a:srgbClr val="00B050"/>
                </a:solidFill>
              </a:rPr>
              <a:t>ere is a correlation between students’ class attendance and their success in a given class</a:t>
            </a:r>
            <a:r>
              <a:rPr lang="en-US" dirty="0" smtClean="0"/>
              <a:t>, which is thought </a:t>
            </a:r>
            <a:r>
              <a:rPr lang="en-US" dirty="0" smtClean="0">
                <a:solidFill>
                  <a:srgbClr val="00B050"/>
                </a:solidFill>
              </a:rPr>
              <a:t>to be the consequence of more familiarity with course material leading to greater confidence</a:t>
            </a:r>
            <a:r>
              <a:rPr lang="en-US" dirty="0" smtClean="0"/>
              <a:t>. While there might be other influencing factors, </a:t>
            </a:r>
            <a:r>
              <a:rPr lang="en-US" dirty="0" smtClean="0">
                <a:solidFill>
                  <a:srgbClr val="00B050"/>
                </a:solidFill>
              </a:rPr>
              <a:t>this fact supports the idea that universities have a responsibility to ensure student success by enforcing mandatory attendance in the hopes of increasing student success.</a:t>
            </a:r>
            <a:endParaRPr lang="en-US" dirty="0">
              <a:solidFill>
                <a:srgbClr val="00B050"/>
              </a:solidFill>
            </a:endParaRPr>
          </a:p>
        </p:txBody>
      </p:sp>
    </p:spTree>
    <p:extLst>
      <p:ext uri="{BB962C8B-B14F-4D97-AF65-F5344CB8AC3E}">
        <p14:creationId xmlns:p14="http://schemas.microsoft.com/office/powerpoint/2010/main" val="3606093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10058400" cy="1609344"/>
          </a:xfrm>
        </p:spPr>
        <p:txBody>
          <a:bodyPr/>
          <a:lstStyle/>
          <a:p>
            <a:r>
              <a:rPr lang="en-US" dirty="0" smtClean="0"/>
              <a:t>Create your own summary…</a:t>
            </a:r>
            <a:endParaRPr lang="en-US" dirty="0"/>
          </a:p>
        </p:txBody>
      </p:sp>
      <p:sp>
        <p:nvSpPr>
          <p:cNvPr id="3" name="Content Placeholder 2"/>
          <p:cNvSpPr>
            <a:spLocks noGrp="1"/>
          </p:cNvSpPr>
          <p:nvPr>
            <p:ph idx="1"/>
          </p:nvPr>
        </p:nvSpPr>
        <p:spPr>
          <a:xfrm>
            <a:off x="289560" y="1196974"/>
            <a:ext cx="10988040" cy="4918076"/>
          </a:xfrm>
        </p:spPr>
        <p:txBody>
          <a:bodyPr>
            <a:normAutofit fontScale="92500" lnSpcReduction="10000"/>
          </a:bodyPr>
          <a:lstStyle/>
          <a:p>
            <a:pPr marL="0" indent="0">
              <a:buNone/>
            </a:pPr>
            <a:r>
              <a:rPr lang="en-US" sz="1600" dirty="0" smtClean="0"/>
              <a:t>Thesis: “A large amount of threats to endangered animals come from the intrusion of humans on such animals’ lifestyles.”</a:t>
            </a:r>
          </a:p>
          <a:p>
            <a:pPr marL="0" indent="0">
              <a:buNone/>
            </a:pPr>
            <a:endParaRPr lang="en-US" sz="800" dirty="0"/>
          </a:p>
          <a:p>
            <a:pPr marL="0" indent="0">
              <a:buNone/>
            </a:pPr>
            <a:r>
              <a:rPr lang="en-US" sz="1700" dirty="0"/>
              <a:t>Despite giant pandas being the feature attraction of zoos around the </a:t>
            </a:r>
            <a:r>
              <a:rPr lang="en-US" sz="1700" dirty="0" smtClean="0"/>
              <a:t>world—bringing </a:t>
            </a:r>
            <a:r>
              <a:rPr lang="en-US" sz="1700" dirty="0"/>
              <a:t>joy to millions of visitors each </a:t>
            </a:r>
            <a:r>
              <a:rPr lang="en-US" sz="1700" dirty="0" smtClean="0"/>
              <a:t>year—and </a:t>
            </a:r>
            <a:r>
              <a:rPr lang="en-US" sz="1700" dirty="0"/>
              <a:t>despite the birth of a panda cub in captivity always being headline news, the survival of giant pandas in the wild is highly </a:t>
            </a:r>
            <a:r>
              <a:rPr lang="en-US" sz="1700" dirty="0" smtClean="0"/>
              <a:t>uncertain.</a:t>
            </a:r>
            <a:r>
              <a:rPr lang="en-US" sz="1700" dirty="0"/>
              <a:t> </a:t>
            </a:r>
            <a:r>
              <a:rPr lang="en-US" sz="1700" dirty="0" smtClean="0"/>
              <a:t>While </a:t>
            </a:r>
            <a:r>
              <a:rPr lang="en-US" sz="1700" dirty="0"/>
              <a:t>pandas living in zoo environments are thriving, giant pandas living in the wild are facing many threats to their continued </a:t>
            </a:r>
            <a:r>
              <a:rPr lang="en-US" sz="1700" dirty="0" smtClean="0"/>
              <a:t>survival. The </a:t>
            </a:r>
            <a:r>
              <a:rPr lang="en-US" sz="1700" dirty="0"/>
              <a:t>situation is so perilous that there is a real risk that giant pandas could become extinct in the wild.  </a:t>
            </a:r>
            <a:r>
              <a:rPr lang="en-US" sz="1700" dirty="0" smtClean="0"/>
              <a:t>Large-scale</a:t>
            </a:r>
            <a:r>
              <a:rPr lang="en-US" sz="1700" dirty="0"/>
              <a:t>, destructive development, mining operations and mass tourism have all led to the widespread loss, degradation and fragmentation of panda habitat.  </a:t>
            </a:r>
            <a:r>
              <a:rPr lang="en-US" sz="1700" dirty="0" smtClean="0"/>
              <a:t>Combined </a:t>
            </a:r>
            <a:r>
              <a:rPr lang="en-US" sz="1700" dirty="0"/>
              <a:t>with the impacts of climate change and natural disasters such as the catastrophic May 2008 Sichuan earthquake, wild panda populations are in trouble</a:t>
            </a:r>
            <a:r>
              <a:rPr lang="en-US" sz="1700" dirty="0" smtClean="0"/>
              <a:t>. Wild </a:t>
            </a:r>
            <a:r>
              <a:rPr lang="en-US" sz="1700" dirty="0"/>
              <a:t>Giant Pandas are found only in a number of relatively small areas within China. China has the largest human population of any country in the world, and the expansion of areas used by humans can inevitably mean that less space is available for Pandas. The lifecycle of the Pandas' principal source of food, the bamboo plant, means that Pandas need to be able to move from area to area over time. This means that a much larger territory is required to support a wild Giant Panda than many other </a:t>
            </a:r>
            <a:r>
              <a:rPr lang="en-US" sz="1700" dirty="0" smtClean="0"/>
              <a:t>animals.</a:t>
            </a:r>
            <a:r>
              <a:rPr lang="en-US" sz="1700" dirty="0"/>
              <a:t> </a:t>
            </a:r>
            <a:r>
              <a:rPr lang="en-US" sz="1700" dirty="0" smtClean="0"/>
              <a:t>Furthermore, the </a:t>
            </a:r>
            <a:r>
              <a:rPr lang="en-US" sz="1700" dirty="0"/>
              <a:t>breeding season for Pandas is limited to only a few days a year, at which time male Pandas will seek a female to mate with. Adult Pandas will typically spend most of the rest of the year alone. </a:t>
            </a:r>
            <a:r>
              <a:rPr lang="en-US" sz="1700" dirty="0" smtClean="0"/>
              <a:t>Like </a:t>
            </a:r>
            <a:r>
              <a:rPr lang="en-US" sz="1700" dirty="0"/>
              <a:t>many large mammals the female Panda will give birth to only 1 or 2 offspring, which are very small and defenseless at </a:t>
            </a:r>
            <a:r>
              <a:rPr lang="en-US" sz="1700" dirty="0" smtClean="0"/>
              <a:t>birth. In </a:t>
            </a:r>
            <a:r>
              <a:rPr lang="en-US" sz="1700" dirty="0"/>
              <a:t>the wild however, where two cubs are born the mother will usually raise only one and abandon the other. In captivity, humans can help to save both offspring by rotating them so that the mother looks after each one in turn.  </a:t>
            </a:r>
            <a:r>
              <a:rPr lang="en-US" sz="1700" dirty="0" smtClean="0"/>
              <a:t>Finally, although </a:t>
            </a:r>
            <a:r>
              <a:rPr lang="en-US" sz="1700" dirty="0"/>
              <a:t>efforts have been made to prevent the hunting of Pandas in China, they can still be killed by poachers or in traps intended for other animals. </a:t>
            </a:r>
          </a:p>
        </p:txBody>
      </p:sp>
    </p:spTree>
    <p:extLst>
      <p:ext uri="{BB962C8B-B14F-4D97-AF65-F5344CB8AC3E}">
        <p14:creationId xmlns:p14="http://schemas.microsoft.com/office/powerpoint/2010/main" val="4245365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32588"/>
            <a:ext cx="10058400" cy="1609344"/>
          </a:xfrm>
        </p:spPr>
        <p:txBody>
          <a:bodyPr/>
          <a:lstStyle/>
          <a:p>
            <a:r>
              <a:rPr lang="en-US" dirty="0" smtClean="0"/>
              <a:t>Create your own summary (cont.)…</a:t>
            </a:r>
            <a:endParaRPr lang="en-US" dirty="0"/>
          </a:p>
        </p:txBody>
      </p:sp>
      <p:sp>
        <p:nvSpPr>
          <p:cNvPr id="3" name="Content Placeholder 2"/>
          <p:cNvSpPr>
            <a:spLocks noGrp="1"/>
          </p:cNvSpPr>
          <p:nvPr>
            <p:ph idx="1"/>
          </p:nvPr>
        </p:nvSpPr>
        <p:spPr>
          <a:xfrm>
            <a:off x="415290" y="991234"/>
            <a:ext cx="10909935" cy="5363846"/>
          </a:xfrm>
        </p:spPr>
        <p:txBody>
          <a:bodyPr>
            <a:normAutofit fontScale="92500" lnSpcReduction="10000"/>
          </a:bodyPr>
          <a:lstStyle/>
          <a:p>
            <a:pPr marL="0" indent="0">
              <a:buNone/>
            </a:pPr>
            <a:r>
              <a:rPr lang="en-US" sz="1600" dirty="0" smtClean="0"/>
              <a:t>Thesis: “A large amount of threats to endangered animals come from the intrusion of humans and reversing this relationship can help endangered species grow.”</a:t>
            </a:r>
          </a:p>
          <a:p>
            <a:pPr marL="0" indent="0">
              <a:buNone/>
            </a:pPr>
            <a:endParaRPr lang="en-US" sz="1600" dirty="0"/>
          </a:p>
          <a:p>
            <a:pPr marL="0" indent="0">
              <a:buNone/>
            </a:pPr>
            <a:r>
              <a:rPr lang="en-US" sz="1700" dirty="0"/>
              <a:t>Despite giant pandas being the feature attraction of zoos around the </a:t>
            </a:r>
            <a:r>
              <a:rPr lang="en-US" sz="1700" dirty="0" smtClean="0"/>
              <a:t>world—bringing </a:t>
            </a:r>
            <a:r>
              <a:rPr lang="en-US" sz="1700" dirty="0"/>
              <a:t>joy to millions of visitors each </a:t>
            </a:r>
            <a:r>
              <a:rPr lang="en-US" sz="1700" dirty="0" smtClean="0"/>
              <a:t>year—and </a:t>
            </a:r>
            <a:r>
              <a:rPr lang="en-US" sz="1700" dirty="0"/>
              <a:t>despite the birth of a panda cub in captivity always being headline news, the survival of giant pandas in the wild is highly </a:t>
            </a:r>
            <a:r>
              <a:rPr lang="en-US" sz="1700" dirty="0" smtClean="0"/>
              <a:t>uncertain.</a:t>
            </a:r>
            <a:r>
              <a:rPr lang="en-US" sz="1700" dirty="0"/>
              <a:t> </a:t>
            </a:r>
            <a:r>
              <a:rPr lang="en-US" sz="1700" dirty="0" smtClean="0"/>
              <a:t>While </a:t>
            </a:r>
            <a:r>
              <a:rPr lang="en-US" sz="1700" dirty="0"/>
              <a:t>pandas living in zoo environments are thriving, giant pandas living in the wild are facing many threats to their continued </a:t>
            </a:r>
            <a:r>
              <a:rPr lang="en-US" sz="1700" dirty="0" smtClean="0"/>
              <a:t>survival. The </a:t>
            </a:r>
            <a:r>
              <a:rPr lang="en-US" sz="1700" dirty="0"/>
              <a:t>situation is so perilous that there is a real risk that giant pandas could become extinct in the wild.  </a:t>
            </a:r>
            <a:r>
              <a:rPr lang="en-US" sz="1700" dirty="0" smtClean="0">
                <a:solidFill>
                  <a:srgbClr val="00B050"/>
                </a:solidFill>
              </a:rPr>
              <a:t>Large-scale</a:t>
            </a:r>
            <a:r>
              <a:rPr lang="en-US" sz="1700" dirty="0">
                <a:solidFill>
                  <a:srgbClr val="00B050"/>
                </a:solidFill>
              </a:rPr>
              <a:t>, destructive development, mining operations and mass tourism have all led to the widespread loss, degradation and fragmentation of panda habitat</a:t>
            </a:r>
            <a:r>
              <a:rPr lang="en-US" sz="1700" dirty="0"/>
              <a:t>.  </a:t>
            </a:r>
            <a:r>
              <a:rPr lang="en-US" sz="1700" dirty="0" smtClean="0"/>
              <a:t>Combined </a:t>
            </a:r>
            <a:r>
              <a:rPr lang="en-US" sz="1700" dirty="0"/>
              <a:t>with the impacts of climate change and natural disasters such as the catastrophic May 2008 Sichuan earthquake, wild panda populations are in trouble</a:t>
            </a:r>
            <a:r>
              <a:rPr lang="en-US" sz="1700" dirty="0" smtClean="0"/>
              <a:t>. Wild </a:t>
            </a:r>
            <a:r>
              <a:rPr lang="en-US" sz="1700" dirty="0"/>
              <a:t>Giant Pandas are found only in a number of relatively small areas within China. China has the largest human population of any country in the world, and the </a:t>
            </a:r>
            <a:r>
              <a:rPr lang="en-US" sz="1700" dirty="0">
                <a:solidFill>
                  <a:srgbClr val="00B050"/>
                </a:solidFill>
              </a:rPr>
              <a:t>expansion of areas used by humans can inevitably mean that less space is available for Pandas</a:t>
            </a:r>
            <a:r>
              <a:rPr lang="en-US" sz="1700" dirty="0"/>
              <a:t>. The lifecycle of the Pandas' principal source of food, the bamboo plant, means that Pandas need to be able to move from area to area over time. This </a:t>
            </a:r>
            <a:r>
              <a:rPr lang="en-US" sz="1700" dirty="0">
                <a:solidFill>
                  <a:srgbClr val="00B050"/>
                </a:solidFill>
              </a:rPr>
              <a:t>means that a much larger territory is required to support a wild Giant Panda than many other </a:t>
            </a:r>
            <a:r>
              <a:rPr lang="en-US" sz="1700" dirty="0" smtClean="0">
                <a:solidFill>
                  <a:srgbClr val="00B050"/>
                </a:solidFill>
              </a:rPr>
              <a:t>animals</a:t>
            </a:r>
            <a:r>
              <a:rPr lang="en-US" sz="1700" dirty="0" smtClean="0"/>
              <a:t>.</a:t>
            </a:r>
            <a:r>
              <a:rPr lang="en-US" sz="1700" dirty="0"/>
              <a:t> </a:t>
            </a:r>
            <a:r>
              <a:rPr lang="en-US" sz="1700" dirty="0" smtClean="0"/>
              <a:t>Furthermore, the </a:t>
            </a:r>
            <a:r>
              <a:rPr lang="en-US" sz="1700" dirty="0"/>
              <a:t>breeding season for Pandas is limited to only a few days a year, at which time male Pandas will seek a female to mate with. Adult Pandas will typically spend most of the rest of the year alone. </a:t>
            </a:r>
            <a:r>
              <a:rPr lang="en-US" sz="1700" dirty="0" smtClean="0"/>
              <a:t>Like </a:t>
            </a:r>
            <a:r>
              <a:rPr lang="en-US" sz="1700" dirty="0"/>
              <a:t>many large mammals the female Panda will give birth to only 1 or 2 offspring, which are very small and defenseless at </a:t>
            </a:r>
            <a:r>
              <a:rPr lang="en-US" sz="1700" dirty="0" smtClean="0"/>
              <a:t>birth. In </a:t>
            </a:r>
            <a:r>
              <a:rPr lang="en-US" sz="1700" dirty="0"/>
              <a:t>the wild however, where two cubs are born the mother will usually raise only one and abandon the other</a:t>
            </a:r>
            <a:r>
              <a:rPr lang="en-US" sz="1700" dirty="0">
                <a:solidFill>
                  <a:srgbClr val="00B050"/>
                </a:solidFill>
              </a:rPr>
              <a:t>. In captivity, humans can help to save both offspring by rotating them so that the mother looks after each one in turn</a:t>
            </a:r>
            <a:r>
              <a:rPr lang="en-US" sz="1700" dirty="0"/>
              <a:t>.  </a:t>
            </a:r>
            <a:r>
              <a:rPr lang="en-US" sz="1700" dirty="0" smtClean="0"/>
              <a:t>Finally, although </a:t>
            </a:r>
            <a:r>
              <a:rPr lang="en-US" sz="1700" dirty="0"/>
              <a:t>efforts have been made to prevent the hunting of Pandas in China, </a:t>
            </a:r>
            <a:r>
              <a:rPr lang="en-US" sz="1700" dirty="0">
                <a:solidFill>
                  <a:srgbClr val="00B050"/>
                </a:solidFill>
              </a:rPr>
              <a:t>they can still be killed by poachers or in traps intended for other animals</a:t>
            </a:r>
            <a:r>
              <a:rPr lang="en-US" sz="1700" dirty="0"/>
              <a:t>. </a:t>
            </a:r>
          </a:p>
        </p:txBody>
      </p:sp>
    </p:spTree>
    <p:extLst>
      <p:ext uri="{BB962C8B-B14F-4D97-AF65-F5344CB8AC3E}">
        <p14:creationId xmlns:p14="http://schemas.microsoft.com/office/powerpoint/2010/main" val="205818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r>
              <a:rPr lang="en-US" sz="2400" dirty="0" smtClean="0"/>
              <a:t>Summarizing is the art of representing information in a condensed form.</a:t>
            </a:r>
          </a:p>
          <a:p>
            <a:endParaRPr lang="en-US" sz="2400" dirty="0" smtClean="0"/>
          </a:p>
          <a:p>
            <a:r>
              <a:rPr lang="en-US" sz="2400" dirty="0" smtClean="0"/>
              <a:t>It shows that that you understand an author’s main point.</a:t>
            </a:r>
          </a:p>
          <a:p>
            <a:endParaRPr lang="en-US" sz="2400" dirty="0" smtClean="0"/>
          </a:p>
          <a:p>
            <a:r>
              <a:rPr lang="en-US" sz="2400" dirty="0" smtClean="0"/>
              <a:t>It exemplifies that you are capable of discussing the author’s argument without using his/her words.</a:t>
            </a:r>
          </a:p>
          <a:p>
            <a:endParaRPr lang="en-US" sz="2400" dirty="0" smtClean="0"/>
          </a:p>
          <a:p>
            <a:r>
              <a:rPr lang="en-US" sz="2400" dirty="0" smtClean="0"/>
              <a:t>It also allows you the freedom to integrate another author’s large work as a small piece in your puzzle.</a:t>
            </a:r>
            <a:endParaRPr lang="en-US" sz="2400" dirty="0"/>
          </a:p>
        </p:txBody>
      </p:sp>
    </p:spTree>
    <p:extLst>
      <p:ext uri="{BB962C8B-B14F-4D97-AF65-F5344CB8AC3E}">
        <p14:creationId xmlns:p14="http://schemas.microsoft.com/office/powerpoint/2010/main" val="3451726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8298"/>
            <a:ext cx="10058400" cy="1609344"/>
          </a:xfrm>
        </p:spPr>
        <p:txBody>
          <a:bodyPr/>
          <a:lstStyle/>
          <a:p>
            <a:r>
              <a:rPr lang="en-US" dirty="0" smtClean="0"/>
              <a:t>Create your own summary (cont. 2)…</a:t>
            </a:r>
            <a:endParaRPr lang="en-US" dirty="0"/>
          </a:p>
        </p:txBody>
      </p:sp>
      <p:sp>
        <p:nvSpPr>
          <p:cNvPr id="3" name="Content Placeholder 2"/>
          <p:cNvSpPr>
            <a:spLocks noGrp="1"/>
          </p:cNvSpPr>
          <p:nvPr>
            <p:ph idx="1"/>
          </p:nvPr>
        </p:nvSpPr>
        <p:spPr>
          <a:xfrm>
            <a:off x="472440" y="1242694"/>
            <a:ext cx="10824210" cy="4929506"/>
          </a:xfrm>
        </p:spPr>
        <p:txBody>
          <a:bodyPr>
            <a:normAutofit fontScale="92500"/>
          </a:bodyPr>
          <a:lstStyle/>
          <a:p>
            <a:pPr marL="0" indent="0">
              <a:buNone/>
            </a:pPr>
            <a:r>
              <a:rPr lang="en-US" sz="1700" dirty="0" smtClean="0"/>
              <a:t>Thesis: “A large amount of threats to endangered animals come from the intrusion of humans and reversing this relationship can help endangered species grow.”</a:t>
            </a:r>
          </a:p>
          <a:p>
            <a:pPr marL="0" indent="0">
              <a:buNone/>
            </a:pPr>
            <a:endParaRPr lang="en-US" sz="1700" dirty="0" smtClean="0"/>
          </a:p>
          <a:p>
            <a:r>
              <a:rPr lang="en-US" sz="1700" dirty="0" smtClean="0">
                <a:solidFill>
                  <a:srgbClr val="00B050"/>
                </a:solidFill>
              </a:rPr>
              <a:t>Large-scale</a:t>
            </a:r>
            <a:r>
              <a:rPr lang="en-US" sz="1700" dirty="0">
                <a:solidFill>
                  <a:srgbClr val="00B050"/>
                </a:solidFill>
              </a:rPr>
              <a:t>, destructive development, mining operations and mass tourism have all led to the widespread loss, degradation and fragmentation of panda </a:t>
            </a:r>
            <a:r>
              <a:rPr lang="en-US" sz="1700" dirty="0" smtClean="0">
                <a:solidFill>
                  <a:srgbClr val="00B050"/>
                </a:solidFill>
              </a:rPr>
              <a:t>habitat</a:t>
            </a:r>
            <a:endParaRPr lang="en-US" sz="1700" dirty="0"/>
          </a:p>
          <a:p>
            <a:r>
              <a:rPr lang="en-US" sz="1700" dirty="0" smtClean="0">
                <a:solidFill>
                  <a:srgbClr val="00B050"/>
                </a:solidFill>
              </a:rPr>
              <a:t>expansion </a:t>
            </a:r>
            <a:r>
              <a:rPr lang="en-US" sz="1700" dirty="0">
                <a:solidFill>
                  <a:srgbClr val="00B050"/>
                </a:solidFill>
              </a:rPr>
              <a:t>of areas used by humans can inevitably mean that less space is available for </a:t>
            </a:r>
            <a:r>
              <a:rPr lang="en-US" sz="1700" dirty="0" smtClean="0">
                <a:solidFill>
                  <a:srgbClr val="00B050"/>
                </a:solidFill>
              </a:rPr>
              <a:t>Pandas</a:t>
            </a:r>
            <a:endParaRPr lang="en-US" sz="1700" dirty="0"/>
          </a:p>
          <a:p>
            <a:r>
              <a:rPr lang="en-US" sz="1700" dirty="0" smtClean="0">
                <a:solidFill>
                  <a:srgbClr val="00B050"/>
                </a:solidFill>
              </a:rPr>
              <a:t>This means </a:t>
            </a:r>
            <a:r>
              <a:rPr lang="en-US" sz="1700" dirty="0">
                <a:solidFill>
                  <a:srgbClr val="00B050"/>
                </a:solidFill>
              </a:rPr>
              <a:t>that a much larger territory is required to support a wild Giant Panda than many other </a:t>
            </a:r>
            <a:r>
              <a:rPr lang="en-US" sz="1700" dirty="0" smtClean="0">
                <a:solidFill>
                  <a:srgbClr val="00B050"/>
                </a:solidFill>
              </a:rPr>
              <a:t>animals</a:t>
            </a:r>
          </a:p>
          <a:p>
            <a:r>
              <a:rPr lang="en-US" sz="1700" dirty="0" smtClean="0">
                <a:solidFill>
                  <a:srgbClr val="00B050"/>
                </a:solidFill>
              </a:rPr>
              <a:t>In </a:t>
            </a:r>
            <a:r>
              <a:rPr lang="en-US" sz="1700" dirty="0">
                <a:solidFill>
                  <a:srgbClr val="00B050"/>
                </a:solidFill>
              </a:rPr>
              <a:t>captivity, humans can help to save both offspring by rotating them so that the mother looks after each one in </a:t>
            </a:r>
            <a:r>
              <a:rPr lang="en-US" sz="1700" dirty="0" smtClean="0">
                <a:solidFill>
                  <a:srgbClr val="00B050"/>
                </a:solidFill>
              </a:rPr>
              <a:t>turn</a:t>
            </a:r>
            <a:endParaRPr lang="en-US" sz="1700" dirty="0"/>
          </a:p>
          <a:p>
            <a:r>
              <a:rPr lang="en-US" sz="1700" dirty="0" smtClean="0">
                <a:solidFill>
                  <a:srgbClr val="00B050"/>
                </a:solidFill>
              </a:rPr>
              <a:t>they </a:t>
            </a:r>
            <a:r>
              <a:rPr lang="en-US" sz="1700" dirty="0">
                <a:solidFill>
                  <a:srgbClr val="00B050"/>
                </a:solidFill>
              </a:rPr>
              <a:t>can still be killed by poachers or in traps intended for other animals</a:t>
            </a:r>
            <a:r>
              <a:rPr lang="en-US" sz="1700" dirty="0"/>
              <a:t>. </a:t>
            </a:r>
            <a:endParaRPr lang="en-US" sz="1700" dirty="0" smtClean="0"/>
          </a:p>
          <a:p>
            <a:endParaRPr lang="en-US" sz="1700" dirty="0"/>
          </a:p>
          <a:p>
            <a:pPr marL="0" indent="0">
              <a:buNone/>
            </a:pPr>
            <a:r>
              <a:rPr lang="en-US" sz="1700" dirty="0" smtClean="0"/>
              <a:t>The Giant Panda has been greatly affected by human intrusion. The primary areas that have affected the species include a loss of habitat due to societal expansion and city development, a reduction of mating space as a result of increase human habitation, and an increase in deaths thanks to poachers and trappings in their native lands. Many of these aspects can be addressed with simple measures, such as accounting for Giant Pandas’ habitats when planning city development, increasing the fines and punishments for poachers, and aiding Giant Pandas’ breeding in captivity</a:t>
            </a:r>
            <a:r>
              <a:rPr lang="en-US" sz="1600" dirty="0" smtClean="0"/>
              <a:t>.</a:t>
            </a:r>
            <a:endParaRPr lang="en-US" sz="1600" dirty="0"/>
          </a:p>
        </p:txBody>
      </p:sp>
    </p:spTree>
    <p:extLst>
      <p:ext uri="{BB962C8B-B14F-4D97-AF65-F5344CB8AC3E}">
        <p14:creationId xmlns:p14="http://schemas.microsoft.com/office/powerpoint/2010/main" val="3846709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Summarize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Summarizing is especially helpful in academic writing when…</a:t>
            </a:r>
          </a:p>
          <a:p>
            <a:endParaRPr lang="en-US" sz="2400" dirty="0" smtClean="0"/>
          </a:p>
          <a:p>
            <a:pPr lvl="1"/>
            <a:r>
              <a:rPr lang="en-US" sz="2400" dirty="0" smtClean="0"/>
              <a:t>You want to mention an author’s primary argument, e.g. not give his entire explanation, just a snippet</a:t>
            </a:r>
          </a:p>
          <a:p>
            <a:pPr lvl="1"/>
            <a:endParaRPr lang="en-US" sz="2400" dirty="0" smtClean="0"/>
          </a:p>
          <a:p>
            <a:pPr lvl="1"/>
            <a:r>
              <a:rPr lang="en-US" sz="2400" dirty="0" smtClean="0"/>
              <a:t>You want to integrate several authors’ related research into one key point in your argument</a:t>
            </a:r>
          </a:p>
          <a:p>
            <a:pPr lvl="1"/>
            <a:endParaRPr lang="en-US" sz="2400" dirty="0" smtClean="0"/>
          </a:p>
          <a:p>
            <a:pPr lvl="1"/>
            <a:r>
              <a:rPr lang="en-US" sz="2400" dirty="0" smtClean="0"/>
              <a:t>You want to show that an author’s research is relevant to your argument without spending too much time on his/her information</a:t>
            </a:r>
            <a:endParaRPr lang="en-US" sz="2400" dirty="0"/>
          </a:p>
        </p:txBody>
      </p:sp>
    </p:spTree>
    <p:extLst>
      <p:ext uri="{BB962C8B-B14F-4D97-AF65-F5344CB8AC3E}">
        <p14:creationId xmlns:p14="http://schemas.microsoft.com/office/powerpoint/2010/main" val="4131600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Good Summary</a:t>
            </a:r>
            <a:endParaRPr lang="en-US" dirty="0"/>
          </a:p>
        </p:txBody>
      </p:sp>
      <p:sp>
        <p:nvSpPr>
          <p:cNvPr id="3" name="Content Placeholder 2"/>
          <p:cNvSpPr>
            <a:spLocks noGrp="1"/>
          </p:cNvSpPr>
          <p:nvPr>
            <p:ph idx="1"/>
          </p:nvPr>
        </p:nvSpPr>
        <p:spPr>
          <a:xfrm>
            <a:off x="1069848" y="1817370"/>
            <a:ext cx="10058400" cy="4354830"/>
          </a:xfrm>
        </p:spPr>
        <p:txBody>
          <a:bodyPr>
            <a:normAutofit fontScale="92500" lnSpcReduction="20000"/>
          </a:bodyPr>
          <a:lstStyle/>
          <a:p>
            <a:r>
              <a:rPr lang="en-US" sz="2400" dirty="0" smtClean="0"/>
              <a:t>A good summary will…</a:t>
            </a:r>
          </a:p>
          <a:p>
            <a:pPr lvl="2">
              <a:buClr>
                <a:srgbClr val="00B050"/>
              </a:buClr>
            </a:pPr>
            <a:r>
              <a:rPr lang="en-US" sz="1800" dirty="0" smtClean="0"/>
              <a:t>Provide clear insight into the main points of the summarized text</a:t>
            </a:r>
          </a:p>
          <a:p>
            <a:pPr lvl="2">
              <a:buClr>
                <a:srgbClr val="00B050"/>
              </a:buClr>
            </a:pPr>
            <a:r>
              <a:rPr lang="en-US" sz="1800" dirty="0" smtClean="0"/>
              <a:t>Eliminate minor or unimportant details</a:t>
            </a:r>
          </a:p>
          <a:p>
            <a:pPr lvl="2">
              <a:buClr>
                <a:srgbClr val="00B050"/>
              </a:buClr>
            </a:pPr>
            <a:r>
              <a:rPr lang="en-US" sz="1800" dirty="0" smtClean="0"/>
              <a:t>Offer clear and logical relationships between information, such as cause and effect</a:t>
            </a:r>
          </a:p>
          <a:p>
            <a:pPr lvl="2">
              <a:buClr>
                <a:srgbClr val="00B050"/>
              </a:buClr>
            </a:pPr>
            <a:r>
              <a:rPr lang="en-US" sz="1800" dirty="0" smtClean="0"/>
              <a:t>Uses key words from the text, such as technical terms</a:t>
            </a:r>
          </a:p>
          <a:p>
            <a:pPr lvl="2"/>
            <a:endParaRPr lang="en-US" dirty="0" smtClean="0"/>
          </a:p>
          <a:p>
            <a:r>
              <a:rPr lang="en-US" sz="2400" dirty="0" smtClean="0"/>
              <a:t>A bad summary will…</a:t>
            </a:r>
          </a:p>
          <a:p>
            <a:pPr lvl="2">
              <a:buClr>
                <a:srgbClr val="00B050"/>
              </a:buClr>
            </a:pPr>
            <a:r>
              <a:rPr lang="en-US" sz="1800" dirty="0" smtClean="0"/>
              <a:t>Provide too much information and make the reader ask “Why did he include this?,” bordering on paraphrasing</a:t>
            </a:r>
          </a:p>
          <a:p>
            <a:pPr lvl="2">
              <a:buClr>
                <a:srgbClr val="00B050"/>
              </a:buClr>
            </a:pPr>
            <a:r>
              <a:rPr lang="en-US" sz="1800" dirty="0" smtClean="0"/>
              <a:t>Repeat information unnecessarily</a:t>
            </a:r>
          </a:p>
          <a:p>
            <a:pPr lvl="2">
              <a:buClr>
                <a:srgbClr val="00B050"/>
              </a:buClr>
            </a:pPr>
            <a:r>
              <a:rPr lang="en-US" sz="1800" dirty="0" smtClean="0"/>
              <a:t>Fail to connect the idea with your writing</a:t>
            </a:r>
          </a:p>
          <a:p>
            <a:pPr lvl="2">
              <a:buClr>
                <a:srgbClr val="00B050"/>
              </a:buClr>
            </a:pPr>
            <a:r>
              <a:rPr lang="en-US" sz="1800" dirty="0" smtClean="0"/>
              <a:t>Overuse the original text’s wording, bordering on plagiarism </a:t>
            </a:r>
            <a:endParaRPr lang="en-US" sz="1800" dirty="0"/>
          </a:p>
          <a:p>
            <a:endParaRPr lang="en-US" dirty="0" smtClean="0"/>
          </a:p>
          <a:p>
            <a:pPr lvl="2"/>
            <a:endParaRPr lang="en-US" dirty="0" smtClean="0"/>
          </a:p>
        </p:txBody>
      </p:sp>
    </p:spTree>
    <p:extLst>
      <p:ext uri="{BB962C8B-B14F-4D97-AF65-F5344CB8AC3E}">
        <p14:creationId xmlns:p14="http://schemas.microsoft.com/office/powerpoint/2010/main" val="135350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Writing a Good Summary</a:t>
            </a:r>
            <a:endParaRPr lang="en-US" dirty="0"/>
          </a:p>
        </p:txBody>
      </p:sp>
      <p:sp>
        <p:nvSpPr>
          <p:cNvPr id="3" name="Content Placeholder 2"/>
          <p:cNvSpPr>
            <a:spLocks noGrp="1"/>
          </p:cNvSpPr>
          <p:nvPr>
            <p:ph idx="1"/>
          </p:nvPr>
        </p:nvSpPr>
        <p:spPr>
          <a:xfrm>
            <a:off x="838200" y="1845183"/>
            <a:ext cx="10188702" cy="4050792"/>
          </a:xfrm>
        </p:spPr>
        <p:txBody>
          <a:bodyPr>
            <a:normAutofit fontScale="92500"/>
          </a:bodyPr>
          <a:lstStyle/>
          <a:p>
            <a:pPr marL="514350" indent="-514350">
              <a:buAutoNum type="arabicPeriod"/>
            </a:pPr>
            <a:r>
              <a:rPr lang="en-US" sz="2200" dirty="0" smtClean="0"/>
              <a:t>Make notes as you read the text that you wish to summarize; mark significant points and arguments or relationships between facts.</a:t>
            </a:r>
          </a:p>
          <a:p>
            <a:pPr marL="514350" indent="-514350">
              <a:buAutoNum type="arabicPeriod"/>
            </a:pPr>
            <a:r>
              <a:rPr lang="en-US" sz="2200" dirty="0" smtClean="0"/>
              <a:t>Create a list or cluster of the primary ideas that you wish to include in your summary—is it simply the results of the research that you want to summarize or something else, such as the methods or factors influencing the study?</a:t>
            </a:r>
          </a:p>
          <a:p>
            <a:pPr marL="514350" indent="-514350">
              <a:buAutoNum type="arabicPeriod"/>
            </a:pPr>
            <a:r>
              <a:rPr lang="en-US" sz="2200" dirty="0" smtClean="0"/>
              <a:t>Write a paragraph discussing the bullets from your list; clarify any relationships of information.</a:t>
            </a:r>
          </a:p>
          <a:p>
            <a:pPr marL="514350" indent="-514350">
              <a:buAutoNum type="arabicPeriod"/>
            </a:pPr>
            <a:r>
              <a:rPr lang="en-US" sz="2200" dirty="0" smtClean="0"/>
              <a:t>Review the paragraph for redundant information or minor details that are unnecessary.</a:t>
            </a:r>
          </a:p>
          <a:p>
            <a:pPr marL="514350" indent="-514350">
              <a:buAutoNum type="arabicPeriod"/>
            </a:pPr>
            <a:r>
              <a:rPr lang="en-US" sz="2200" dirty="0" smtClean="0"/>
              <a:t>Be sure to include the author and title of the summarized text along with an explanation of how it directly relates to your research.</a:t>
            </a:r>
            <a:endParaRPr lang="en-US" sz="2200" dirty="0"/>
          </a:p>
        </p:txBody>
      </p:sp>
    </p:spTree>
    <p:extLst>
      <p:ext uri="{BB962C8B-B14F-4D97-AF65-F5344CB8AC3E}">
        <p14:creationId xmlns:p14="http://schemas.microsoft.com/office/powerpoint/2010/main" val="255273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925"/>
            <a:ext cx="10515600" cy="1325563"/>
          </a:xfrm>
        </p:spPr>
        <p:txBody>
          <a:bodyPr/>
          <a:lstStyle/>
          <a:p>
            <a:r>
              <a:rPr lang="en-US" dirty="0" smtClean="0"/>
              <a:t>An Example Summary</a:t>
            </a:r>
            <a:endParaRPr lang="en-US" dirty="0"/>
          </a:p>
        </p:txBody>
      </p:sp>
      <p:sp>
        <p:nvSpPr>
          <p:cNvPr id="3" name="Content Placeholder 2"/>
          <p:cNvSpPr>
            <a:spLocks noGrp="1"/>
          </p:cNvSpPr>
          <p:nvPr>
            <p:ph idx="1"/>
          </p:nvPr>
        </p:nvSpPr>
        <p:spPr>
          <a:xfrm>
            <a:off x="752475" y="1614488"/>
            <a:ext cx="10515600" cy="4640489"/>
          </a:xfrm>
        </p:spPr>
        <p:txBody>
          <a:bodyPr>
            <a:normAutofit lnSpcReduction="10000"/>
          </a:bodyPr>
          <a:lstStyle/>
          <a:p>
            <a:pPr marL="0" indent="0">
              <a:buNone/>
            </a:pPr>
            <a:r>
              <a:rPr lang="en-US" sz="2200" b="1" dirty="0" smtClean="0"/>
              <a:t>Thesis: Small alterations in sleep patterns can improve overall quality of life for post-menopausal women suffering from depression.</a:t>
            </a:r>
          </a:p>
          <a:p>
            <a:pPr marL="0" indent="0">
              <a:buNone/>
            </a:pPr>
            <a:endParaRPr lang="en-US" sz="2200" b="1" dirty="0"/>
          </a:p>
          <a:p>
            <a:pPr marL="0" indent="0">
              <a:buNone/>
            </a:pPr>
            <a:r>
              <a:rPr lang="en-US" sz="2200" dirty="0" smtClean="0"/>
              <a:t>Stephenson (2009) discusses the downfalls of sleeping patterns that alter the body’s natural clock, emphasizing side-effects such as drowsiness, increased errors in work, decreased work productivity, trouble concentrating, and changed behaviors in personal relationships. His research shows that women are more greatly affected by these aspects, especially women over 50-years-old, leading his to associate the effects with possible life stressors as well. This furthers Abbott’s (2000) claim that women are at a higher risk of medical conditions exacerbated by sleep deprivation. Together, these articles offer support for the growing concern within the medical profession regarding sleep disturbances among post-menopausal women.</a:t>
            </a:r>
            <a:endParaRPr lang="en-US" sz="2200" dirty="0"/>
          </a:p>
        </p:txBody>
      </p:sp>
    </p:spTree>
    <p:extLst>
      <p:ext uri="{BB962C8B-B14F-4D97-AF65-F5344CB8AC3E}">
        <p14:creationId xmlns:p14="http://schemas.microsoft.com/office/powerpoint/2010/main" val="352594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9825"/>
          </a:xfrm>
        </p:spPr>
        <p:txBody>
          <a:bodyPr/>
          <a:lstStyle/>
          <a:p>
            <a:r>
              <a:rPr lang="en-US" dirty="0" smtClean="0"/>
              <a:t>An Example Summary (cont.)</a:t>
            </a:r>
            <a:endParaRPr lang="en-US" dirty="0"/>
          </a:p>
        </p:txBody>
      </p:sp>
      <p:sp>
        <p:nvSpPr>
          <p:cNvPr id="3" name="Content Placeholder 2"/>
          <p:cNvSpPr>
            <a:spLocks noGrp="1"/>
          </p:cNvSpPr>
          <p:nvPr>
            <p:ph idx="1"/>
          </p:nvPr>
        </p:nvSpPr>
        <p:spPr>
          <a:xfrm>
            <a:off x="600075" y="1504950"/>
            <a:ext cx="10515600" cy="4640489"/>
          </a:xfrm>
        </p:spPr>
        <p:txBody>
          <a:bodyPr>
            <a:normAutofit fontScale="92500" lnSpcReduction="10000"/>
          </a:bodyPr>
          <a:lstStyle/>
          <a:p>
            <a:pPr marL="0" indent="0">
              <a:buNone/>
            </a:pPr>
            <a:r>
              <a:rPr lang="en-US" b="1" dirty="0" smtClean="0"/>
              <a:t>Thesis: Small alterations in sleep patterns can improve overall quality of life for post-menopausal women suffering from depression.</a:t>
            </a:r>
          </a:p>
          <a:p>
            <a:pPr marL="0" indent="0">
              <a:buNone/>
            </a:pPr>
            <a:endParaRPr lang="en-US" b="1" dirty="0"/>
          </a:p>
          <a:p>
            <a:pPr marL="0" indent="0">
              <a:buNone/>
            </a:pPr>
            <a:r>
              <a:rPr lang="en-US" sz="2200" dirty="0" smtClean="0">
                <a:solidFill>
                  <a:srgbClr val="00B050"/>
                </a:solidFill>
              </a:rPr>
              <a:t>Stephenson (2009) </a:t>
            </a:r>
            <a:r>
              <a:rPr lang="en-US" sz="2200" dirty="0" smtClean="0"/>
              <a:t>discusses </a:t>
            </a:r>
            <a:r>
              <a:rPr lang="en-US" sz="2200" dirty="0" smtClean="0">
                <a:solidFill>
                  <a:srgbClr val="00B050"/>
                </a:solidFill>
              </a:rPr>
              <a:t>the downfalls of sleeping patterns that alter the body’s natural clock</a:t>
            </a:r>
            <a:r>
              <a:rPr lang="en-US" sz="2200" dirty="0" smtClean="0"/>
              <a:t>, emphasizing side-effects such as drowsiness, increased errors in work, decreased work productivity, trouble concentrating, and changed behaviors in personal relationships. </a:t>
            </a:r>
            <a:r>
              <a:rPr lang="en-US" sz="2200" dirty="0" smtClean="0">
                <a:solidFill>
                  <a:srgbClr val="00B050"/>
                </a:solidFill>
              </a:rPr>
              <a:t>His research shows that women are more greatly affected by these aspects, especially women over 50-years-old, leading his to associate the effects with possible life stressors as well.</a:t>
            </a:r>
            <a:r>
              <a:rPr lang="en-US" sz="2200" dirty="0" smtClean="0"/>
              <a:t> This </a:t>
            </a:r>
            <a:r>
              <a:rPr lang="en-US" sz="2200" dirty="0" smtClean="0">
                <a:solidFill>
                  <a:srgbClr val="00B050"/>
                </a:solidFill>
              </a:rPr>
              <a:t>furthers Abbott’s (2000) claim </a:t>
            </a:r>
            <a:r>
              <a:rPr lang="en-US" sz="2200" dirty="0" smtClean="0"/>
              <a:t>that women are at a higher risk of medical conditions exacerbated by sleep deprivation. Together, </a:t>
            </a:r>
            <a:r>
              <a:rPr lang="en-US" sz="2200" dirty="0" smtClean="0">
                <a:solidFill>
                  <a:srgbClr val="00B050"/>
                </a:solidFill>
              </a:rPr>
              <a:t>these articles offer support for the growing concern within the medical profession regarding sleep disturbances among post-menopausal women</a:t>
            </a:r>
            <a:r>
              <a:rPr lang="en-US" sz="2200" dirty="0" smtClean="0"/>
              <a:t>.</a:t>
            </a:r>
            <a:endParaRPr lang="en-US" sz="2200" dirty="0"/>
          </a:p>
        </p:txBody>
      </p:sp>
    </p:spTree>
    <p:extLst>
      <p:ext uri="{BB962C8B-B14F-4D97-AF65-F5344CB8AC3E}">
        <p14:creationId xmlns:p14="http://schemas.microsoft.com/office/powerpoint/2010/main" val="3464047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smtClean="0"/>
              <a:t>An Example Summary (cont. 2)</a:t>
            </a:r>
            <a:endParaRPr lang="en-US" dirty="0"/>
          </a:p>
        </p:txBody>
      </p:sp>
      <p:sp>
        <p:nvSpPr>
          <p:cNvPr id="3" name="Content Placeholder 2"/>
          <p:cNvSpPr>
            <a:spLocks noGrp="1"/>
          </p:cNvSpPr>
          <p:nvPr>
            <p:ph idx="1"/>
          </p:nvPr>
        </p:nvSpPr>
        <p:spPr>
          <a:xfrm>
            <a:off x="514350" y="1690688"/>
            <a:ext cx="10515600" cy="4640489"/>
          </a:xfrm>
        </p:spPr>
        <p:txBody>
          <a:bodyPr>
            <a:normAutofit fontScale="92500"/>
          </a:bodyPr>
          <a:lstStyle/>
          <a:p>
            <a:pPr marL="0" indent="0">
              <a:buNone/>
            </a:pPr>
            <a:r>
              <a:rPr lang="en-US" sz="2200" b="1" dirty="0" smtClean="0"/>
              <a:t>Thesis: Universities have a responsibility to educate students on post-graduation effects of their career choices, such as the job market and earnings.</a:t>
            </a:r>
          </a:p>
          <a:p>
            <a:pPr marL="0" indent="0">
              <a:buNone/>
            </a:pPr>
            <a:endParaRPr lang="en-US" dirty="0"/>
          </a:p>
          <a:p>
            <a:pPr marL="0" indent="0">
              <a:buNone/>
            </a:pPr>
            <a:r>
              <a:rPr lang="en-US" sz="2200" dirty="0" smtClean="0"/>
              <a:t>Roberts (2002) found that students majoring in non-STEM-related fields were 12% more likely to suffer from personal stress and 21% more likely to seek medical treatment for stress-related issues. Students in his study were found to suffer from depression and anxiety at a much higher rate than their scientifically-employed counterparts.  Further study revealed that of those who sought counseling, 26% said that they felt that poor employment opportunities were a contributing factor to their anxiety and what they evaluated as a low value of self-worth. This is a significant example of how impactful job prospects can be for an individual’s health, suggesting that universities should be educating students more strongly with regard to chosen majors and career paths.</a:t>
            </a:r>
            <a:endParaRPr lang="en-US" sz="2200" dirty="0"/>
          </a:p>
        </p:txBody>
      </p:sp>
    </p:spTree>
    <p:extLst>
      <p:ext uri="{BB962C8B-B14F-4D97-AF65-F5344CB8AC3E}">
        <p14:creationId xmlns:p14="http://schemas.microsoft.com/office/powerpoint/2010/main" val="61762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355600"/>
            <a:ext cx="10515600" cy="1325563"/>
          </a:xfrm>
        </p:spPr>
        <p:txBody>
          <a:bodyPr/>
          <a:lstStyle/>
          <a:p>
            <a:r>
              <a:rPr lang="en-US" dirty="0" smtClean="0"/>
              <a:t>An Example Summary</a:t>
            </a:r>
            <a:endParaRPr lang="en-US" dirty="0"/>
          </a:p>
        </p:txBody>
      </p:sp>
      <p:sp>
        <p:nvSpPr>
          <p:cNvPr id="3" name="Content Placeholder 2"/>
          <p:cNvSpPr>
            <a:spLocks noGrp="1"/>
          </p:cNvSpPr>
          <p:nvPr>
            <p:ph idx="1"/>
          </p:nvPr>
        </p:nvSpPr>
        <p:spPr>
          <a:xfrm>
            <a:off x="752475" y="1681163"/>
            <a:ext cx="10515600" cy="4640489"/>
          </a:xfrm>
        </p:spPr>
        <p:txBody>
          <a:bodyPr>
            <a:normAutofit fontScale="92500"/>
          </a:bodyPr>
          <a:lstStyle/>
          <a:p>
            <a:pPr marL="0" indent="0">
              <a:buNone/>
            </a:pPr>
            <a:r>
              <a:rPr lang="en-US" sz="2200" b="1" dirty="0" smtClean="0"/>
              <a:t>Thesis: Universities have a responsibility to educate students on post-graduation effects of their career choices, such as the job market and earnings.</a:t>
            </a:r>
          </a:p>
          <a:p>
            <a:pPr marL="0" indent="0">
              <a:buNone/>
            </a:pPr>
            <a:endParaRPr lang="en-US" dirty="0"/>
          </a:p>
          <a:p>
            <a:pPr marL="0" indent="0">
              <a:buNone/>
            </a:pPr>
            <a:r>
              <a:rPr lang="en-US" sz="2200" dirty="0" smtClean="0">
                <a:solidFill>
                  <a:srgbClr val="00B050"/>
                </a:solidFill>
              </a:rPr>
              <a:t>Roberts (2002) </a:t>
            </a:r>
            <a:r>
              <a:rPr lang="en-US" sz="2200" dirty="0" smtClean="0"/>
              <a:t>found </a:t>
            </a:r>
            <a:r>
              <a:rPr lang="en-US" sz="2200" dirty="0" smtClean="0">
                <a:solidFill>
                  <a:srgbClr val="00B050"/>
                </a:solidFill>
              </a:rPr>
              <a:t>that students majoring in non-STEM-related fields were 12% more likely to suffer from personal stress and 21% more likely to seek medical treatment for stress-related issues</a:t>
            </a:r>
            <a:r>
              <a:rPr lang="en-US" sz="2200" dirty="0" smtClean="0"/>
              <a:t>. </a:t>
            </a:r>
            <a:r>
              <a:rPr lang="en-US" sz="2200" dirty="0" smtClean="0">
                <a:solidFill>
                  <a:srgbClr val="C00000"/>
                </a:solidFill>
              </a:rPr>
              <a:t>Students in his study were found to suffer from depression and anxiety at a much higher rate than their scientifically-employed counterparts.  </a:t>
            </a:r>
            <a:r>
              <a:rPr lang="en-US" sz="2200" dirty="0" smtClean="0"/>
              <a:t>Further study revealed that </a:t>
            </a:r>
            <a:r>
              <a:rPr lang="en-US" sz="2200" dirty="0" smtClean="0">
                <a:solidFill>
                  <a:srgbClr val="00B050"/>
                </a:solidFill>
              </a:rPr>
              <a:t>of those who sought counseling, 26% said that they felt that poor employment opportunities were a contributing factor to their anxiety and what they evaluated as a low value of self-worth</a:t>
            </a:r>
            <a:r>
              <a:rPr lang="en-US" sz="2200" dirty="0" smtClean="0"/>
              <a:t>. </a:t>
            </a:r>
            <a:r>
              <a:rPr lang="en-US" sz="2200" dirty="0" smtClean="0">
                <a:solidFill>
                  <a:srgbClr val="00B050"/>
                </a:solidFill>
              </a:rPr>
              <a:t>This is a significant example </a:t>
            </a:r>
            <a:r>
              <a:rPr lang="en-US" sz="2200" dirty="0" smtClean="0"/>
              <a:t>of how impactful job prospects can be for an individual’s health, suggesting that universities should be educating students more strongly with regard to chosen majors and career paths.</a:t>
            </a:r>
            <a:endParaRPr lang="en-US" sz="2200" dirty="0"/>
          </a:p>
        </p:txBody>
      </p:sp>
    </p:spTree>
    <p:extLst>
      <p:ext uri="{BB962C8B-B14F-4D97-AF65-F5344CB8AC3E}">
        <p14:creationId xmlns:p14="http://schemas.microsoft.com/office/powerpoint/2010/main" val="1369826231"/>
      </p:ext>
    </p:extLst>
  </p:cSld>
  <p:clrMapOvr>
    <a:masterClrMapping/>
  </p:clrMapOvr>
</p:sld>
</file>

<file path=ppt/theme/theme1.xml><?xml version="1.0" encoding="utf-8"?>
<a:theme xmlns:a="http://schemas.openxmlformats.org/drawingml/2006/main" name="WCTemplate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Template2015" id="{384E1D27-900F-410E-A663-F724553133D5}" vid="{5F90479C-57C0-4309-B35D-B299D3886F22}"/>
    </a:ext>
  </a:extLst>
</a:theme>
</file>

<file path=docProps/app.xml><?xml version="1.0" encoding="utf-8"?>
<Properties xmlns="http://schemas.openxmlformats.org/officeDocument/2006/extended-properties" xmlns:vt="http://schemas.openxmlformats.org/officeDocument/2006/docPropsVTypes">
  <Template>WCTemplate2015</Template>
  <TotalTime>1480</TotalTime>
  <Words>2611</Words>
  <Application>Microsoft Office PowerPoint</Application>
  <PresentationFormat>Widescreen</PresentationFormat>
  <Paragraphs>122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Adobe Garamond Pro Bold</vt:lpstr>
      <vt:lpstr>Arial</vt:lpstr>
      <vt:lpstr>Calibri</vt:lpstr>
      <vt:lpstr>WCTemplate2015</vt:lpstr>
      <vt:lpstr>Summarizing</vt:lpstr>
      <vt:lpstr>Objective</vt:lpstr>
      <vt:lpstr>When to Summarize</vt:lpstr>
      <vt:lpstr>A Good Summary</vt:lpstr>
      <vt:lpstr>Steps to Writing a Good Summary</vt:lpstr>
      <vt:lpstr>An Example Summary</vt:lpstr>
      <vt:lpstr>An Example Summary (cont.)</vt:lpstr>
      <vt:lpstr>An Example Summary (cont. 2)</vt:lpstr>
      <vt:lpstr>An Example Summary</vt:lpstr>
      <vt:lpstr>Time to try…</vt:lpstr>
      <vt:lpstr>Time to try (cont.)…</vt:lpstr>
      <vt:lpstr>Time to try (cont. 2)…</vt:lpstr>
      <vt:lpstr>Time to try (cont. 3)…</vt:lpstr>
      <vt:lpstr>Time to try (cont. 4)…</vt:lpstr>
      <vt:lpstr>Time to try (cont. 5)…</vt:lpstr>
      <vt:lpstr>Time to try (cont. 6)…</vt:lpstr>
      <vt:lpstr>Time to try (cont. 7)…</vt:lpstr>
      <vt:lpstr>Create your own summary…</vt:lpstr>
      <vt:lpstr>Create your own summary (cont.)…</vt:lpstr>
      <vt:lpstr>Create your own summary (cont. 2)…</vt:lpstr>
    </vt:vector>
  </TitlesOfParts>
  <Company>University of Houston - Clear Lake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dc:title>
  <dc:creator>Vandiver, Whitney Renee</dc:creator>
  <cp:lastModifiedBy>Hart, Katie Michelle</cp:lastModifiedBy>
  <cp:revision>32</cp:revision>
  <dcterms:created xsi:type="dcterms:W3CDTF">2015-04-21T16:02:56Z</dcterms:created>
  <dcterms:modified xsi:type="dcterms:W3CDTF">2015-09-24T16:43:22Z</dcterms:modified>
</cp:coreProperties>
</file>