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1" r:id="rId1"/>
  </p:sld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72" autoAdjust="0"/>
    <p:restoredTop sz="94660"/>
  </p:normalViewPr>
  <p:slideViewPr>
    <p:cSldViewPr snapToGrid="0" snapToObjects="1">
      <p:cViewPr varScale="1">
        <p:scale>
          <a:sx n="103" d="100"/>
          <a:sy n="103" d="100"/>
        </p:scale>
        <p:origin x="1494"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3" d="100"/>
          <a:sy n="83" d="100"/>
        </p:scale>
        <p:origin x="313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2AB374-4312-4730-8E15-0396E8F80F88}" type="datetimeFigureOut">
              <a:rPr lang="en-US" smtClean="0"/>
              <a:t>9/24/2015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FE1C4C-91A5-4DA9-A57B-84B42862405B}" type="slidenum">
              <a:rPr lang="en-US" smtClean="0"/>
              <a:t>‹#›</a:t>
            </a:fld>
            <a:endParaRPr lang="en-US"/>
          </a:p>
        </p:txBody>
      </p:sp>
    </p:spTree>
    <p:extLst>
      <p:ext uri="{BB962C8B-B14F-4D97-AF65-F5344CB8AC3E}">
        <p14:creationId xmlns:p14="http://schemas.microsoft.com/office/powerpoint/2010/main" val="15071877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7FAFB5-62F7-264E-B292-96188388FE16}" type="datetimeFigureOut">
              <a:rPr lang="en-US" smtClean="0"/>
              <a:pPr/>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99072-830F-4CCD-8C64-0C6CE97ABFF2}" type="slidenum">
              <a:rPr lang="en-US" smtClean="0"/>
              <a:t>‹#›</a:t>
            </a:fld>
            <a:endParaRPr lang="en-US"/>
          </a:p>
        </p:txBody>
      </p:sp>
    </p:spTree>
    <p:extLst>
      <p:ext uri="{BB962C8B-B14F-4D97-AF65-F5344CB8AC3E}">
        <p14:creationId xmlns:p14="http://schemas.microsoft.com/office/powerpoint/2010/main" val="21528603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7FAFB5-62F7-264E-B292-96188388FE16}" type="datetimeFigureOut">
              <a:rPr lang="en-US" smtClean="0"/>
              <a:pPr/>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E13F1-04DA-264E-91AE-DA1542815790}" type="slidenum">
              <a:rPr lang="en-US" smtClean="0"/>
              <a:pPr/>
              <a:t>‹#›</a:t>
            </a:fld>
            <a:endParaRPr lang="en-US"/>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97513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7FAFB5-62F7-264E-B292-96188388FE16}" type="datetimeFigureOut">
              <a:rPr lang="en-US" smtClean="0"/>
              <a:pPr/>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E13F1-04DA-264E-91AE-DA1542815790}" type="slidenum">
              <a:rPr lang="en-US" smtClean="0"/>
              <a:pPr/>
              <a:t>‹#›</a:t>
            </a:fld>
            <a:endParaRPr lang="en-US"/>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74847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100"/>
            </a:lvl2pPr>
            <a:lvl3pPr>
              <a:defRPr sz="18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1925CF-B6CA-4A4F-9235-6BAD7D29D6A5}" type="datetimeFigureOut">
              <a:rPr lang="en-US" smtClean="0"/>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99072-830F-4CCD-8C64-0C6CE97ABFF2}" type="slidenum">
              <a:rPr lang="en-US" smtClean="0"/>
              <a:t>‹#›</a:t>
            </a:fld>
            <a:endParaRPr lang="en-US"/>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411410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7FAFB5-62F7-264E-B292-96188388FE16}" type="datetimeFigureOut">
              <a:rPr lang="en-US" smtClean="0"/>
              <a:pPr/>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E13F1-04DA-264E-91AE-DA1542815790}" type="slidenum">
              <a:rPr lang="en-US" smtClean="0"/>
              <a:pPr/>
              <a:t>‹#›</a:t>
            </a:fld>
            <a:endParaRPr lang="en-US"/>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224263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7FAFB5-62F7-264E-B292-96188388FE16}" type="datetimeFigureOut">
              <a:rPr lang="en-US" smtClean="0"/>
              <a:pPr/>
              <a:t>9/24/2015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5E13F1-04DA-264E-91AE-DA1542815790}" type="slidenum">
              <a:rPr lang="en-US" smtClean="0"/>
              <a:pPr/>
              <a:t>‹#›</a:t>
            </a:fld>
            <a:endParaRPr lang="en-US"/>
          </a:p>
        </p:txBody>
      </p:sp>
      <p:sp>
        <p:nvSpPr>
          <p:cNvPr id="8" name="TextBox 7"/>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31083691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7FAFB5-62F7-264E-B292-96188388FE16}" type="datetimeFigureOut">
              <a:rPr lang="en-US" smtClean="0"/>
              <a:pPr/>
              <a:t>9/24/2015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5E13F1-04DA-264E-91AE-DA1542815790}" type="slidenum">
              <a:rPr lang="en-US" smtClean="0"/>
              <a:pPr/>
              <a:t>‹#›</a:t>
            </a:fld>
            <a:endParaRPr lang="en-US"/>
          </a:p>
        </p:txBody>
      </p:sp>
      <p:sp>
        <p:nvSpPr>
          <p:cNvPr id="10" name="TextBox 9"/>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70247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7FAFB5-62F7-264E-B292-96188388FE16}" type="datetimeFigureOut">
              <a:rPr lang="en-US" smtClean="0"/>
              <a:pPr/>
              <a:t>9/24/2015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5E13F1-04DA-264E-91AE-DA1542815790}" type="slidenum">
              <a:rPr lang="en-US" smtClean="0"/>
              <a:pPr/>
              <a:t>‹#›</a:t>
            </a:fld>
            <a:endParaRPr lang="en-US"/>
          </a:p>
        </p:txBody>
      </p:sp>
      <p:sp>
        <p:nvSpPr>
          <p:cNvPr id="6" name="TextBox 5"/>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590433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7FAFB5-62F7-264E-B292-96188388FE16}" type="datetimeFigureOut">
              <a:rPr lang="en-US" smtClean="0"/>
              <a:pPr/>
              <a:t>9/24/2015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5E13F1-04DA-264E-91AE-DA1542815790}" type="slidenum">
              <a:rPr lang="en-US" smtClean="0"/>
              <a:pPr/>
              <a:t>‹#›</a:t>
            </a:fld>
            <a:endParaRPr lang="en-US"/>
          </a:p>
        </p:txBody>
      </p:sp>
    </p:spTree>
    <p:extLst>
      <p:ext uri="{BB962C8B-B14F-4D97-AF65-F5344CB8AC3E}">
        <p14:creationId xmlns:p14="http://schemas.microsoft.com/office/powerpoint/2010/main" val="858656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7FAFB5-62F7-264E-B292-96188388FE16}" type="datetimeFigureOut">
              <a:rPr lang="en-US" smtClean="0"/>
              <a:pPr/>
              <a:t>9/24/2015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99072-830F-4CCD-8C64-0C6CE97ABFF2}" type="slidenum">
              <a:rPr lang="en-US" smtClean="0"/>
              <a:t>‹#›</a:t>
            </a:fld>
            <a:endParaRPr lang="en-US"/>
          </a:p>
        </p:txBody>
      </p:sp>
      <p:sp>
        <p:nvSpPr>
          <p:cNvPr id="8" name="TextBox 7"/>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655811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7FAFB5-62F7-264E-B292-96188388FE16}" type="datetimeFigureOut">
              <a:rPr lang="en-US" smtClean="0"/>
              <a:pPr/>
              <a:t>9/24/2015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5E13F1-04DA-264E-91AE-DA1542815790}" type="slidenum">
              <a:rPr lang="en-US" smtClean="0"/>
              <a:pPr/>
              <a:t>‹#›</a:t>
            </a:fld>
            <a:endParaRPr lang="en-US"/>
          </a:p>
        </p:txBody>
      </p:sp>
      <p:sp>
        <p:nvSpPr>
          <p:cNvPr id="8" name="TextBox 7"/>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646897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515350" y="0"/>
            <a:ext cx="628650" cy="6858000"/>
          </a:xfrm>
          <a:prstGeom prst="rect">
            <a:avLst/>
          </a:prstGeom>
        </p:spPr>
      </p:pic>
      <p:pic>
        <p:nvPicPr>
          <p:cNvPr id="7" name="Picture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0" y="6176963"/>
            <a:ext cx="9144000" cy="681037"/>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bg1"/>
                </a:solidFill>
              </a:defRPr>
            </a:lvl1pPr>
          </a:lstStyle>
          <a:p>
            <a:fld id="{BB7FAFB5-62F7-264E-B292-96188388FE16}" type="datetimeFigureOut">
              <a:rPr lang="en-US" smtClean="0"/>
              <a:pPr/>
              <a:t>9/24/2015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bg1"/>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bg1"/>
                </a:solidFill>
              </a:defRPr>
            </a:lvl1pPr>
          </a:lstStyle>
          <a:p>
            <a:fld id="{D15E13F1-04DA-264E-91AE-DA1542815790}" type="slidenum">
              <a:rPr lang="en-US" smtClean="0"/>
              <a:pPr/>
              <a:t>‹#›</a:t>
            </a:fld>
            <a:endParaRPr lang="en-US"/>
          </a:p>
        </p:txBody>
      </p:sp>
      <p:pic>
        <p:nvPicPr>
          <p:cNvPr id="9" name="Picture 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660261" y="4948239"/>
            <a:ext cx="1911030" cy="1095375"/>
          </a:xfrm>
          <a:prstGeom prst="rect">
            <a:avLst/>
          </a:prstGeom>
        </p:spPr>
      </p:pic>
      <p:sp>
        <p:nvSpPr>
          <p:cNvPr id="10" name="TextBox 9"/>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4023351112"/>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txStyles>
    <p:titleStyle>
      <a:lvl1pPr algn="ctr" defTabSz="685800" rtl="0" eaLnBrk="1" latinLnBrk="0" hangingPunct="1">
        <a:lnSpc>
          <a:spcPct val="90000"/>
        </a:lnSpc>
        <a:spcBef>
          <a:spcPct val="0"/>
        </a:spcBef>
        <a:buNone/>
        <a:defRPr sz="3600" kern="1200">
          <a:solidFill>
            <a:srgbClr val="0070C0"/>
          </a:solidFill>
          <a:latin typeface="Adobe Garamond Pro Bold" panose="02020702060506020403" pitchFamily="18" charset="0"/>
          <a:ea typeface="+mj-ea"/>
          <a:cs typeface="+mj-cs"/>
        </a:defRPr>
      </a:lvl1pPr>
    </p:titleStyle>
    <p:bodyStyle>
      <a:lvl1pPr marL="171450" indent="-171450" algn="l" defTabSz="685800" rtl="0" eaLnBrk="1" latinLnBrk="0" hangingPunct="1">
        <a:lnSpc>
          <a:spcPct val="100000"/>
        </a:lnSpc>
        <a:spcBef>
          <a:spcPts val="0"/>
        </a:spcBef>
        <a:spcAft>
          <a:spcPts val="750"/>
        </a:spcAft>
        <a:buClr>
          <a:srgbClr val="0070C0"/>
        </a:buClr>
        <a:buSzPct val="13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100000"/>
        </a:lnSpc>
        <a:spcBef>
          <a:spcPts val="0"/>
        </a:spcBef>
        <a:spcAft>
          <a:spcPts val="750"/>
        </a:spcAft>
        <a:buClr>
          <a:srgbClr val="00B050"/>
        </a:buClr>
        <a:buSzPct val="130000"/>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100000"/>
        </a:lnSpc>
        <a:spcBef>
          <a:spcPts val="0"/>
        </a:spcBef>
        <a:spcAft>
          <a:spcPts val="750"/>
        </a:spcAft>
        <a:buSzPct val="13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100000"/>
        </a:lnSpc>
        <a:spcBef>
          <a:spcPts val="0"/>
        </a:spcBef>
        <a:spcAft>
          <a:spcPts val="750"/>
        </a:spcAft>
        <a:buSzPct val="130000"/>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100000"/>
        </a:lnSpc>
        <a:spcBef>
          <a:spcPts val="0"/>
        </a:spcBef>
        <a:spcAft>
          <a:spcPts val="750"/>
        </a:spcAft>
        <a:buSzPct val="130000"/>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Plagiarism</a:t>
            </a:r>
            <a:endParaRPr lang="en-US" sz="4000" dirty="0"/>
          </a:p>
        </p:txBody>
      </p:sp>
      <p:sp>
        <p:nvSpPr>
          <p:cNvPr id="3" name="Subtitle 2"/>
          <p:cNvSpPr>
            <a:spLocks noGrp="1"/>
          </p:cNvSpPr>
          <p:nvPr>
            <p:ph type="subTitle" idx="1"/>
          </p:nvPr>
        </p:nvSpPr>
        <p:spPr/>
        <p:txBody>
          <a:bodyPr>
            <a:normAutofit/>
          </a:bodyPr>
          <a:lstStyle/>
          <a:p>
            <a:r>
              <a:rPr lang="en-US" sz="2000" dirty="0" smtClean="0"/>
              <a:t>UHCL Writing Center</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Lack of Citation Plagiarism: Solution</a:t>
            </a:r>
            <a:endParaRPr lang="en-US" sz="3200" dirty="0"/>
          </a:p>
        </p:txBody>
      </p:sp>
      <p:sp>
        <p:nvSpPr>
          <p:cNvPr id="3" name="Content Placeholder 2"/>
          <p:cNvSpPr>
            <a:spLocks noGrp="1"/>
          </p:cNvSpPr>
          <p:nvPr>
            <p:ph idx="1"/>
          </p:nvPr>
        </p:nvSpPr>
        <p:spPr>
          <a:xfrm>
            <a:off x="498473" y="1566299"/>
            <a:ext cx="7556313" cy="1245117"/>
          </a:xfrm>
        </p:spPr>
        <p:txBody>
          <a:bodyPr>
            <a:normAutofit lnSpcReduction="10000"/>
          </a:bodyPr>
          <a:lstStyle/>
          <a:p>
            <a:pPr lvl="1"/>
            <a:r>
              <a:rPr lang="en-US" dirty="0" smtClean="0">
                <a:latin typeface="Arial"/>
                <a:cs typeface="Arial"/>
              </a:rPr>
              <a:t>To correct these issues, ensure that you give proper credit through citations even though you did not quote the material. A paraphrase is still a use of another author’s ideas—you must cite it even if it is in your own words.</a:t>
            </a:r>
          </a:p>
        </p:txBody>
      </p:sp>
      <p:sp>
        <p:nvSpPr>
          <p:cNvPr id="4" name="TextBox 3"/>
          <p:cNvSpPr txBox="1"/>
          <p:nvPr/>
        </p:nvSpPr>
        <p:spPr>
          <a:xfrm>
            <a:off x="498474" y="2944349"/>
            <a:ext cx="7556313" cy="1477328"/>
          </a:xfrm>
          <a:prstGeom prst="rect">
            <a:avLst/>
          </a:prstGeom>
          <a:noFill/>
        </p:spPr>
        <p:txBody>
          <a:bodyPr wrap="square" rtlCol="0">
            <a:spAutoFit/>
          </a:bodyPr>
          <a:lstStyle/>
          <a:p>
            <a:r>
              <a:rPr lang="en-US" dirty="0" smtClean="0">
                <a:latin typeface="Arial"/>
                <a:cs typeface="Arial"/>
              </a:rPr>
              <a:t>Aviation crashes that occurred pre-1997 tended to be the result of design flaws in plane models, a lack of advanced technology, and poor communication among the cabin crew. More recent incidents have tended to be a consequence of miscommunications and weather-related issues. </a:t>
            </a:r>
            <a:endParaRPr lang="en-US" dirty="0">
              <a:latin typeface="Arial"/>
              <a:cs typeface="Arial"/>
            </a:endParaRPr>
          </a:p>
        </p:txBody>
      </p:sp>
      <p:sp>
        <p:nvSpPr>
          <p:cNvPr id="5" name="TextBox 4"/>
          <p:cNvSpPr txBox="1"/>
          <p:nvPr/>
        </p:nvSpPr>
        <p:spPr>
          <a:xfrm>
            <a:off x="501480" y="4818633"/>
            <a:ext cx="7556313" cy="923330"/>
          </a:xfrm>
          <a:prstGeom prst="rect">
            <a:avLst/>
          </a:prstGeom>
          <a:noFill/>
        </p:spPr>
        <p:txBody>
          <a:bodyPr wrap="square" rtlCol="0">
            <a:spAutoFit/>
          </a:bodyPr>
          <a:lstStyle/>
          <a:p>
            <a:r>
              <a:rPr lang="en-US" dirty="0" smtClean="0">
                <a:latin typeface="Arial"/>
                <a:cs typeface="Arial"/>
              </a:rPr>
              <a:t>Aviation incidents post-1997 are mostly attributed to a lack of proper communication and severe weather rather than the previous issues of poor technology and flaws in overall airplane design </a:t>
            </a:r>
            <a:r>
              <a:rPr lang="en-US" b="1" dirty="0" smtClean="0">
                <a:solidFill>
                  <a:srgbClr val="008000"/>
                </a:solidFill>
                <a:latin typeface="Arial"/>
                <a:cs typeface="Arial"/>
              </a:rPr>
              <a:t>(Allen, 2008)</a:t>
            </a:r>
            <a:r>
              <a:rPr lang="en-US" dirty="0" smtClean="0">
                <a:latin typeface="Arial"/>
                <a:cs typeface="Arial"/>
              </a:rPr>
              <a:t>.</a:t>
            </a:r>
            <a:endParaRPr lang="en-US" dirty="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Self-Plagiarism</a:t>
            </a:r>
            <a:endParaRPr lang="en-US" dirty="0"/>
          </a:p>
        </p:txBody>
      </p:sp>
      <p:sp>
        <p:nvSpPr>
          <p:cNvPr id="3" name="Content Placeholder 2"/>
          <p:cNvSpPr>
            <a:spLocks noGrp="1"/>
          </p:cNvSpPr>
          <p:nvPr>
            <p:ph idx="1"/>
          </p:nvPr>
        </p:nvSpPr>
        <p:spPr>
          <a:xfrm>
            <a:off x="628650" y="1532709"/>
            <a:ext cx="7886700" cy="4644254"/>
          </a:xfrm>
        </p:spPr>
        <p:txBody>
          <a:bodyPr>
            <a:normAutofit/>
          </a:bodyPr>
          <a:lstStyle/>
          <a:p>
            <a:pPr marL="228600" lvl="1">
              <a:spcBef>
                <a:spcPts val="2000"/>
              </a:spcBef>
              <a:buClr>
                <a:schemeClr val="accent1"/>
              </a:buClr>
            </a:pPr>
            <a:r>
              <a:rPr lang="en-US" sz="2400" dirty="0" smtClean="0">
                <a:latin typeface="Arial"/>
                <a:cs typeface="Arial"/>
              </a:rPr>
              <a:t>Self-plagiarism: a writer uses a previously published or submitted paper/article for a new project, such as submitting the same research paper for two classes, without professors’ permission. All writing is original, but two grades are earned for the same work.</a:t>
            </a:r>
          </a:p>
          <a:p>
            <a:r>
              <a:rPr lang="en-US" dirty="0" smtClean="0">
                <a:latin typeface="Arial"/>
                <a:cs typeface="Arial"/>
              </a:rPr>
              <a:t>This can be partial or in-part usage of a previous paper or assignment.</a:t>
            </a:r>
          </a:p>
          <a:p>
            <a:r>
              <a:rPr lang="en-US" dirty="0" smtClean="0">
                <a:latin typeface="Arial"/>
                <a:cs typeface="Arial"/>
              </a:rPr>
              <a:t>To avoid this, always communicate with your professors regarding a request to use a previously submitted work. If the grading professor gives permission, you can reuse a paper. </a:t>
            </a:r>
            <a:endParaRPr lang="en-US"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is not plagiarism if you…</a:t>
            </a:r>
            <a:endParaRPr lang="en-US" dirty="0"/>
          </a:p>
        </p:txBody>
      </p:sp>
      <p:sp>
        <p:nvSpPr>
          <p:cNvPr id="3" name="Content Placeholder 2"/>
          <p:cNvSpPr>
            <a:spLocks noGrp="1"/>
          </p:cNvSpPr>
          <p:nvPr>
            <p:ph idx="1"/>
          </p:nvPr>
        </p:nvSpPr>
        <p:spPr>
          <a:xfrm>
            <a:off x="498474" y="1390334"/>
            <a:ext cx="7556313" cy="2865615"/>
          </a:xfrm>
        </p:spPr>
        <p:txBody>
          <a:bodyPr>
            <a:normAutofit/>
          </a:bodyPr>
          <a:lstStyle/>
          <a:p>
            <a:r>
              <a:rPr lang="en-US" sz="2400" dirty="0" smtClean="0">
                <a:latin typeface="Arial"/>
                <a:cs typeface="Arial"/>
              </a:rPr>
              <a:t>show an author’s original words in quotation marks and provide a citation to give credit to the author.</a:t>
            </a:r>
          </a:p>
          <a:p>
            <a:r>
              <a:rPr lang="en-US" sz="2400" dirty="0" smtClean="0">
                <a:latin typeface="Arial"/>
                <a:cs typeface="Arial"/>
              </a:rPr>
              <a:t>offer a good paraphrase without quotes and give a citation to credit the original author.</a:t>
            </a:r>
          </a:p>
          <a:p>
            <a:r>
              <a:rPr lang="en-US" sz="2400" dirty="0" smtClean="0">
                <a:latin typeface="Arial"/>
                <a:cs typeface="Arial"/>
              </a:rPr>
              <a:t>summarize the information with a good paraphrase along with a citation.</a:t>
            </a:r>
            <a:endParaRPr lang="en-US" sz="2400" dirty="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Double-check your work</a:t>
            </a:r>
            <a:endParaRPr lang="en-US" dirty="0"/>
          </a:p>
        </p:txBody>
      </p:sp>
      <p:sp>
        <p:nvSpPr>
          <p:cNvPr id="3" name="Content Placeholder 2"/>
          <p:cNvSpPr>
            <a:spLocks noGrp="1"/>
          </p:cNvSpPr>
          <p:nvPr>
            <p:ph idx="1"/>
          </p:nvPr>
        </p:nvSpPr>
        <p:spPr>
          <a:xfrm>
            <a:off x="498474" y="1461796"/>
            <a:ext cx="7556313" cy="4187019"/>
          </a:xfrm>
        </p:spPr>
        <p:txBody>
          <a:bodyPr>
            <a:normAutofit fontScale="92500"/>
          </a:bodyPr>
          <a:lstStyle/>
          <a:p>
            <a:r>
              <a:rPr lang="en-US" dirty="0" smtClean="0">
                <a:latin typeface="Arial"/>
                <a:cs typeface="Arial"/>
              </a:rPr>
              <a:t>It is a good idea to double-check your work to ensure that you are not accidentally plagiarizing.</a:t>
            </a:r>
          </a:p>
          <a:p>
            <a:r>
              <a:rPr lang="en-US" dirty="0" smtClean="0">
                <a:latin typeface="Arial"/>
                <a:cs typeface="Arial"/>
              </a:rPr>
              <a:t>Identify which areas are your ideas and which were taken or gleamed from another author’s work? Are those sections informed by others’ works properly credited?</a:t>
            </a:r>
          </a:p>
          <a:p>
            <a:r>
              <a:rPr lang="en-US" dirty="0" smtClean="0">
                <a:latin typeface="Arial"/>
                <a:cs typeface="Arial"/>
              </a:rPr>
              <a:t>Do you have a citation for all paraphrasing and summary sections?</a:t>
            </a:r>
          </a:p>
          <a:p>
            <a:r>
              <a:rPr lang="en-US" dirty="0" smtClean="0">
                <a:latin typeface="Arial"/>
                <a:cs typeface="Arial"/>
              </a:rPr>
              <a:t>Don’t leave citations until the end, as you might forget to give a citation later—instead, write down a citation as soon as you incorporate the information so you don’t forget.</a:t>
            </a:r>
            <a:endParaRPr lang="en-US" dirty="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a:xfrm>
            <a:off x="498474" y="1458978"/>
            <a:ext cx="7556313" cy="3397609"/>
          </a:xfrm>
        </p:spPr>
        <p:txBody>
          <a:bodyPr>
            <a:normAutofit/>
          </a:bodyPr>
          <a:lstStyle/>
          <a:p>
            <a:pPr algn="ctr">
              <a:buNone/>
            </a:pPr>
            <a:endParaRPr lang="en-US" sz="2400" dirty="0" smtClean="0">
              <a:latin typeface="Arial"/>
              <a:cs typeface="Arial"/>
            </a:endParaRPr>
          </a:p>
          <a:p>
            <a:pPr algn="ctr">
              <a:buNone/>
            </a:pPr>
            <a:r>
              <a:rPr lang="en-US" sz="2400" dirty="0" smtClean="0">
                <a:latin typeface="Arial"/>
                <a:cs typeface="Arial"/>
              </a:rPr>
              <a:t>Try the quiz and see how well you understand plagiarism.</a:t>
            </a:r>
          </a:p>
          <a:p>
            <a:pPr algn="ctr">
              <a:buNone/>
            </a:pPr>
            <a:r>
              <a:rPr lang="en-US" sz="2400" dirty="0" smtClean="0">
                <a:latin typeface="Arial"/>
                <a:cs typeface="Arial"/>
              </a:rPr>
              <a:t>Once you review the answers, ask if there are any answers you do not understand.</a:t>
            </a:r>
            <a:endParaRPr lang="en-US" sz="240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plagiarism?</a:t>
            </a:r>
            <a:endParaRPr lang="en-US" dirty="0"/>
          </a:p>
        </p:txBody>
      </p:sp>
      <p:sp>
        <p:nvSpPr>
          <p:cNvPr id="3" name="Content Placeholder 2"/>
          <p:cNvSpPr>
            <a:spLocks noGrp="1"/>
          </p:cNvSpPr>
          <p:nvPr>
            <p:ph idx="1"/>
          </p:nvPr>
        </p:nvSpPr>
        <p:spPr>
          <a:xfrm>
            <a:off x="498474" y="1428206"/>
            <a:ext cx="7556313" cy="4738759"/>
          </a:xfrm>
        </p:spPr>
        <p:txBody>
          <a:bodyPr>
            <a:noAutofit/>
          </a:bodyPr>
          <a:lstStyle/>
          <a:p>
            <a:r>
              <a:rPr lang="en-US" sz="2400" dirty="0" smtClean="0">
                <a:latin typeface="Arial"/>
                <a:cs typeface="Arial"/>
              </a:rPr>
              <a:t>From Latin root of “kidnap,” </a:t>
            </a:r>
            <a:r>
              <a:rPr lang="en-US" sz="2400" i="1" dirty="0" smtClean="0">
                <a:latin typeface="Arial"/>
                <a:cs typeface="Arial"/>
              </a:rPr>
              <a:t>plagiarist </a:t>
            </a:r>
            <a:r>
              <a:rPr lang="en-US" sz="2400" dirty="0" smtClean="0">
                <a:latin typeface="Arial"/>
                <a:cs typeface="Arial"/>
              </a:rPr>
              <a:t>meaning “literary thief,” </a:t>
            </a:r>
            <a:r>
              <a:rPr lang="en-US" sz="2400" i="1" dirty="0" smtClean="0">
                <a:latin typeface="Arial"/>
                <a:cs typeface="Arial"/>
              </a:rPr>
              <a:t>plagiarism</a:t>
            </a:r>
            <a:r>
              <a:rPr lang="en-US" sz="2400" dirty="0" smtClean="0">
                <a:latin typeface="Arial"/>
                <a:cs typeface="Arial"/>
              </a:rPr>
              <a:t> meaning “the act of stealing literature”</a:t>
            </a:r>
          </a:p>
          <a:p>
            <a:endParaRPr lang="en-US" sz="1000" dirty="0" smtClean="0">
              <a:latin typeface="Arial"/>
              <a:cs typeface="Arial"/>
            </a:endParaRPr>
          </a:p>
          <a:p>
            <a:r>
              <a:rPr lang="en-US" sz="2400" dirty="0" smtClean="0">
                <a:latin typeface="Arial"/>
                <a:cs typeface="Arial"/>
              </a:rPr>
              <a:t>In short, not giving proper credit for using someone’s writing or words.</a:t>
            </a:r>
          </a:p>
          <a:p>
            <a:endParaRPr lang="en-US" sz="1000" dirty="0" smtClean="0">
              <a:latin typeface="Arial"/>
              <a:cs typeface="Arial"/>
            </a:endParaRPr>
          </a:p>
          <a:p>
            <a:r>
              <a:rPr lang="en-US" sz="2400" dirty="0" smtClean="0">
                <a:latin typeface="Arial"/>
                <a:cs typeface="Arial"/>
              </a:rPr>
              <a:t>Different forms can be purposefully stealing someone’s work to pass along as your own, purposefully misrepresenting work as yours, and accidental misrepresentation.</a:t>
            </a:r>
            <a:endParaRPr lang="en-US" sz="24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Aspects</a:t>
            </a:r>
            <a:endParaRPr lang="en-US" dirty="0"/>
          </a:p>
        </p:txBody>
      </p:sp>
      <p:sp>
        <p:nvSpPr>
          <p:cNvPr id="3" name="Content Placeholder 2"/>
          <p:cNvSpPr>
            <a:spLocks noGrp="1"/>
          </p:cNvSpPr>
          <p:nvPr>
            <p:ph idx="1"/>
          </p:nvPr>
        </p:nvSpPr>
        <p:spPr>
          <a:xfrm>
            <a:off x="498474" y="1367245"/>
            <a:ext cx="7556313" cy="4737463"/>
          </a:xfrm>
        </p:spPr>
        <p:txBody>
          <a:bodyPr>
            <a:normAutofit fontScale="92500" lnSpcReduction="20000"/>
          </a:bodyPr>
          <a:lstStyle/>
          <a:p>
            <a:r>
              <a:rPr lang="en-US" dirty="0" smtClean="0">
                <a:latin typeface="Arial"/>
                <a:cs typeface="Arial"/>
              </a:rPr>
              <a:t>Educational expectations differ across cultures.</a:t>
            </a:r>
          </a:p>
          <a:p>
            <a:pPr lvl="1"/>
            <a:r>
              <a:rPr lang="en-US" dirty="0" smtClean="0">
                <a:latin typeface="Arial"/>
                <a:cs typeface="Arial"/>
              </a:rPr>
              <a:t>Some cultures do not require you to cite—if it is a “master” of the field, it is known who wrote the original information.</a:t>
            </a:r>
          </a:p>
          <a:p>
            <a:pPr lvl="1"/>
            <a:r>
              <a:rPr lang="en-US" dirty="0" smtClean="0">
                <a:latin typeface="Arial"/>
                <a:cs typeface="Arial"/>
              </a:rPr>
              <a:t>Some cultures view use of others’ work as a compliment that does not require a citation.</a:t>
            </a:r>
          </a:p>
          <a:p>
            <a:r>
              <a:rPr lang="en-US" dirty="0" smtClean="0">
                <a:latin typeface="Arial"/>
                <a:cs typeface="Arial"/>
              </a:rPr>
              <a:t>American society views authorship as an individual achievement that deserves clarification of credit.</a:t>
            </a:r>
          </a:p>
          <a:p>
            <a:r>
              <a:rPr lang="en-US" dirty="0" smtClean="0">
                <a:latin typeface="Arial"/>
                <a:cs typeface="Arial"/>
              </a:rPr>
              <a:t>Proper citations and crediting authors is an established part of Western education.</a:t>
            </a:r>
          </a:p>
          <a:p>
            <a:r>
              <a:rPr lang="en-US" dirty="0" smtClean="0">
                <a:latin typeface="Arial"/>
                <a:cs typeface="Arial"/>
              </a:rPr>
              <a:t>Culturally speaking, neglecting to properly give credit is stealing information and passing it off as your own.</a:t>
            </a:r>
          </a:p>
          <a:p>
            <a:r>
              <a:rPr lang="en-US" dirty="0" smtClean="0">
                <a:latin typeface="Arial"/>
                <a:cs typeface="Arial"/>
              </a:rPr>
              <a:t>In American education, plagiarism at any level is viewed as unethical and can result in failing a class, suspension, and, in the case of graduate school, repossession of a degree.</a:t>
            </a:r>
            <a:endParaRPr lang="en-US" dirty="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Plagiarism</a:t>
            </a:r>
            <a:endParaRPr lang="en-US" dirty="0"/>
          </a:p>
        </p:txBody>
      </p:sp>
      <p:sp>
        <p:nvSpPr>
          <p:cNvPr id="3" name="Content Placeholder 2"/>
          <p:cNvSpPr>
            <a:spLocks noGrp="1"/>
          </p:cNvSpPr>
          <p:nvPr>
            <p:ph idx="1"/>
          </p:nvPr>
        </p:nvSpPr>
        <p:spPr>
          <a:xfrm>
            <a:off x="498474" y="1410789"/>
            <a:ext cx="7556313" cy="4667794"/>
          </a:xfrm>
        </p:spPr>
        <p:txBody>
          <a:bodyPr>
            <a:normAutofit fontScale="85000" lnSpcReduction="20000"/>
          </a:bodyPr>
          <a:lstStyle/>
          <a:p>
            <a:r>
              <a:rPr lang="en-US" dirty="0" smtClean="0">
                <a:latin typeface="Arial"/>
                <a:cs typeface="Arial"/>
              </a:rPr>
              <a:t>There are different types of plagiarism…</a:t>
            </a:r>
          </a:p>
          <a:p>
            <a:pPr lvl="1"/>
            <a:r>
              <a:rPr lang="en-US" dirty="0" smtClean="0">
                <a:latin typeface="Arial"/>
                <a:cs typeface="Arial"/>
              </a:rPr>
              <a:t>Word-for-word: a writer takes the exact wording of another author and does not quote or cite the wording. No changes to the original wording are made in this case</a:t>
            </a:r>
            <a:r>
              <a:rPr lang="en-US" dirty="0" smtClean="0">
                <a:latin typeface="Arial"/>
                <a:cs typeface="Arial"/>
              </a:rPr>
              <a:t>.</a:t>
            </a:r>
            <a:endParaRPr lang="en-US" dirty="0" smtClean="0">
              <a:latin typeface="Arial"/>
              <a:cs typeface="Arial"/>
            </a:endParaRPr>
          </a:p>
          <a:p>
            <a:pPr lvl="1"/>
            <a:r>
              <a:rPr lang="en-US" dirty="0" smtClean="0">
                <a:latin typeface="Arial"/>
                <a:cs typeface="Arial"/>
              </a:rPr>
              <a:t>Poor paraphrasing: a writer changes some of the wording so that it is not exactly word-for-word but does not reword all of the wording, leaving chunks of the author’s original wording. Many students attempt this method by using synonyms for key terms and leaving the rest in the same wording. </a:t>
            </a:r>
          </a:p>
          <a:p>
            <a:pPr lvl="1"/>
            <a:r>
              <a:rPr lang="en-US" dirty="0" smtClean="0">
                <a:latin typeface="Arial"/>
                <a:cs typeface="Arial"/>
              </a:rPr>
              <a:t>Lack of citation only: a writer paraphrases an author’s words very well so that the new wording does not resemble the original wording; however, the writer does not give credit to the original author for the idea</a:t>
            </a:r>
            <a:r>
              <a:rPr lang="en-US" dirty="0" smtClean="0">
                <a:latin typeface="Arial"/>
                <a:cs typeface="Arial"/>
              </a:rPr>
              <a:t>.</a:t>
            </a:r>
            <a:endParaRPr lang="en-US" dirty="0" smtClean="0">
              <a:latin typeface="Arial"/>
              <a:cs typeface="Arial"/>
            </a:endParaRPr>
          </a:p>
          <a:p>
            <a:pPr lvl="1"/>
            <a:r>
              <a:rPr lang="en-US" dirty="0" smtClean="0">
                <a:latin typeface="Arial"/>
                <a:cs typeface="Arial"/>
              </a:rPr>
              <a:t>Self-plagiarism: a writer uses a previously published or submitted paper/article for a new project, such as submitting the same research paper for two classes, without professors’ permission. All writing is original, but two grades are earned for the same work.</a:t>
            </a:r>
            <a:endParaRPr lang="en-US"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Word-for-Word Plagiarism</a:t>
            </a:r>
            <a:endParaRPr lang="en-US" dirty="0"/>
          </a:p>
        </p:txBody>
      </p:sp>
      <p:sp>
        <p:nvSpPr>
          <p:cNvPr id="3" name="Content Placeholder 2"/>
          <p:cNvSpPr>
            <a:spLocks noGrp="1"/>
          </p:cNvSpPr>
          <p:nvPr>
            <p:ph idx="1"/>
          </p:nvPr>
        </p:nvSpPr>
        <p:spPr>
          <a:xfrm>
            <a:off x="498474" y="1440058"/>
            <a:ext cx="7556313" cy="971173"/>
          </a:xfrm>
        </p:spPr>
        <p:txBody>
          <a:bodyPr>
            <a:normAutofit lnSpcReduction="10000"/>
          </a:bodyPr>
          <a:lstStyle/>
          <a:p>
            <a:pPr marL="228600" lvl="1">
              <a:spcBef>
                <a:spcPts val="2000"/>
              </a:spcBef>
              <a:buClr>
                <a:schemeClr val="accent1"/>
              </a:buClr>
            </a:pPr>
            <a:r>
              <a:rPr lang="en-US" dirty="0" smtClean="0">
                <a:latin typeface="Arial"/>
                <a:cs typeface="Arial"/>
              </a:rPr>
              <a:t>Word-for-word: a writer takes the exact wording of another author and does not quote or cite the wording. No changes to the original wording are made in this case.</a:t>
            </a:r>
          </a:p>
        </p:txBody>
      </p:sp>
      <p:sp>
        <p:nvSpPr>
          <p:cNvPr id="4" name="TextBox 3"/>
          <p:cNvSpPr txBox="1"/>
          <p:nvPr/>
        </p:nvSpPr>
        <p:spPr>
          <a:xfrm>
            <a:off x="498474" y="2515324"/>
            <a:ext cx="7556313" cy="1477328"/>
          </a:xfrm>
          <a:prstGeom prst="rect">
            <a:avLst/>
          </a:prstGeom>
          <a:noFill/>
        </p:spPr>
        <p:txBody>
          <a:bodyPr wrap="square" rtlCol="0">
            <a:spAutoFit/>
          </a:bodyPr>
          <a:lstStyle/>
          <a:p>
            <a:r>
              <a:rPr lang="en-US" dirty="0" smtClean="0">
                <a:latin typeface="Arial"/>
                <a:cs typeface="Arial"/>
              </a:rPr>
              <a:t>The studies found </a:t>
            </a:r>
            <a:r>
              <a:rPr lang="en-US" b="1" dirty="0" smtClean="0">
                <a:latin typeface="Arial"/>
                <a:cs typeface="Arial"/>
              </a:rPr>
              <a:t>no significant correlation between the age of the correspondents and their preferences for methods of financial investments </a:t>
            </a:r>
            <a:r>
              <a:rPr lang="en-US" dirty="0" smtClean="0">
                <a:latin typeface="Arial"/>
                <a:cs typeface="Arial"/>
              </a:rPr>
              <a:t>despite previous research suggesting that younger investors would tend toward those methods that have a faster yield or return.</a:t>
            </a:r>
            <a:endParaRPr lang="en-US" dirty="0">
              <a:latin typeface="Arial"/>
              <a:cs typeface="Arial"/>
            </a:endParaRPr>
          </a:p>
        </p:txBody>
      </p:sp>
      <p:sp>
        <p:nvSpPr>
          <p:cNvPr id="5" name="TextBox 4"/>
          <p:cNvSpPr txBox="1"/>
          <p:nvPr/>
        </p:nvSpPr>
        <p:spPr>
          <a:xfrm>
            <a:off x="501480" y="4200837"/>
            <a:ext cx="7556313" cy="1477328"/>
          </a:xfrm>
          <a:prstGeom prst="rect">
            <a:avLst/>
          </a:prstGeom>
          <a:noFill/>
        </p:spPr>
        <p:txBody>
          <a:bodyPr wrap="square" rtlCol="0">
            <a:spAutoFit/>
          </a:bodyPr>
          <a:lstStyle/>
          <a:p>
            <a:r>
              <a:rPr lang="en-US" dirty="0" smtClean="0">
                <a:latin typeface="Arial"/>
                <a:cs typeface="Arial"/>
              </a:rPr>
              <a:t>Johnson (2010) stated that there is </a:t>
            </a:r>
            <a:r>
              <a:rPr lang="en-US" b="1" dirty="0" smtClean="0">
                <a:latin typeface="Arial"/>
                <a:cs typeface="Arial"/>
              </a:rPr>
              <a:t>no significant correlation between the age of the correspondents and their preferences for methods of financial investments</a:t>
            </a:r>
            <a:r>
              <a:rPr lang="en-US" dirty="0" smtClean="0">
                <a:latin typeface="Arial"/>
                <a:cs typeface="Arial"/>
              </a:rPr>
              <a:t> even though previous researchers anticipated that younger individuals would want to receive returns sooner than others.</a:t>
            </a:r>
            <a:endParaRPr lang="en-US"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Word-for-Word Plagiarism: Solution</a:t>
            </a:r>
            <a:endParaRPr lang="en-US" sz="3200" dirty="0"/>
          </a:p>
        </p:txBody>
      </p:sp>
      <p:sp>
        <p:nvSpPr>
          <p:cNvPr id="3" name="Content Placeholder 2"/>
          <p:cNvSpPr>
            <a:spLocks noGrp="1"/>
          </p:cNvSpPr>
          <p:nvPr>
            <p:ph idx="1"/>
          </p:nvPr>
        </p:nvSpPr>
        <p:spPr>
          <a:xfrm>
            <a:off x="498473" y="1440058"/>
            <a:ext cx="7556313" cy="971173"/>
          </a:xfrm>
        </p:spPr>
        <p:txBody>
          <a:bodyPr>
            <a:normAutofit lnSpcReduction="10000"/>
          </a:bodyPr>
          <a:lstStyle/>
          <a:p>
            <a:pPr marL="228600" lvl="1">
              <a:spcBef>
                <a:spcPts val="2000"/>
              </a:spcBef>
              <a:buClr>
                <a:schemeClr val="accent1"/>
              </a:buClr>
            </a:pPr>
            <a:r>
              <a:rPr lang="en-US" dirty="0" smtClean="0">
                <a:latin typeface="Arial"/>
                <a:cs typeface="Arial"/>
              </a:rPr>
              <a:t>To use an author’s original wording, use quotation marks around the author’s words and, if it is a printed resource, give a page number.</a:t>
            </a:r>
          </a:p>
        </p:txBody>
      </p:sp>
      <p:sp>
        <p:nvSpPr>
          <p:cNvPr id="4" name="TextBox 3"/>
          <p:cNvSpPr txBox="1"/>
          <p:nvPr/>
        </p:nvSpPr>
        <p:spPr>
          <a:xfrm>
            <a:off x="498474" y="2515324"/>
            <a:ext cx="7556313" cy="1477328"/>
          </a:xfrm>
          <a:prstGeom prst="rect">
            <a:avLst/>
          </a:prstGeom>
          <a:noFill/>
        </p:spPr>
        <p:txBody>
          <a:bodyPr wrap="square" rtlCol="0">
            <a:spAutoFit/>
          </a:bodyPr>
          <a:lstStyle/>
          <a:p>
            <a:r>
              <a:rPr lang="en-US" dirty="0" smtClean="0">
                <a:latin typeface="Arial"/>
                <a:cs typeface="Arial"/>
              </a:rPr>
              <a:t>The studies found </a:t>
            </a:r>
            <a:r>
              <a:rPr lang="en-US" b="1" dirty="0" smtClean="0">
                <a:latin typeface="Arial"/>
                <a:cs typeface="Arial"/>
              </a:rPr>
              <a:t>no significant correlation between the age of the correspondents and their preferences for methods of financial investments </a:t>
            </a:r>
            <a:r>
              <a:rPr lang="en-US" dirty="0" smtClean="0">
                <a:latin typeface="Arial"/>
                <a:cs typeface="Arial"/>
              </a:rPr>
              <a:t>despite previous research suggesting that younger investors would tend toward those methods that have a faster yield or return.</a:t>
            </a:r>
            <a:endParaRPr lang="en-US" dirty="0">
              <a:latin typeface="Arial"/>
              <a:cs typeface="Arial"/>
            </a:endParaRPr>
          </a:p>
        </p:txBody>
      </p:sp>
      <p:sp>
        <p:nvSpPr>
          <p:cNvPr id="5" name="TextBox 4"/>
          <p:cNvSpPr txBox="1"/>
          <p:nvPr/>
        </p:nvSpPr>
        <p:spPr>
          <a:xfrm>
            <a:off x="501480" y="4200837"/>
            <a:ext cx="7556313" cy="1477328"/>
          </a:xfrm>
          <a:prstGeom prst="rect">
            <a:avLst/>
          </a:prstGeom>
          <a:noFill/>
        </p:spPr>
        <p:txBody>
          <a:bodyPr wrap="square" rtlCol="0">
            <a:spAutoFit/>
          </a:bodyPr>
          <a:lstStyle/>
          <a:p>
            <a:r>
              <a:rPr lang="en-US" dirty="0" smtClean="0">
                <a:latin typeface="Arial"/>
                <a:cs typeface="Arial"/>
              </a:rPr>
              <a:t>Johnson (2010) stated that there is</a:t>
            </a:r>
            <a:r>
              <a:rPr lang="en-US" dirty="0" smtClean="0">
                <a:solidFill>
                  <a:srgbClr val="008000"/>
                </a:solidFill>
                <a:latin typeface="Arial"/>
                <a:cs typeface="Arial"/>
              </a:rPr>
              <a:t> “</a:t>
            </a:r>
            <a:r>
              <a:rPr lang="en-US" b="1" dirty="0" smtClean="0">
                <a:latin typeface="Arial"/>
                <a:cs typeface="Arial"/>
              </a:rPr>
              <a:t>no significant correlation between the age of the correspondents and their preferences for methods of financial investments</a:t>
            </a:r>
            <a:r>
              <a:rPr lang="en-US" b="1" dirty="0" smtClean="0">
                <a:solidFill>
                  <a:srgbClr val="008000"/>
                </a:solidFill>
                <a:latin typeface="Arial"/>
                <a:cs typeface="Arial"/>
              </a:rPr>
              <a:t>”</a:t>
            </a:r>
            <a:r>
              <a:rPr lang="en-US" dirty="0" smtClean="0">
                <a:latin typeface="Arial"/>
                <a:cs typeface="Arial"/>
              </a:rPr>
              <a:t> even though previous researchers anticipated that younger individuals would want to receive returns sooner than others </a:t>
            </a:r>
            <a:r>
              <a:rPr lang="en-US" dirty="0" smtClean="0">
                <a:solidFill>
                  <a:srgbClr val="008000"/>
                </a:solidFill>
                <a:latin typeface="Arial"/>
                <a:cs typeface="Arial"/>
              </a:rPr>
              <a:t>(</a:t>
            </a:r>
            <a:r>
              <a:rPr lang="en-US" dirty="0" err="1" smtClean="0">
                <a:solidFill>
                  <a:srgbClr val="008000"/>
                </a:solidFill>
                <a:latin typeface="Arial"/>
                <a:cs typeface="Arial"/>
              </a:rPr>
              <a:t>p</a:t>
            </a:r>
            <a:r>
              <a:rPr lang="en-US" dirty="0" smtClean="0">
                <a:solidFill>
                  <a:srgbClr val="008000"/>
                </a:solidFill>
                <a:latin typeface="Arial"/>
                <a:cs typeface="Arial"/>
              </a:rPr>
              <a:t>. 34)</a:t>
            </a:r>
            <a:endParaRPr lang="en-US" dirty="0">
              <a:solidFill>
                <a:srgbClr val="008000"/>
              </a:solidFill>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 Paraphrasing Plagiarism</a:t>
            </a:r>
            <a:endParaRPr lang="en-US" dirty="0"/>
          </a:p>
        </p:txBody>
      </p:sp>
      <p:sp>
        <p:nvSpPr>
          <p:cNvPr id="3" name="Content Placeholder 2"/>
          <p:cNvSpPr>
            <a:spLocks noGrp="1"/>
          </p:cNvSpPr>
          <p:nvPr>
            <p:ph idx="1"/>
          </p:nvPr>
        </p:nvSpPr>
        <p:spPr>
          <a:xfrm>
            <a:off x="498474" y="1270207"/>
            <a:ext cx="7556313" cy="1245117"/>
          </a:xfrm>
        </p:spPr>
        <p:txBody>
          <a:bodyPr>
            <a:normAutofit fontScale="85000" lnSpcReduction="20000"/>
          </a:bodyPr>
          <a:lstStyle/>
          <a:p>
            <a:pPr lvl="1"/>
            <a:r>
              <a:rPr lang="en-US" dirty="0" smtClean="0">
                <a:latin typeface="Arial"/>
                <a:cs typeface="Arial"/>
              </a:rPr>
              <a:t>Poor paraphrasing: a writer changes some of the wording so that it is not exactly word-for-word but does not reword all of the wording, leaving chunks of the author’s original wording. Many students attempt this method by using synonyms for key terms and leaving the rest in the same wording. </a:t>
            </a:r>
          </a:p>
        </p:txBody>
      </p:sp>
      <p:sp>
        <p:nvSpPr>
          <p:cNvPr id="4" name="TextBox 3"/>
          <p:cNvSpPr txBox="1"/>
          <p:nvPr/>
        </p:nvSpPr>
        <p:spPr>
          <a:xfrm>
            <a:off x="498474" y="2704095"/>
            <a:ext cx="7556313" cy="1200329"/>
          </a:xfrm>
          <a:prstGeom prst="rect">
            <a:avLst/>
          </a:prstGeom>
          <a:noFill/>
        </p:spPr>
        <p:txBody>
          <a:bodyPr wrap="square" rtlCol="0">
            <a:spAutoFit/>
          </a:bodyPr>
          <a:lstStyle/>
          <a:p>
            <a:r>
              <a:rPr lang="en-US" dirty="0" smtClean="0">
                <a:latin typeface="Arial"/>
                <a:cs typeface="Arial"/>
              </a:rPr>
              <a:t>The early Renaissance-era painting of Caravaggio ushered in a new understanding of light in painting, specifically with regard to how it was used to highlight aspects of a scene and how shadows could be used to add intensity with simple subjects.</a:t>
            </a:r>
            <a:endParaRPr lang="en-US" dirty="0">
              <a:latin typeface="Arial"/>
              <a:cs typeface="Arial"/>
            </a:endParaRPr>
          </a:p>
        </p:txBody>
      </p:sp>
      <p:sp>
        <p:nvSpPr>
          <p:cNvPr id="5" name="TextBox 4"/>
          <p:cNvSpPr txBox="1"/>
          <p:nvPr/>
        </p:nvSpPr>
        <p:spPr>
          <a:xfrm>
            <a:off x="501480" y="4200837"/>
            <a:ext cx="7556313" cy="1477328"/>
          </a:xfrm>
          <a:prstGeom prst="rect">
            <a:avLst/>
          </a:prstGeom>
          <a:noFill/>
        </p:spPr>
        <p:txBody>
          <a:bodyPr wrap="square" rtlCol="0">
            <a:spAutoFit/>
          </a:bodyPr>
          <a:lstStyle/>
          <a:p>
            <a:r>
              <a:rPr lang="en-US" dirty="0" smtClean="0">
                <a:latin typeface="Arial"/>
                <a:cs typeface="Arial"/>
              </a:rPr>
              <a:t>Farmer (1994) states that </a:t>
            </a:r>
            <a:r>
              <a:rPr lang="en-US" dirty="0">
                <a:solidFill>
                  <a:srgbClr val="008000"/>
                </a:solidFill>
                <a:latin typeface="Arial"/>
                <a:cs typeface="Arial"/>
              </a:rPr>
              <a:t>C</a:t>
            </a:r>
            <a:r>
              <a:rPr lang="en-US" dirty="0" smtClean="0">
                <a:solidFill>
                  <a:srgbClr val="008000"/>
                </a:solidFill>
                <a:latin typeface="Arial"/>
                <a:cs typeface="Arial"/>
              </a:rPr>
              <a:t>aravaggio’s Renaissance </a:t>
            </a:r>
            <a:r>
              <a:rPr lang="en-US" b="1" dirty="0" smtClean="0">
                <a:solidFill>
                  <a:srgbClr val="FF0000"/>
                </a:solidFill>
                <a:latin typeface="Arial"/>
                <a:cs typeface="Arial"/>
              </a:rPr>
              <a:t>painting </a:t>
            </a:r>
            <a:r>
              <a:rPr lang="en-US" dirty="0" smtClean="0">
                <a:solidFill>
                  <a:srgbClr val="008000"/>
                </a:solidFill>
                <a:latin typeface="Arial"/>
                <a:cs typeface="Arial"/>
              </a:rPr>
              <a:t>brought </a:t>
            </a:r>
            <a:r>
              <a:rPr lang="en-US" b="1" dirty="0" smtClean="0">
                <a:solidFill>
                  <a:srgbClr val="FF0000"/>
                </a:solidFill>
                <a:latin typeface="Arial"/>
                <a:cs typeface="Arial"/>
              </a:rPr>
              <a:t>in a</a:t>
            </a:r>
            <a:r>
              <a:rPr lang="en-US" b="1" dirty="0" smtClean="0">
                <a:solidFill>
                  <a:srgbClr val="008000"/>
                </a:solidFill>
                <a:latin typeface="Arial"/>
                <a:cs typeface="Arial"/>
              </a:rPr>
              <a:t> </a:t>
            </a:r>
            <a:r>
              <a:rPr lang="en-US" dirty="0" smtClean="0">
                <a:solidFill>
                  <a:srgbClr val="008000"/>
                </a:solidFill>
                <a:latin typeface="Arial"/>
                <a:cs typeface="Arial"/>
              </a:rPr>
              <a:t>novel </a:t>
            </a:r>
            <a:r>
              <a:rPr lang="en-US" b="1" dirty="0" smtClean="0">
                <a:solidFill>
                  <a:srgbClr val="FF0000"/>
                </a:solidFill>
                <a:latin typeface="Arial"/>
                <a:cs typeface="Arial"/>
              </a:rPr>
              <a:t>understanding of </a:t>
            </a:r>
            <a:r>
              <a:rPr lang="en-US" dirty="0" smtClean="0">
                <a:solidFill>
                  <a:srgbClr val="008000"/>
                </a:solidFill>
                <a:latin typeface="Arial"/>
                <a:cs typeface="Arial"/>
              </a:rPr>
              <a:t>the use </a:t>
            </a:r>
            <a:r>
              <a:rPr lang="en-US" b="1" dirty="0" smtClean="0">
                <a:solidFill>
                  <a:srgbClr val="FF0000"/>
                </a:solidFill>
                <a:latin typeface="Arial"/>
                <a:cs typeface="Arial"/>
              </a:rPr>
              <a:t>of light in</a:t>
            </a:r>
            <a:r>
              <a:rPr lang="en-US" dirty="0" smtClean="0">
                <a:solidFill>
                  <a:srgbClr val="FF0000"/>
                </a:solidFill>
                <a:latin typeface="Arial"/>
                <a:cs typeface="Arial"/>
              </a:rPr>
              <a:t> </a:t>
            </a:r>
            <a:r>
              <a:rPr lang="en-US" dirty="0" smtClean="0">
                <a:solidFill>
                  <a:srgbClr val="008000"/>
                </a:solidFill>
                <a:latin typeface="Arial"/>
                <a:cs typeface="Arial"/>
              </a:rPr>
              <a:t>art, </a:t>
            </a:r>
            <a:r>
              <a:rPr lang="en-US" b="1" dirty="0" smtClean="0">
                <a:solidFill>
                  <a:srgbClr val="FF0000"/>
                </a:solidFill>
                <a:latin typeface="Arial"/>
                <a:cs typeface="Arial"/>
              </a:rPr>
              <a:t>specifically </a:t>
            </a:r>
            <a:r>
              <a:rPr lang="en-US" dirty="0" smtClean="0">
                <a:solidFill>
                  <a:srgbClr val="008000"/>
                </a:solidFill>
                <a:latin typeface="Arial"/>
                <a:cs typeface="Arial"/>
              </a:rPr>
              <a:t>considering </a:t>
            </a:r>
            <a:r>
              <a:rPr lang="en-US" b="1" dirty="0" smtClean="0">
                <a:solidFill>
                  <a:srgbClr val="FF0000"/>
                </a:solidFill>
                <a:latin typeface="Arial"/>
                <a:cs typeface="Arial"/>
              </a:rPr>
              <a:t>how </a:t>
            </a:r>
            <a:r>
              <a:rPr lang="en-US" dirty="0" smtClean="0">
                <a:solidFill>
                  <a:srgbClr val="008000"/>
                </a:solidFill>
                <a:latin typeface="Arial"/>
                <a:cs typeface="Arial"/>
              </a:rPr>
              <a:t>painters </a:t>
            </a:r>
            <a:r>
              <a:rPr lang="en-US" b="1" dirty="0" smtClean="0">
                <a:solidFill>
                  <a:srgbClr val="FF0000"/>
                </a:solidFill>
                <a:latin typeface="Arial"/>
                <a:cs typeface="Arial"/>
              </a:rPr>
              <a:t>used </a:t>
            </a:r>
            <a:r>
              <a:rPr lang="en-US" dirty="0" smtClean="0">
                <a:solidFill>
                  <a:srgbClr val="008000"/>
                </a:solidFill>
                <a:latin typeface="Arial"/>
                <a:cs typeface="Arial"/>
              </a:rPr>
              <a:t>it </a:t>
            </a:r>
            <a:r>
              <a:rPr lang="en-US" b="1" dirty="0" smtClean="0">
                <a:solidFill>
                  <a:srgbClr val="FF0000"/>
                </a:solidFill>
                <a:latin typeface="Arial"/>
                <a:cs typeface="Arial"/>
              </a:rPr>
              <a:t>to spotlight </a:t>
            </a:r>
            <a:r>
              <a:rPr lang="en-US" dirty="0" smtClean="0">
                <a:solidFill>
                  <a:srgbClr val="008000"/>
                </a:solidFill>
                <a:latin typeface="Arial"/>
                <a:cs typeface="Arial"/>
              </a:rPr>
              <a:t>characteristics </a:t>
            </a:r>
            <a:r>
              <a:rPr lang="en-US" b="1" dirty="0" smtClean="0">
                <a:solidFill>
                  <a:srgbClr val="FF0000"/>
                </a:solidFill>
                <a:latin typeface="Arial"/>
                <a:cs typeface="Arial"/>
              </a:rPr>
              <a:t>of a scene and how</a:t>
            </a:r>
            <a:r>
              <a:rPr lang="en-US" b="1" dirty="0" smtClean="0">
                <a:solidFill>
                  <a:srgbClr val="008000"/>
                </a:solidFill>
                <a:latin typeface="Arial"/>
                <a:cs typeface="Arial"/>
              </a:rPr>
              <a:t> </a:t>
            </a:r>
            <a:r>
              <a:rPr lang="en-US" dirty="0" smtClean="0">
                <a:solidFill>
                  <a:srgbClr val="008000"/>
                </a:solidFill>
                <a:latin typeface="Arial"/>
                <a:cs typeface="Arial"/>
              </a:rPr>
              <a:t>they </a:t>
            </a:r>
            <a:r>
              <a:rPr lang="en-US" b="1" dirty="0" smtClean="0">
                <a:solidFill>
                  <a:srgbClr val="FF0000"/>
                </a:solidFill>
                <a:latin typeface="Arial"/>
                <a:cs typeface="Arial"/>
              </a:rPr>
              <a:t>could use shadows to add intensity with simple </a:t>
            </a:r>
            <a:r>
              <a:rPr lang="en-US" dirty="0" smtClean="0">
                <a:solidFill>
                  <a:srgbClr val="008000"/>
                </a:solidFill>
                <a:latin typeface="Arial"/>
                <a:cs typeface="Arial"/>
              </a:rPr>
              <a:t>topics.</a:t>
            </a:r>
            <a:endParaRPr lang="en-US" dirty="0">
              <a:solidFill>
                <a:srgbClr val="008000"/>
              </a:solidFill>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Poor Paraphrasing Plagiarism: Solution</a:t>
            </a:r>
            <a:endParaRPr lang="en-US" sz="3200" dirty="0"/>
          </a:p>
        </p:txBody>
      </p:sp>
      <p:sp>
        <p:nvSpPr>
          <p:cNvPr id="3" name="Content Placeholder 2"/>
          <p:cNvSpPr>
            <a:spLocks noGrp="1"/>
          </p:cNvSpPr>
          <p:nvPr>
            <p:ph idx="1"/>
          </p:nvPr>
        </p:nvSpPr>
        <p:spPr>
          <a:xfrm>
            <a:off x="498473" y="1458978"/>
            <a:ext cx="7556313" cy="1245117"/>
          </a:xfrm>
        </p:spPr>
        <p:txBody>
          <a:bodyPr>
            <a:normAutofit fontScale="92500" lnSpcReduction="10000"/>
          </a:bodyPr>
          <a:lstStyle/>
          <a:p>
            <a:pPr lvl="1"/>
            <a:r>
              <a:rPr lang="en-US" dirty="0" smtClean="0">
                <a:latin typeface="Arial"/>
                <a:cs typeface="Arial"/>
              </a:rPr>
              <a:t>Poor paraphrasing can be corrected by not simply replacing key words but considering the idea or main point of a passage, rewriting the entire idea in your own words, and using your own sentence structure to ensure a unique writing style.</a:t>
            </a:r>
          </a:p>
        </p:txBody>
      </p:sp>
      <p:sp>
        <p:nvSpPr>
          <p:cNvPr id="4" name="TextBox 3"/>
          <p:cNvSpPr txBox="1"/>
          <p:nvPr/>
        </p:nvSpPr>
        <p:spPr>
          <a:xfrm>
            <a:off x="498474" y="2704095"/>
            <a:ext cx="7556313" cy="1200329"/>
          </a:xfrm>
          <a:prstGeom prst="rect">
            <a:avLst/>
          </a:prstGeom>
          <a:noFill/>
        </p:spPr>
        <p:txBody>
          <a:bodyPr wrap="square" rtlCol="0">
            <a:spAutoFit/>
          </a:bodyPr>
          <a:lstStyle/>
          <a:p>
            <a:r>
              <a:rPr lang="en-US" dirty="0" smtClean="0">
                <a:latin typeface="Arial"/>
                <a:cs typeface="Arial"/>
              </a:rPr>
              <a:t>The early Renaissance-era painting of Caravaggio ushered in a new understanding of light in painting, specifically with regard to how it was used to highlight aspects of a scene and how shadows could be used to add intensity with simple subjects.</a:t>
            </a:r>
            <a:endParaRPr lang="en-US" dirty="0">
              <a:latin typeface="Arial"/>
              <a:cs typeface="Arial"/>
            </a:endParaRPr>
          </a:p>
        </p:txBody>
      </p:sp>
      <p:sp>
        <p:nvSpPr>
          <p:cNvPr id="5" name="TextBox 4"/>
          <p:cNvSpPr txBox="1"/>
          <p:nvPr/>
        </p:nvSpPr>
        <p:spPr>
          <a:xfrm>
            <a:off x="501480" y="4200837"/>
            <a:ext cx="7556313" cy="1477328"/>
          </a:xfrm>
          <a:prstGeom prst="rect">
            <a:avLst/>
          </a:prstGeom>
          <a:noFill/>
        </p:spPr>
        <p:txBody>
          <a:bodyPr wrap="square" rtlCol="0">
            <a:spAutoFit/>
          </a:bodyPr>
          <a:lstStyle/>
          <a:p>
            <a:r>
              <a:rPr lang="en-US" dirty="0" smtClean="0">
                <a:latin typeface="Arial"/>
                <a:cs typeface="Arial"/>
              </a:rPr>
              <a:t>Farmer (1994) states that one of the primary additions to earlier </a:t>
            </a:r>
            <a:r>
              <a:rPr lang="en-US" dirty="0" smtClean="0">
                <a:solidFill>
                  <a:srgbClr val="FF0000"/>
                </a:solidFill>
                <a:latin typeface="Arial"/>
                <a:cs typeface="Arial"/>
              </a:rPr>
              <a:t>Renaissance painting </a:t>
            </a:r>
            <a:r>
              <a:rPr lang="en-US" dirty="0" smtClean="0">
                <a:solidFill>
                  <a:srgbClr val="008000"/>
                </a:solidFill>
                <a:latin typeface="Arial"/>
                <a:cs typeface="Arial"/>
              </a:rPr>
              <a:t>style was introduced by </a:t>
            </a:r>
            <a:r>
              <a:rPr lang="en-US" dirty="0" smtClean="0">
                <a:solidFill>
                  <a:srgbClr val="FF0000"/>
                </a:solidFill>
                <a:latin typeface="Arial"/>
                <a:cs typeface="Arial"/>
              </a:rPr>
              <a:t>Caravaggio </a:t>
            </a:r>
            <a:r>
              <a:rPr lang="en-US" dirty="0" smtClean="0">
                <a:solidFill>
                  <a:srgbClr val="008000"/>
                </a:solidFill>
                <a:latin typeface="Arial"/>
                <a:cs typeface="Arial"/>
              </a:rPr>
              <a:t>in the form of a novel use of lighting; rather than having simple light, Caravaggio emphasized particular areas </a:t>
            </a:r>
            <a:r>
              <a:rPr lang="en-US" dirty="0" smtClean="0">
                <a:solidFill>
                  <a:srgbClr val="FF0000"/>
                </a:solidFill>
                <a:latin typeface="Arial"/>
                <a:cs typeface="Arial"/>
              </a:rPr>
              <a:t>of a scene </a:t>
            </a:r>
            <a:r>
              <a:rPr lang="en-US" dirty="0" smtClean="0">
                <a:solidFill>
                  <a:srgbClr val="008000"/>
                </a:solidFill>
                <a:latin typeface="Arial"/>
                <a:cs typeface="Arial"/>
              </a:rPr>
              <a:t>through spotlighting figures while also using </a:t>
            </a:r>
            <a:r>
              <a:rPr lang="en-US" dirty="0" smtClean="0">
                <a:solidFill>
                  <a:srgbClr val="FF0000"/>
                </a:solidFill>
                <a:latin typeface="Arial"/>
                <a:cs typeface="Arial"/>
              </a:rPr>
              <a:t>shadows </a:t>
            </a:r>
            <a:r>
              <a:rPr lang="en-US" dirty="0" smtClean="0">
                <a:solidFill>
                  <a:srgbClr val="008000"/>
                </a:solidFill>
                <a:latin typeface="Arial"/>
                <a:cs typeface="Arial"/>
              </a:rPr>
              <a:t>for added dramatic effects.</a:t>
            </a:r>
            <a:endParaRPr lang="en-US" dirty="0">
              <a:solidFill>
                <a:srgbClr val="008000"/>
              </a:solidFill>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Lack of Citation Plagiarism</a:t>
            </a:r>
            <a:endParaRPr lang="en-US" dirty="0"/>
          </a:p>
        </p:txBody>
      </p:sp>
      <p:sp>
        <p:nvSpPr>
          <p:cNvPr id="3" name="Content Placeholder 2"/>
          <p:cNvSpPr>
            <a:spLocks noGrp="1"/>
          </p:cNvSpPr>
          <p:nvPr>
            <p:ph idx="1"/>
          </p:nvPr>
        </p:nvSpPr>
        <p:spPr>
          <a:xfrm>
            <a:off x="498473" y="1500754"/>
            <a:ext cx="7556313" cy="1245117"/>
          </a:xfrm>
        </p:spPr>
        <p:txBody>
          <a:bodyPr>
            <a:normAutofit lnSpcReduction="10000"/>
          </a:bodyPr>
          <a:lstStyle/>
          <a:p>
            <a:pPr lvl="1"/>
            <a:r>
              <a:rPr lang="en-US" dirty="0" smtClean="0">
                <a:latin typeface="Arial"/>
                <a:cs typeface="Arial"/>
              </a:rPr>
              <a:t>Lack of citation only: a writer paraphrases an author’s words very well so that the new wording does not resemble the original wording; however, the writer does not give credit to the original author for the idea.</a:t>
            </a:r>
          </a:p>
        </p:txBody>
      </p:sp>
      <p:sp>
        <p:nvSpPr>
          <p:cNvPr id="4" name="TextBox 3"/>
          <p:cNvSpPr txBox="1"/>
          <p:nvPr/>
        </p:nvSpPr>
        <p:spPr>
          <a:xfrm>
            <a:off x="498474" y="2944349"/>
            <a:ext cx="7556313" cy="1477328"/>
          </a:xfrm>
          <a:prstGeom prst="rect">
            <a:avLst/>
          </a:prstGeom>
          <a:noFill/>
        </p:spPr>
        <p:txBody>
          <a:bodyPr wrap="square" rtlCol="0">
            <a:spAutoFit/>
          </a:bodyPr>
          <a:lstStyle/>
          <a:p>
            <a:r>
              <a:rPr lang="en-US" dirty="0" smtClean="0">
                <a:latin typeface="Arial"/>
                <a:cs typeface="Arial"/>
              </a:rPr>
              <a:t>Aviation crashes that occurred pre-1997 tended to be the result of design flaws in plane models, a lack of advanced technology, and poor communication among the cabin crew. More recent incidents have tended to be a consequence of miscommunications and weather-related issues. </a:t>
            </a:r>
            <a:endParaRPr lang="en-US" dirty="0">
              <a:latin typeface="Arial"/>
              <a:cs typeface="Arial"/>
            </a:endParaRPr>
          </a:p>
        </p:txBody>
      </p:sp>
      <p:sp>
        <p:nvSpPr>
          <p:cNvPr id="5" name="TextBox 4"/>
          <p:cNvSpPr txBox="1"/>
          <p:nvPr/>
        </p:nvSpPr>
        <p:spPr>
          <a:xfrm>
            <a:off x="501480" y="4818633"/>
            <a:ext cx="7556313" cy="923330"/>
          </a:xfrm>
          <a:prstGeom prst="rect">
            <a:avLst/>
          </a:prstGeom>
          <a:noFill/>
        </p:spPr>
        <p:txBody>
          <a:bodyPr wrap="square" rtlCol="0">
            <a:spAutoFit/>
          </a:bodyPr>
          <a:lstStyle/>
          <a:p>
            <a:r>
              <a:rPr lang="en-US" dirty="0" smtClean="0">
                <a:latin typeface="Arial"/>
                <a:cs typeface="Arial"/>
              </a:rPr>
              <a:t>Aviation incidents post-1997 are mostly attributed to </a:t>
            </a:r>
            <a:r>
              <a:rPr lang="en-US" b="1" dirty="0" smtClean="0">
                <a:solidFill>
                  <a:srgbClr val="008000"/>
                </a:solidFill>
                <a:latin typeface="Arial"/>
                <a:cs typeface="Arial"/>
              </a:rPr>
              <a:t>a lack of proper communication and severe weather</a:t>
            </a:r>
            <a:r>
              <a:rPr lang="en-US" dirty="0" smtClean="0">
                <a:latin typeface="Arial"/>
                <a:cs typeface="Arial"/>
              </a:rPr>
              <a:t> rather than </a:t>
            </a:r>
            <a:r>
              <a:rPr lang="en-US" b="1" dirty="0" smtClean="0">
                <a:solidFill>
                  <a:srgbClr val="008000"/>
                </a:solidFill>
                <a:latin typeface="Arial"/>
                <a:cs typeface="Arial"/>
              </a:rPr>
              <a:t>the previous issues of poor technology and flaws in overall airplane design</a:t>
            </a:r>
            <a:r>
              <a:rPr lang="en-US" dirty="0" smtClean="0">
                <a:latin typeface="Arial"/>
                <a:cs typeface="Arial"/>
              </a:rPr>
              <a:t>.</a:t>
            </a:r>
            <a:endParaRPr lang="en-US" dirty="0">
              <a:latin typeface="Arial"/>
              <a:cs typeface="Arial"/>
            </a:endParaRPr>
          </a:p>
        </p:txBody>
      </p:sp>
    </p:spTree>
  </p:cSld>
  <p:clrMapOvr>
    <a:masterClrMapping/>
  </p:clrMapOvr>
</p:sld>
</file>

<file path=ppt/theme/theme1.xml><?xml version="1.0" encoding="utf-8"?>
<a:theme xmlns:a="http://schemas.openxmlformats.org/drawingml/2006/main" name="WCTemplate2015">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CTemplate2015" id="{384E1D27-900F-410E-A663-F724553133D5}" vid="{5F90479C-57C0-4309-B35D-B299D3886F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WCTemplate2015</Template>
  <TotalTime>369</TotalTime>
  <Words>1440</Words>
  <Application>Microsoft Office PowerPoint</Application>
  <PresentationFormat>On-screen Show (4:3)</PresentationFormat>
  <Paragraphs>63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Adobe Garamond Pro Bold</vt:lpstr>
      <vt:lpstr>Arial</vt:lpstr>
      <vt:lpstr>Calibri</vt:lpstr>
      <vt:lpstr>WCTemplate2015</vt:lpstr>
      <vt:lpstr>Plagiarism</vt:lpstr>
      <vt:lpstr>What is plagiarism?</vt:lpstr>
      <vt:lpstr>Cultural Aspects</vt:lpstr>
      <vt:lpstr>Types of Plagiarism</vt:lpstr>
      <vt:lpstr>Word-for-Word Plagiarism</vt:lpstr>
      <vt:lpstr>Word-for-Word Plagiarism: Solution</vt:lpstr>
      <vt:lpstr>Poor Paraphrasing Plagiarism</vt:lpstr>
      <vt:lpstr>Poor Paraphrasing Plagiarism: Solution</vt:lpstr>
      <vt:lpstr>Lack of Citation Plagiarism</vt:lpstr>
      <vt:lpstr>Lack of Citation Plagiarism: Solution</vt:lpstr>
      <vt:lpstr>Self-Plagiarism</vt:lpstr>
      <vt:lpstr>It is not plagiarism if you…</vt:lpstr>
      <vt:lpstr>Double-check your work</vt:lpstr>
      <vt:lpstr>Quiz</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Plagiarism</dc:title>
  <dc:creator>Content  Editor</dc:creator>
  <cp:lastModifiedBy>Hart, Katie Michelle</cp:lastModifiedBy>
  <cp:revision>57</cp:revision>
  <dcterms:created xsi:type="dcterms:W3CDTF">2015-03-31T02:31:14Z</dcterms:created>
  <dcterms:modified xsi:type="dcterms:W3CDTF">2015-09-24T16:45:17Z</dcterms:modified>
</cp:coreProperties>
</file>