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117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F7D605-D400-BF4A-B2B5-194B2C2F9E15}"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Tree>
    <p:extLst>
      <p:ext uri="{BB962C8B-B14F-4D97-AF65-F5344CB8AC3E}">
        <p14:creationId xmlns:p14="http://schemas.microsoft.com/office/powerpoint/2010/main" val="9102818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7D605-D400-BF4A-B2B5-194B2C2F9E15}"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718E3-32D0-234E-A5A5-022F8140A97A}" type="slidenum">
              <a:rPr lang="en-US" smtClean="0"/>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474146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7D605-D400-BF4A-B2B5-194B2C2F9E15}"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718E3-32D0-234E-A5A5-022F8140A97A}" type="slidenum">
              <a:rPr lang="en-US" smtClean="0"/>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29138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100"/>
            </a:lvl2pPr>
            <a:lvl3pPr>
              <a:defRPr sz="18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F7D605-D400-BF4A-B2B5-194B2C2F9E15}"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718E3-32D0-234E-A5A5-022F8140A97A}" type="slidenum">
              <a:rPr lang="en-US" smtClean="0"/>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0862760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F7D605-D400-BF4A-B2B5-194B2C2F9E15}" type="datetimeFigureOut">
              <a:rPr lang="en-US" smtClean="0"/>
              <a:t>9/24/2015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7899370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F7D605-D400-BF4A-B2B5-194B2C2F9E15}" type="datetimeFigureOut">
              <a:rPr lang="en-US" smtClean="0"/>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718E3-32D0-234E-A5A5-022F8140A97A}" type="slidenum">
              <a:rPr lang="en-US" smtClean="0"/>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5803105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F7D605-D400-BF4A-B2B5-194B2C2F9E15}" type="datetimeFigureOut">
              <a:rPr lang="en-US" smtClean="0"/>
              <a:t>9/24/2015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9718E3-32D0-234E-A5A5-022F8140A97A}" type="slidenum">
              <a:rPr lang="en-US" smtClean="0"/>
              <a:t>‹#›</a:t>
            </a:fld>
            <a:endParaRPr lang="en-US"/>
          </a:p>
        </p:txBody>
      </p:sp>
      <p:sp>
        <p:nvSpPr>
          <p:cNvPr id="10" name="TextBox 9"/>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200554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F7D605-D400-BF4A-B2B5-194B2C2F9E15}" type="datetimeFigureOut">
              <a:rPr lang="en-US" smtClean="0"/>
              <a:t>9/24/2015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9718E3-32D0-234E-A5A5-022F8140A97A}" type="slidenum">
              <a:rPr lang="en-US" smtClean="0"/>
              <a:t>‹#›</a:t>
            </a:fld>
            <a:endParaRPr lang="en-US"/>
          </a:p>
        </p:txBody>
      </p:sp>
      <p:sp>
        <p:nvSpPr>
          <p:cNvPr id="6" name="TextBox 5"/>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377362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7D605-D400-BF4A-B2B5-194B2C2F9E15}" type="datetimeFigureOut">
              <a:rPr lang="en-US" smtClean="0"/>
              <a:t>9/24/2015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9718E3-32D0-234E-A5A5-022F8140A97A}" type="slidenum">
              <a:rPr lang="en-US" smtClean="0"/>
              <a:t>‹#›</a:t>
            </a:fld>
            <a:endParaRPr lang="en-US"/>
          </a:p>
        </p:txBody>
      </p:sp>
    </p:spTree>
    <p:extLst>
      <p:ext uri="{BB962C8B-B14F-4D97-AF65-F5344CB8AC3E}">
        <p14:creationId xmlns:p14="http://schemas.microsoft.com/office/powerpoint/2010/main" val="83215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7D605-D400-BF4A-B2B5-194B2C2F9E15}" type="datetimeFigureOut">
              <a:rPr lang="en-US" smtClean="0"/>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a:t>‹#›</a:t>
            </a:fld>
            <a:endParaRPr kumimoji="0" lang="en-US" dirty="0">
              <a:solidFill>
                <a:schemeClr val="accent3">
                  <a:shade val="75000"/>
                </a:schemeClr>
              </a:solidFill>
            </a:endParaRPr>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4262887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7D605-D400-BF4A-B2B5-194B2C2F9E15}" type="datetimeFigureOut">
              <a:rPr lang="en-US" smtClean="0"/>
              <a:t>9/24/2015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718E3-32D0-234E-A5A5-022F8140A97A}" type="slidenum">
              <a:rPr lang="en-US" smtClean="0"/>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968283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515350" y="0"/>
            <a:ext cx="628650" cy="6858000"/>
          </a:xfrm>
          <a:prstGeom prst="rect">
            <a:avLst/>
          </a:prstGeom>
        </p:spPr>
      </p:pic>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6176963"/>
            <a:ext cx="9144000" cy="681037"/>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bg1"/>
                </a:solidFill>
              </a:defRPr>
            </a:lvl1pPr>
          </a:lstStyle>
          <a:p>
            <a:fld id="{C9F7D605-D400-BF4A-B2B5-194B2C2F9E15}" type="datetimeFigureOut">
              <a:rPr lang="en-US" smtClean="0"/>
              <a:t>9/24/2015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bg1"/>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bg1"/>
                </a:solidFill>
              </a:defRPr>
            </a:lvl1pPr>
          </a:lstStyle>
          <a:p>
            <a:fld id="{589718E3-32D0-234E-A5A5-022F8140A97A}" type="slidenum">
              <a:rPr lang="en-US" smtClean="0"/>
              <a:t>‹#›</a:t>
            </a:fld>
            <a:endParaRPr lang="en-US"/>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660261" y="4948239"/>
            <a:ext cx="1911030" cy="1095375"/>
          </a:xfrm>
          <a:prstGeom prst="rect">
            <a:avLst/>
          </a:prstGeom>
        </p:spPr>
      </p:pic>
      <p:sp>
        <p:nvSpPr>
          <p:cNvPr id="10" name="TextBox 9"/>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36076897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defTabSz="685800" rtl="0" eaLnBrk="1" latinLnBrk="0" hangingPunct="1">
        <a:lnSpc>
          <a:spcPct val="90000"/>
        </a:lnSpc>
        <a:spcBef>
          <a:spcPct val="0"/>
        </a:spcBef>
        <a:buNone/>
        <a:defRPr sz="3600" kern="1200">
          <a:solidFill>
            <a:srgbClr val="0070C0"/>
          </a:solidFill>
          <a:latin typeface="Adobe Garamond Pro Bold" panose="02020702060506020403" pitchFamily="18" charset="0"/>
          <a:ea typeface="+mj-ea"/>
          <a:cs typeface="+mj-cs"/>
        </a:defRPr>
      </a:lvl1pPr>
    </p:titleStyle>
    <p:bodyStyle>
      <a:lvl1pPr marL="171450" indent="-171450" algn="l" defTabSz="685800" rtl="0" eaLnBrk="1" latinLnBrk="0" hangingPunct="1">
        <a:lnSpc>
          <a:spcPct val="100000"/>
        </a:lnSpc>
        <a:spcBef>
          <a:spcPts val="0"/>
        </a:spcBef>
        <a:spcAft>
          <a:spcPts val="750"/>
        </a:spcAft>
        <a:buClr>
          <a:srgbClr val="0070C0"/>
        </a:buClr>
        <a:buSzPct val="13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100000"/>
        </a:lnSpc>
        <a:spcBef>
          <a:spcPts val="0"/>
        </a:spcBef>
        <a:spcAft>
          <a:spcPts val="750"/>
        </a:spcAft>
        <a:buClr>
          <a:srgbClr val="00B050"/>
        </a:buClr>
        <a:buSzPct val="130000"/>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796826"/>
            <a:ext cx="6498158" cy="1235880"/>
          </a:xfrm>
        </p:spPr>
        <p:txBody>
          <a:bodyPr>
            <a:normAutofit fontScale="90000"/>
          </a:bodyPr>
          <a:lstStyle/>
          <a:p>
            <a:r>
              <a:rPr lang="en-US" dirty="0" smtClean="0"/>
              <a:t>Paraphrasing:</a:t>
            </a:r>
            <a:br>
              <a:rPr lang="en-US" dirty="0" smtClean="0"/>
            </a:br>
            <a:r>
              <a:rPr lang="en-US" dirty="0" smtClean="0"/>
              <a:t>Using Your Own Words</a:t>
            </a:r>
            <a:endParaRPr lang="en-US" dirty="0"/>
          </a:p>
        </p:txBody>
      </p:sp>
      <p:sp>
        <p:nvSpPr>
          <p:cNvPr id="3" name="Subtitle 2"/>
          <p:cNvSpPr>
            <a:spLocks noGrp="1"/>
          </p:cNvSpPr>
          <p:nvPr>
            <p:ph type="subTitle" idx="1"/>
          </p:nvPr>
        </p:nvSpPr>
        <p:spPr>
          <a:xfrm>
            <a:off x="868680" y="3335973"/>
            <a:ext cx="7406640" cy="1752600"/>
          </a:xfrm>
        </p:spPr>
        <p:txBody>
          <a:bodyPr>
            <a:normAutofit/>
          </a:bodyPr>
          <a:lstStyle/>
          <a:p>
            <a:r>
              <a:rPr lang="en-US" dirty="0" smtClean="0"/>
              <a:t>UHCL Writing Center</a:t>
            </a:r>
          </a:p>
          <a:p>
            <a:r>
              <a:rPr lang="en-US" dirty="0" smtClean="0"/>
              <a:t>Spring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724" y="256688"/>
            <a:ext cx="7221444" cy="728503"/>
          </a:xfrm>
        </p:spPr>
        <p:txBody>
          <a:bodyPr>
            <a:normAutofit/>
          </a:bodyPr>
          <a:lstStyle/>
          <a:p>
            <a:r>
              <a:rPr lang="en-US" sz="3200" dirty="0" smtClean="0"/>
              <a:t>Now, try rewriting it yourself…</a:t>
            </a:r>
            <a:endParaRPr lang="en-US" sz="3200" dirty="0"/>
          </a:p>
        </p:txBody>
      </p:sp>
      <p:sp>
        <p:nvSpPr>
          <p:cNvPr id="3" name="Content Placeholder 2"/>
          <p:cNvSpPr>
            <a:spLocks noGrp="1"/>
          </p:cNvSpPr>
          <p:nvPr>
            <p:ph idx="1"/>
          </p:nvPr>
        </p:nvSpPr>
        <p:spPr>
          <a:xfrm>
            <a:off x="512286" y="1061182"/>
            <a:ext cx="7961154" cy="2605127"/>
          </a:xfrm>
        </p:spPr>
        <p:txBody>
          <a:bodyPr>
            <a:normAutofit fontScale="85000" lnSpcReduction="10000"/>
          </a:bodyPr>
          <a:lstStyle/>
          <a:p>
            <a:pPr marL="0" indent="0">
              <a:buNone/>
            </a:pPr>
            <a:r>
              <a:rPr lang="en-US" sz="2000" b="1" dirty="0" smtClean="0"/>
              <a:t>Original sentence: </a:t>
            </a:r>
            <a:r>
              <a:rPr lang="en-US" sz="2000" dirty="0" smtClean="0"/>
              <a:t>The McDonnell Douglas DC-10 was designed to carry 250-380 passengers for long domestic flights and upon its introduction to the market carried brought about new features, such as an outward-opening cargo door to offer more space for luggage. However, two major in-flight accidents, one in 1974 and one in 1979, occurred on DC-10s as a result of an improperly locking mechanism that could not keep the cargo door shut when the aircraft was pressurized. After an investigation, the National Transportation Safety Board, which ensures safety in the aviation industry, required McDonnell Douglas to replace the cargo door mechanisms in a way that prevented them from failing during flight.</a:t>
            </a:r>
          </a:p>
          <a:p>
            <a:pPr marL="0" indent="0">
              <a:buNone/>
            </a:pPr>
            <a:endParaRPr lang="en-US" sz="2000" dirty="0"/>
          </a:p>
        </p:txBody>
      </p:sp>
      <p:sp>
        <p:nvSpPr>
          <p:cNvPr id="4" name="Content Placeholder 2"/>
          <p:cNvSpPr txBox="1">
            <a:spLocks/>
          </p:cNvSpPr>
          <p:nvPr/>
        </p:nvSpPr>
        <p:spPr>
          <a:xfrm>
            <a:off x="512286" y="3666309"/>
            <a:ext cx="8125196" cy="2485835"/>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r>
              <a:rPr kumimoji="0" lang="en-US" sz="2000" b="1" i="0" u="none" strike="noStrike" kern="1200" cap="none" spc="0" normalizeH="0" baseline="0" noProof="0" dirty="0" smtClean="0">
                <a:ln>
                  <a:noFill/>
                </a:ln>
                <a:effectLst/>
                <a:uLnTx/>
                <a:uFillTx/>
                <a:latin typeface="Arial"/>
                <a:ea typeface="+mn-ea"/>
                <a:cs typeface="Arial"/>
              </a:rPr>
              <a:t>Paraphrase: </a:t>
            </a:r>
            <a:r>
              <a:rPr lang="en-US" sz="2000" dirty="0" smtClean="0">
                <a:latin typeface="Arial"/>
                <a:cs typeface="Arial"/>
              </a:rPr>
              <a:t>Many commercial aircraft are introduced to the market with design flaws that carry disastrous consequences. For example, the DC-10, a jumbo jet designed for domestic travel, hailed a new, spacious cargo door design that opened outward instead of inward; the locking mechanisms, however, did not work properly and failed at least twice during flight, causing two deadly crashes. Consequently, the NTSB required that the DC-10’s manufacturer repair the failed units, grounding the aircrafts until all fixes had been accomplished.</a:t>
            </a:r>
            <a:endParaRPr kumimoji="0" lang="en-US" sz="2000" b="0" i="0" u="none" strike="noStrike" kern="1200" cap="none" spc="0" normalizeH="0" baseline="0" noProof="0" dirty="0">
              <a:ln>
                <a:noFill/>
              </a:ln>
              <a:effectLst/>
              <a:uLnTx/>
              <a:uFillTx/>
              <a:latin typeface="Arial"/>
              <a:ea typeface="+mn-ea"/>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766" y="256688"/>
            <a:ext cx="7775421" cy="728503"/>
          </a:xfrm>
        </p:spPr>
        <p:txBody>
          <a:bodyPr>
            <a:normAutofit/>
          </a:bodyPr>
          <a:lstStyle/>
          <a:p>
            <a:r>
              <a:rPr lang="en-US" sz="2600" dirty="0" smtClean="0"/>
              <a:t>Let’s consider another one—is this a good paraphrase?</a:t>
            </a:r>
            <a:endParaRPr lang="en-US" sz="2600" dirty="0"/>
          </a:p>
        </p:txBody>
      </p:sp>
      <p:sp>
        <p:nvSpPr>
          <p:cNvPr id="3" name="Content Placeholder 2"/>
          <p:cNvSpPr>
            <a:spLocks noGrp="1"/>
          </p:cNvSpPr>
          <p:nvPr>
            <p:ph idx="1"/>
          </p:nvPr>
        </p:nvSpPr>
        <p:spPr>
          <a:xfrm>
            <a:off x="467390" y="1061182"/>
            <a:ext cx="7936797" cy="3000251"/>
          </a:xfrm>
        </p:spPr>
        <p:txBody>
          <a:bodyPr>
            <a:normAutofit/>
          </a:bodyPr>
          <a:lstStyle/>
          <a:p>
            <a:pPr marL="0" indent="0">
              <a:buNone/>
            </a:pPr>
            <a:r>
              <a:rPr lang="en-US" sz="2000" b="1" dirty="0" smtClean="0"/>
              <a:t>Original sentence: </a:t>
            </a:r>
            <a:r>
              <a:rPr lang="en-US" sz="2000" dirty="0" smtClean="0"/>
              <a:t>Oil companies are finding that the market for liquid pipelines is not only a lucrative investment and often times a next step for those who start in the industry with transportation of gas. The economy began to show improvement in 2011 when gasoline prices rose, again offering the oil industry room for growth and rebirth, though many companies had already felt the sting of the recession and could not recover. Economists expect that the oil market will continue to develop and perhaps reach an all-time high before another recession creates similar effects in 30-40 years.</a:t>
            </a:r>
          </a:p>
          <a:p>
            <a:pPr marL="0" indent="0">
              <a:buNone/>
            </a:pPr>
            <a:endParaRPr lang="en-US" sz="2000" dirty="0"/>
          </a:p>
        </p:txBody>
      </p:sp>
      <p:sp>
        <p:nvSpPr>
          <p:cNvPr id="4" name="Content Placeholder 2"/>
          <p:cNvSpPr txBox="1">
            <a:spLocks/>
          </p:cNvSpPr>
          <p:nvPr/>
        </p:nvSpPr>
        <p:spPr>
          <a:xfrm>
            <a:off x="467390" y="4041495"/>
            <a:ext cx="8014759" cy="2080631"/>
          </a:xfrm>
          <a:prstGeom prst="rect">
            <a:avLst/>
          </a:prstGeom>
        </p:spPr>
        <p:txBody>
          <a:bodyPr vert="horz" lIns="91440" tIns="45720" rIns="91440" bIns="45720" rtlCol="0">
            <a:normAutofit fontScale="85000" lnSpcReduction="10000"/>
          </a:bodyPr>
          <a:lstStyle/>
          <a:p>
            <a:pPr defTabSz="914400">
              <a:spcBef>
                <a:spcPts val="2000"/>
              </a:spcBef>
              <a:buClr>
                <a:schemeClr val="accent1">
                  <a:lumMod val="60000"/>
                  <a:lumOff val="40000"/>
                </a:schemeClr>
              </a:buClr>
              <a:buSzPct val="110000"/>
              <a:defRPr/>
            </a:pPr>
            <a:r>
              <a:rPr kumimoji="0" lang="en-US" sz="2000" b="1" i="0" u="none" strike="noStrike" kern="1200" cap="none" spc="0" normalizeH="0" baseline="0" noProof="0" dirty="0" smtClean="0">
                <a:ln>
                  <a:noFill/>
                </a:ln>
                <a:effectLst/>
                <a:uLnTx/>
                <a:uFillTx/>
                <a:latin typeface="Arial"/>
                <a:ea typeface="+mn-ea"/>
                <a:cs typeface="Arial"/>
              </a:rPr>
              <a:t>Paraphrase: </a:t>
            </a:r>
            <a:r>
              <a:rPr lang="en-US" sz="2000" dirty="0" smtClean="0"/>
              <a:t>C</a:t>
            </a:r>
            <a:r>
              <a:rPr lang="en-US" sz="2000" dirty="0" smtClean="0">
                <a:latin typeface="Arial" panose="020B0604020202020204" pitchFamily="34" charset="0"/>
                <a:cs typeface="Arial" panose="020B0604020202020204" pitchFamily="34" charset="0"/>
              </a:rPr>
              <a:t>ompanies within the oil industry have discovered that liquid pipelines are a lucrative investment, especially for those who introduced themselves as transports for gas; some companies had already experienced the recession to the point of no return when the economy began to improve in 2011, allowing some businesses to rebuild and develop their markets. On the plus side, economists predict that the oil market will improve for the next 30-40 years before we experience another recession, allowing the oil industry to reach an all-time high for growth.</a:t>
            </a:r>
            <a:endParaRPr lang="en-US" sz="20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endParaRPr kumimoji="0" lang="en-US" sz="2000" b="0" i="0" u="none" strike="noStrike" kern="1200" cap="none" spc="0" normalizeH="0" baseline="0" noProof="0" dirty="0">
              <a:ln>
                <a:noFill/>
              </a:ln>
              <a:effectLst/>
              <a:uLnTx/>
              <a:uFillTx/>
              <a:latin typeface="Arial"/>
              <a:ea typeface="+mn-ea"/>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62" y="256688"/>
            <a:ext cx="7775421" cy="728503"/>
          </a:xfrm>
        </p:spPr>
        <p:txBody>
          <a:bodyPr>
            <a:normAutofit/>
          </a:bodyPr>
          <a:lstStyle/>
          <a:p>
            <a:r>
              <a:rPr lang="en-US" sz="2600" dirty="0" smtClean="0"/>
              <a:t>Let’s consider another one—is this a good paraphrase?</a:t>
            </a:r>
            <a:endParaRPr lang="en-US" sz="2600" dirty="0"/>
          </a:p>
        </p:txBody>
      </p:sp>
      <p:sp>
        <p:nvSpPr>
          <p:cNvPr id="3" name="Content Placeholder 2"/>
          <p:cNvSpPr>
            <a:spLocks noGrp="1"/>
          </p:cNvSpPr>
          <p:nvPr>
            <p:ph idx="1"/>
          </p:nvPr>
        </p:nvSpPr>
        <p:spPr>
          <a:xfrm>
            <a:off x="524262" y="1052473"/>
            <a:ext cx="8098172" cy="3000251"/>
          </a:xfrm>
        </p:spPr>
        <p:txBody>
          <a:bodyPr>
            <a:normAutofit/>
          </a:bodyPr>
          <a:lstStyle/>
          <a:p>
            <a:pPr marL="0" indent="0">
              <a:buNone/>
            </a:pPr>
            <a:r>
              <a:rPr lang="en-US" sz="2000" b="1" dirty="0" smtClean="0"/>
              <a:t>Original sentence: </a:t>
            </a:r>
            <a:r>
              <a:rPr lang="en-US" sz="2000" dirty="0" smtClean="0"/>
              <a:t>Oil companies are finding that the market for liquid pipelines is not only a lucrative investment and often times a next step for those who start in the industry with transportation of gas. The economy began to show improvement in 2011 when gasoline prices rose, again offering the oil industry room for growth and rebirth, though many companies had already felt the sting of the recession and could not recover. Economists expect that the oil market will continue to develop and perhaps reach an all-time high before another recession creates similar effects in 30-40 years.</a:t>
            </a:r>
          </a:p>
          <a:p>
            <a:pPr marL="0" indent="0">
              <a:buNone/>
            </a:pPr>
            <a:endParaRPr lang="en-US" sz="2000" dirty="0"/>
          </a:p>
        </p:txBody>
      </p:sp>
      <p:sp>
        <p:nvSpPr>
          <p:cNvPr id="4" name="Content Placeholder 2"/>
          <p:cNvSpPr txBox="1">
            <a:spLocks/>
          </p:cNvSpPr>
          <p:nvPr/>
        </p:nvSpPr>
        <p:spPr>
          <a:xfrm>
            <a:off x="524262" y="3979817"/>
            <a:ext cx="7957887" cy="2185852"/>
          </a:xfrm>
          <a:prstGeom prst="rect">
            <a:avLst/>
          </a:prstGeom>
        </p:spPr>
        <p:txBody>
          <a:bodyPr vert="horz" lIns="91440" tIns="45720" rIns="91440" bIns="45720" rtlCol="0">
            <a:normAutofit fontScale="92500" lnSpcReduction="20000"/>
          </a:bodyPr>
          <a:lstStyle/>
          <a:p>
            <a:pPr defTabSz="914400">
              <a:spcBef>
                <a:spcPts val="2000"/>
              </a:spcBef>
              <a:buClr>
                <a:schemeClr val="accent1">
                  <a:lumMod val="60000"/>
                  <a:lumOff val="40000"/>
                </a:schemeClr>
              </a:buClr>
              <a:buSzPct val="110000"/>
              <a:defRPr/>
            </a:pPr>
            <a:r>
              <a:rPr kumimoji="0" lang="en-US" sz="2000" b="1" i="0" u="none" strike="noStrike" kern="1200" cap="none" spc="0" normalizeH="0" baseline="0" noProof="0" dirty="0" smtClean="0">
                <a:ln>
                  <a:noFill/>
                </a:ln>
                <a:effectLst/>
                <a:uLnTx/>
                <a:uFillTx/>
                <a:latin typeface="Arial"/>
                <a:ea typeface="+mn-ea"/>
                <a:cs typeface="Arial"/>
              </a:rPr>
              <a:t>Paraphrase: </a:t>
            </a:r>
            <a:r>
              <a:rPr lang="en-US" sz="2000" dirty="0" smtClean="0">
                <a:solidFill>
                  <a:srgbClr val="00B050"/>
                </a:solidFill>
              </a:rPr>
              <a:t>C</a:t>
            </a:r>
            <a:r>
              <a:rPr lang="en-US" sz="2000" dirty="0" smtClean="0">
                <a:solidFill>
                  <a:srgbClr val="00B050"/>
                </a:solidFill>
                <a:latin typeface="Arial" panose="020B0604020202020204" pitchFamily="34" charset="0"/>
                <a:cs typeface="Arial" panose="020B0604020202020204" pitchFamily="34" charset="0"/>
              </a:rPr>
              <a:t>ompanies within the oil industry have discovered that </a:t>
            </a:r>
            <a:r>
              <a:rPr lang="en-US" sz="2000" dirty="0" smtClean="0">
                <a:solidFill>
                  <a:srgbClr val="FF0000"/>
                </a:solidFill>
                <a:latin typeface="Arial" panose="020B0604020202020204" pitchFamily="34" charset="0"/>
                <a:cs typeface="Arial" panose="020B0604020202020204" pitchFamily="34" charset="0"/>
              </a:rPr>
              <a:t>liquid pipelines</a:t>
            </a:r>
            <a:r>
              <a:rPr lang="en-US" sz="2000" dirty="0" smtClean="0">
                <a:solidFill>
                  <a:srgbClr val="00B050"/>
                </a:solidFill>
                <a:latin typeface="Arial" panose="020B0604020202020204" pitchFamily="34" charset="0"/>
                <a:cs typeface="Arial" panose="020B0604020202020204" pitchFamily="34" charset="0"/>
              </a:rPr>
              <a:t> are </a:t>
            </a:r>
            <a:r>
              <a:rPr lang="en-US" sz="2000" dirty="0" smtClean="0">
                <a:solidFill>
                  <a:srgbClr val="FF0000"/>
                </a:solidFill>
                <a:latin typeface="Arial" panose="020B0604020202020204" pitchFamily="34" charset="0"/>
                <a:cs typeface="Arial" panose="020B0604020202020204" pitchFamily="34" charset="0"/>
              </a:rPr>
              <a:t>a lucrative investment</a:t>
            </a:r>
            <a:r>
              <a:rPr lang="en-US" sz="2000" dirty="0" smtClean="0">
                <a:solidFill>
                  <a:srgbClr val="00B050"/>
                </a:solidFill>
                <a:latin typeface="Arial" panose="020B0604020202020204" pitchFamily="34" charset="0"/>
                <a:cs typeface="Arial" panose="020B0604020202020204" pitchFamily="34" charset="0"/>
              </a:rPr>
              <a:t>, especially for those who introduced themselves as transports for </a:t>
            </a:r>
            <a:r>
              <a:rPr lang="en-US" sz="2000" dirty="0" smtClean="0">
                <a:solidFill>
                  <a:srgbClr val="FF0000"/>
                </a:solidFill>
                <a:latin typeface="Arial" panose="020B0604020202020204" pitchFamily="34" charset="0"/>
                <a:cs typeface="Arial" panose="020B0604020202020204" pitchFamily="34" charset="0"/>
              </a:rPr>
              <a:t>gas</a:t>
            </a:r>
            <a:r>
              <a:rPr lang="en-US" sz="2000" dirty="0" smtClean="0">
                <a:solidFill>
                  <a:srgbClr val="00B050"/>
                </a:solidFill>
                <a:latin typeface="Arial" panose="020B0604020202020204" pitchFamily="34" charset="0"/>
                <a:cs typeface="Arial" panose="020B0604020202020204" pitchFamily="34" charset="0"/>
              </a:rPr>
              <a:t>; some companies had already experienced the </a:t>
            </a:r>
            <a:r>
              <a:rPr lang="en-US" sz="2000" dirty="0" smtClean="0">
                <a:solidFill>
                  <a:srgbClr val="FF0000"/>
                </a:solidFill>
                <a:latin typeface="Arial" panose="020B0604020202020204" pitchFamily="34" charset="0"/>
                <a:cs typeface="Arial" panose="020B0604020202020204" pitchFamily="34" charset="0"/>
              </a:rPr>
              <a:t>recession</a:t>
            </a:r>
            <a:r>
              <a:rPr lang="en-US" sz="2000" dirty="0" smtClean="0">
                <a:solidFill>
                  <a:srgbClr val="00B050"/>
                </a:solidFill>
                <a:latin typeface="Arial" panose="020B0604020202020204" pitchFamily="34" charset="0"/>
                <a:cs typeface="Arial" panose="020B0604020202020204" pitchFamily="34" charset="0"/>
              </a:rPr>
              <a:t> to the point of no return when the </a:t>
            </a:r>
            <a:r>
              <a:rPr lang="en-US" sz="2000" dirty="0" smtClean="0">
                <a:solidFill>
                  <a:srgbClr val="FF0000"/>
                </a:solidFill>
                <a:latin typeface="Arial" panose="020B0604020202020204" pitchFamily="34" charset="0"/>
                <a:cs typeface="Arial" panose="020B0604020202020204" pitchFamily="34" charset="0"/>
              </a:rPr>
              <a:t>economy began to </a:t>
            </a:r>
            <a:r>
              <a:rPr lang="en-US" sz="2000" dirty="0" smtClean="0">
                <a:solidFill>
                  <a:srgbClr val="00B050"/>
                </a:solidFill>
                <a:latin typeface="Arial" panose="020B0604020202020204" pitchFamily="34" charset="0"/>
                <a:cs typeface="Arial" panose="020B0604020202020204" pitchFamily="34" charset="0"/>
              </a:rPr>
              <a:t>improve </a:t>
            </a:r>
            <a:r>
              <a:rPr lang="en-US" sz="2000" dirty="0" smtClean="0">
                <a:solidFill>
                  <a:srgbClr val="FF0000"/>
                </a:solidFill>
                <a:latin typeface="Arial" panose="020B0604020202020204" pitchFamily="34" charset="0"/>
                <a:cs typeface="Arial" panose="020B0604020202020204" pitchFamily="34" charset="0"/>
              </a:rPr>
              <a:t>in 2011</a:t>
            </a:r>
            <a:r>
              <a:rPr lang="en-US" sz="2000" dirty="0" smtClean="0">
                <a:solidFill>
                  <a:srgbClr val="00B050"/>
                </a:solidFill>
                <a:latin typeface="Arial" panose="020B0604020202020204" pitchFamily="34" charset="0"/>
                <a:cs typeface="Arial" panose="020B0604020202020204" pitchFamily="34" charset="0"/>
              </a:rPr>
              <a:t>, allowing some businesses to rebuild and develop their markets. On the plus side, </a:t>
            </a:r>
            <a:r>
              <a:rPr lang="en-US" sz="2000" dirty="0" smtClean="0">
                <a:solidFill>
                  <a:srgbClr val="FF0000"/>
                </a:solidFill>
                <a:latin typeface="Arial" panose="020B0604020202020204" pitchFamily="34" charset="0"/>
                <a:cs typeface="Arial" panose="020B0604020202020204" pitchFamily="34" charset="0"/>
              </a:rPr>
              <a:t>economists</a:t>
            </a:r>
            <a:r>
              <a:rPr lang="en-US" sz="2000" dirty="0" smtClean="0">
                <a:solidFill>
                  <a:srgbClr val="00B050"/>
                </a:solidFill>
                <a:latin typeface="Arial" panose="020B0604020202020204" pitchFamily="34" charset="0"/>
                <a:cs typeface="Arial" panose="020B0604020202020204" pitchFamily="34" charset="0"/>
              </a:rPr>
              <a:t> predict that the </a:t>
            </a:r>
            <a:r>
              <a:rPr lang="en-US" sz="2000" dirty="0" smtClean="0">
                <a:solidFill>
                  <a:srgbClr val="FF0000"/>
                </a:solidFill>
                <a:latin typeface="Arial" panose="020B0604020202020204" pitchFamily="34" charset="0"/>
                <a:cs typeface="Arial" panose="020B0604020202020204" pitchFamily="34" charset="0"/>
              </a:rPr>
              <a:t>oil market</a:t>
            </a:r>
            <a:r>
              <a:rPr lang="en-US" sz="2000" dirty="0" smtClean="0">
                <a:solidFill>
                  <a:srgbClr val="00B050"/>
                </a:solidFill>
                <a:latin typeface="Arial" panose="020B0604020202020204" pitchFamily="34" charset="0"/>
                <a:cs typeface="Arial" panose="020B0604020202020204" pitchFamily="34" charset="0"/>
              </a:rPr>
              <a:t> will improve for the next </a:t>
            </a:r>
            <a:r>
              <a:rPr lang="en-US" sz="2000" dirty="0" smtClean="0">
                <a:solidFill>
                  <a:srgbClr val="FF0000"/>
                </a:solidFill>
                <a:latin typeface="Arial" panose="020B0604020202020204" pitchFamily="34" charset="0"/>
                <a:cs typeface="Arial" panose="020B0604020202020204" pitchFamily="34" charset="0"/>
              </a:rPr>
              <a:t>30-40 years </a:t>
            </a:r>
            <a:r>
              <a:rPr lang="en-US" sz="2000" dirty="0" smtClean="0">
                <a:solidFill>
                  <a:srgbClr val="00B050"/>
                </a:solidFill>
                <a:latin typeface="Arial" panose="020B0604020202020204" pitchFamily="34" charset="0"/>
                <a:cs typeface="Arial" panose="020B0604020202020204" pitchFamily="34" charset="0"/>
              </a:rPr>
              <a:t>before we experience another </a:t>
            </a:r>
            <a:r>
              <a:rPr lang="en-US" sz="2000" dirty="0" smtClean="0">
                <a:solidFill>
                  <a:srgbClr val="FF0000"/>
                </a:solidFill>
                <a:latin typeface="Arial" panose="020B0604020202020204" pitchFamily="34" charset="0"/>
                <a:cs typeface="Arial" panose="020B0604020202020204" pitchFamily="34" charset="0"/>
              </a:rPr>
              <a:t>recession</a:t>
            </a:r>
            <a:r>
              <a:rPr lang="en-US" sz="2000" dirty="0" smtClean="0">
                <a:solidFill>
                  <a:srgbClr val="00B050"/>
                </a:solidFill>
                <a:latin typeface="Arial" panose="020B0604020202020204" pitchFamily="34" charset="0"/>
                <a:cs typeface="Arial" panose="020B0604020202020204" pitchFamily="34" charset="0"/>
              </a:rPr>
              <a:t>, allowing the oil industry to reach </a:t>
            </a:r>
            <a:r>
              <a:rPr lang="en-US" sz="2000" dirty="0" smtClean="0">
                <a:solidFill>
                  <a:srgbClr val="FF0000"/>
                </a:solidFill>
                <a:latin typeface="Arial" panose="020B0604020202020204" pitchFamily="34" charset="0"/>
                <a:cs typeface="Arial" panose="020B0604020202020204" pitchFamily="34" charset="0"/>
              </a:rPr>
              <a:t>an all-time high </a:t>
            </a:r>
            <a:r>
              <a:rPr lang="en-US" sz="2000" dirty="0" smtClean="0">
                <a:solidFill>
                  <a:srgbClr val="00B050"/>
                </a:solidFill>
                <a:latin typeface="Arial" panose="020B0604020202020204" pitchFamily="34" charset="0"/>
                <a:cs typeface="Arial" panose="020B0604020202020204" pitchFamily="34" charset="0"/>
              </a:rPr>
              <a:t>for growth.</a:t>
            </a:r>
            <a:endParaRPr lang="en-US" sz="2000" dirty="0">
              <a:solidFill>
                <a:srgbClr val="00B05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endParaRPr kumimoji="0" lang="en-US" sz="2000" b="0" i="0" u="none" strike="noStrike" kern="1200" cap="none" spc="0" normalizeH="0" baseline="0" noProof="0" dirty="0">
              <a:ln>
                <a:noFill/>
              </a:ln>
              <a:effectLst/>
              <a:uLnTx/>
              <a:uFillTx/>
              <a:latin typeface="Arial"/>
              <a:ea typeface="+mn-ea"/>
              <a:cs typeface="Arial"/>
            </a:endParaRPr>
          </a:p>
        </p:txBody>
      </p:sp>
    </p:spTree>
    <p:extLst>
      <p:ext uri="{BB962C8B-B14F-4D97-AF65-F5344CB8AC3E}">
        <p14:creationId xmlns:p14="http://schemas.microsoft.com/office/powerpoint/2010/main" val="2079964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119" y="256688"/>
            <a:ext cx="7775421" cy="728503"/>
          </a:xfrm>
        </p:spPr>
        <p:txBody>
          <a:bodyPr>
            <a:normAutofit/>
          </a:bodyPr>
          <a:lstStyle/>
          <a:p>
            <a:r>
              <a:rPr lang="en-US" sz="2600" dirty="0" smtClean="0"/>
              <a:t>Time to try your own…</a:t>
            </a:r>
            <a:endParaRPr lang="en-US" sz="2600" dirty="0"/>
          </a:p>
        </p:txBody>
      </p:sp>
      <p:sp>
        <p:nvSpPr>
          <p:cNvPr id="3" name="Content Placeholder 2"/>
          <p:cNvSpPr>
            <a:spLocks noGrp="1"/>
          </p:cNvSpPr>
          <p:nvPr>
            <p:ph idx="1"/>
          </p:nvPr>
        </p:nvSpPr>
        <p:spPr>
          <a:xfrm>
            <a:off x="468744" y="1069890"/>
            <a:ext cx="8098172" cy="3000251"/>
          </a:xfrm>
        </p:spPr>
        <p:txBody>
          <a:bodyPr>
            <a:normAutofit lnSpcReduction="10000"/>
          </a:bodyPr>
          <a:lstStyle/>
          <a:p>
            <a:pPr marL="0" indent="0">
              <a:buNone/>
            </a:pPr>
            <a:r>
              <a:rPr lang="en-US" sz="2000" b="1" dirty="0" smtClean="0"/>
              <a:t>Original sentence: </a:t>
            </a:r>
            <a:r>
              <a:rPr lang="en-US" sz="2000" dirty="0" smtClean="0"/>
              <a:t>Recent studies have found that students pursuing minors along with their degrees tend to have a clearer understanding of their goals and ideas regarding the careers they wish to pursue. As a consequence, the U.S. Department of Education has initiated a program to encourage universities across the country to develop relevant minors to offer to all degree programs. The program, dubbed  Minoring in Educational Success, will launch in 2016 and provide grants up to $100,000 to universities who are initiating a minor program or developing a currently existing minor program to increase their offerings by more than 75%.</a:t>
            </a:r>
          </a:p>
          <a:p>
            <a:pPr marL="0" indent="0">
              <a:buNone/>
            </a:pPr>
            <a:endParaRPr lang="en-US" sz="2000" dirty="0"/>
          </a:p>
        </p:txBody>
      </p:sp>
      <p:sp>
        <p:nvSpPr>
          <p:cNvPr id="4" name="Content Placeholder 2"/>
          <p:cNvSpPr txBox="1">
            <a:spLocks/>
          </p:cNvSpPr>
          <p:nvPr/>
        </p:nvSpPr>
        <p:spPr>
          <a:xfrm>
            <a:off x="468744" y="4070141"/>
            <a:ext cx="8125196" cy="2485835"/>
          </a:xfrm>
          <a:prstGeom prst="rect">
            <a:avLst/>
          </a:prstGeom>
        </p:spPr>
        <p:txBody>
          <a:bodyPr vert="horz" lIns="91440" tIns="45720" rIns="91440" bIns="45720" rtlCol="0">
            <a:normAutofit/>
          </a:bodyPr>
          <a:lstStyle/>
          <a:p>
            <a:pPr defTabSz="914400">
              <a:spcBef>
                <a:spcPts val="2000"/>
              </a:spcBef>
              <a:buClr>
                <a:schemeClr val="accent1">
                  <a:lumMod val="60000"/>
                  <a:lumOff val="40000"/>
                </a:schemeClr>
              </a:buClr>
              <a:buSzPct val="110000"/>
              <a:defRPr/>
            </a:pPr>
            <a:r>
              <a:rPr lang="en-US" sz="2000" b="1" dirty="0" smtClean="0">
                <a:latin typeface="Arial"/>
                <a:cs typeface="Arial"/>
              </a:rPr>
              <a:t>What is your p</a:t>
            </a:r>
            <a:r>
              <a:rPr kumimoji="0" lang="en-US" sz="2000" b="1" i="0" u="none" strike="noStrike" kern="1200" cap="none" spc="0" normalizeH="0" baseline="0" noProof="0" dirty="0" err="1" smtClean="0">
                <a:ln>
                  <a:noFill/>
                </a:ln>
                <a:effectLst/>
                <a:uLnTx/>
                <a:uFillTx/>
                <a:latin typeface="Arial"/>
                <a:ea typeface="+mn-ea"/>
                <a:cs typeface="Arial"/>
              </a:rPr>
              <a:t>araphrase</a:t>
            </a:r>
            <a:r>
              <a:rPr lang="en-US" sz="2000" b="1" noProof="0" dirty="0">
                <a:latin typeface="Arial"/>
                <a:cs typeface="Arial"/>
              </a:rPr>
              <a:t>?</a:t>
            </a:r>
            <a:endParaRPr kumimoji="0" lang="en-US" sz="2000" b="0" i="0" u="none" strike="noStrike" kern="1200" cap="none" spc="0" normalizeH="0" baseline="0" noProof="0" dirty="0">
              <a:ln>
                <a:noFill/>
              </a:ln>
              <a:effectLst/>
              <a:uLnTx/>
              <a:uFillTx/>
              <a:latin typeface="Arial"/>
              <a:ea typeface="+mn-ea"/>
              <a:cs typeface="Arial"/>
            </a:endParaRPr>
          </a:p>
        </p:txBody>
      </p:sp>
    </p:spTree>
    <p:extLst>
      <p:ext uri="{BB962C8B-B14F-4D97-AF65-F5344CB8AC3E}">
        <p14:creationId xmlns:p14="http://schemas.microsoft.com/office/powerpoint/2010/main" val="1588886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166"/>
            <a:ext cx="7886700" cy="1325563"/>
          </a:xfrm>
        </p:spPr>
        <p:txBody>
          <a:bodyPr/>
          <a:lstStyle/>
          <a:p>
            <a:r>
              <a:rPr lang="en-US" dirty="0" smtClean="0"/>
              <a:t>Practice paraphrasing…</a:t>
            </a:r>
            <a:endParaRPr lang="en-US" dirty="0"/>
          </a:p>
        </p:txBody>
      </p:sp>
      <p:sp>
        <p:nvSpPr>
          <p:cNvPr id="3" name="Content Placeholder 2"/>
          <p:cNvSpPr>
            <a:spLocks noGrp="1"/>
          </p:cNvSpPr>
          <p:nvPr>
            <p:ph idx="1"/>
          </p:nvPr>
        </p:nvSpPr>
        <p:spPr>
          <a:xfrm>
            <a:off x="506730" y="1643971"/>
            <a:ext cx="7886700" cy="4351338"/>
          </a:xfrm>
        </p:spPr>
        <p:txBody>
          <a:bodyPr/>
          <a:lstStyle/>
          <a:p>
            <a:pPr marL="82296" indent="0">
              <a:buNone/>
            </a:pPr>
            <a:r>
              <a:rPr lang="en-US" dirty="0" smtClean="0"/>
              <a:t>The new art show, sponsored by Reliant Energy, will focus on works by young, Houstonian artists who highlight various mediums of expression. Of particular note is the event’s attention to artists currently studying at inner-city schools where funding for art programs have been cut recently. There is a need for supporting such skills among adolescents, and, in a show of support for this cause, the Association of Psychologists in Houston has funded a contest in which the winning piece will bring its young artist a $1000 scholarship to the art school of his or her choice.</a:t>
            </a:r>
            <a:endParaRPr lang="en-US" dirty="0"/>
          </a:p>
        </p:txBody>
      </p:sp>
    </p:spTree>
    <p:extLst>
      <p:ext uri="{BB962C8B-B14F-4D97-AF65-F5344CB8AC3E}">
        <p14:creationId xmlns:p14="http://schemas.microsoft.com/office/powerpoint/2010/main" val="3564745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Paraphrasing</a:t>
            </a:r>
            <a:endParaRPr lang="en-US" dirty="0"/>
          </a:p>
        </p:txBody>
      </p:sp>
      <p:sp>
        <p:nvSpPr>
          <p:cNvPr id="3" name="Content Placeholder 2"/>
          <p:cNvSpPr>
            <a:spLocks noGrp="1"/>
          </p:cNvSpPr>
          <p:nvPr>
            <p:ph idx="1"/>
          </p:nvPr>
        </p:nvSpPr>
        <p:spPr/>
        <p:txBody>
          <a:bodyPr/>
          <a:lstStyle/>
          <a:p>
            <a:r>
              <a:rPr lang="en-US" dirty="0" smtClean="0"/>
              <a:t>paraphrase (</a:t>
            </a:r>
            <a:r>
              <a:rPr lang="en-US" dirty="0" err="1" smtClean="0"/>
              <a:t>n</a:t>
            </a:r>
            <a:r>
              <a:rPr lang="en-US" dirty="0" smtClean="0"/>
              <a:t>.), from Greek, Latin, and French roots, meaning to “to tell” and “beside”</a:t>
            </a:r>
          </a:p>
          <a:p>
            <a:r>
              <a:rPr lang="en-US" dirty="0" smtClean="0"/>
              <a:t>translates in older uses as “to tell in other words” or  a “free rendering”</a:t>
            </a:r>
          </a:p>
          <a:p>
            <a:r>
              <a:rPr lang="en-US" dirty="0" smtClean="0"/>
              <a:t>meant to be a retelling of information in unique words, not word for word</a:t>
            </a:r>
          </a:p>
          <a:p>
            <a:r>
              <a:rPr lang="en-US" dirty="0" smtClean="0"/>
              <a:t>commonly used and/or required in academic writing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Paraphrasing</a:t>
            </a:r>
            <a:endParaRPr lang="en-US" dirty="0"/>
          </a:p>
        </p:txBody>
      </p:sp>
      <p:sp>
        <p:nvSpPr>
          <p:cNvPr id="3" name="Content Placeholder 2"/>
          <p:cNvSpPr>
            <a:spLocks noGrp="1"/>
          </p:cNvSpPr>
          <p:nvPr>
            <p:ph idx="1"/>
          </p:nvPr>
        </p:nvSpPr>
        <p:spPr>
          <a:xfrm>
            <a:off x="656018" y="1407070"/>
            <a:ext cx="7831964" cy="4645387"/>
          </a:xfrm>
        </p:spPr>
        <p:txBody>
          <a:bodyPr>
            <a:normAutofit/>
          </a:bodyPr>
          <a:lstStyle/>
          <a:p>
            <a:r>
              <a:rPr lang="en-US" dirty="0" smtClean="0"/>
              <a:t>Being able to paraphrase shows that the author understands a concept and does not have to rely on the author’s original wording to explain a concept.</a:t>
            </a:r>
          </a:p>
          <a:p>
            <a:r>
              <a:rPr lang="en-US" dirty="0" smtClean="0"/>
              <a:t>Academic writing benefits from paraphrasing in several ways:</a:t>
            </a:r>
          </a:p>
          <a:p>
            <a:pPr lvl="1"/>
            <a:r>
              <a:rPr lang="en-US" dirty="0" smtClean="0"/>
              <a:t>the paper is not filled with distracting quotes</a:t>
            </a:r>
          </a:p>
          <a:p>
            <a:pPr lvl="1"/>
            <a:r>
              <a:rPr lang="en-US" dirty="0" smtClean="0"/>
              <a:t>the author can continue her writing style rather than breaking it up with that of other authors’ quotes</a:t>
            </a:r>
          </a:p>
          <a:p>
            <a:pPr lvl="1"/>
            <a:r>
              <a:rPr lang="en-US" dirty="0" smtClean="0"/>
              <a:t>ideas are more easily connected and related</a:t>
            </a:r>
          </a:p>
          <a:p>
            <a:pPr lvl="1"/>
            <a:r>
              <a:rPr lang="en-US" dirty="0" smtClean="0"/>
              <a:t>the overall argument of a paper is stronger in part because of the authority the author shows over the material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981" y="364492"/>
            <a:ext cx="7886700" cy="1325563"/>
          </a:xfrm>
        </p:spPr>
        <p:txBody>
          <a:bodyPr>
            <a:normAutofit/>
          </a:bodyPr>
          <a:lstStyle/>
          <a:p>
            <a:r>
              <a:rPr lang="en-US" sz="4000" dirty="0" smtClean="0"/>
              <a:t>What makes a paraphrase good?</a:t>
            </a:r>
            <a:endParaRPr lang="en-US" sz="4000" dirty="0"/>
          </a:p>
        </p:txBody>
      </p:sp>
      <p:sp>
        <p:nvSpPr>
          <p:cNvPr id="3" name="Content Placeholder 2"/>
          <p:cNvSpPr>
            <a:spLocks noGrp="1"/>
          </p:cNvSpPr>
          <p:nvPr>
            <p:ph idx="1"/>
          </p:nvPr>
        </p:nvSpPr>
        <p:spPr>
          <a:xfrm>
            <a:off x="558981" y="1598025"/>
            <a:ext cx="7827940" cy="4550226"/>
          </a:xfrm>
        </p:spPr>
        <p:txBody>
          <a:bodyPr>
            <a:normAutofit/>
          </a:bodyPr>
          <a:lstStyle/>
          <a:p>
            <a:r>
              <a:rPr lang="en-US" dirty="0" smtClean="0"/>
              <a:t>A good paraphrase discusses or explains another author’s argument or point of view in new words.</a:t>
            </a:r>
          </a:p>
          <a:p>
            <a:r>
              <a:rPr lang="en-US" dirty="0" smtClean="0"/>
              <a:t>It should show original thought and consideration, not simply rewording using synonyms. This includes different sentence structure.</a:t>
            </a:r>
          </a:p>
          <a:p>
            <a:r>
              <a:rPr lang="en-US" dirty="0" smtClean="0"/>
              <a:t>It should fit in well with the writing surrounding it and flow with the paragraph in which it is found.</a:t>
            </a:r>
          </a:p>
          <a:p>
            <a:r>
              <a:rPr lang="en-US" dirty="0" smtClean="0"/>
              <a:t>It must reference the author in some way to give credit, either in the sentence or as a parenthetical citation.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227" y="355783"/>
            <a:ext cx="7886700" cy="1325563"/>
          </a:xfrm>
        </p:spPr>
        <p:txBody>
          <a:bodyPr/>
          <a:lstStyle/>
          <a:p>
            <a:r>
              <a:rPr lang="en-US" sz="4000" dirty="0" smtClean="0"/>
              <a:t>What makes a paraphrase bad?</a:t>
            </a:r>
            <a:endParaRPr lang="en-US" sz="4000" dirty="0"/>
          </a:p>
        </p:txBody>
      </p:sp>
      <p:sp>
        <p:nvSpPr>
          <p:cNvPr id="3" name="Content Placeholder 2"/>
          <p:cNvSpPr>
            <a:spLocks noGrp="1"/>
          </p:cNvSpPr>
          <p:nvPr>
            <p:ph idx="1"/>
          </p:nvPr>
        </p:nvSpPr>
        <p:spPr>
          <a:xfrm>
            <a:off x="424799" y="1365069"/>
            <a:ext cx="7864128" cy="4765765"/>
          </a:xfrm>
        </p:spPr>
        <p:txBody>
          <a:bodyPr>
            <a:normAutofit lnSpcReduction="10000"/>
          </a:bodyPr>
          <a:lstStyle/>
          <a:p>
            <a:r>
              <a:rPr lang="en-US" dirty="0" smtClean="0"/>
              <a:t>It does not use original wording and is very close to or incorrectly quotes material.</a:t>
            </a:r>
          </a:p>
          <a:p>
            <a:r>
              <a:rPr lang="en-US" dirty="0" smtClean="0"/>
              <a:t>The wording does not show consideration and instead keeps the same structure with only a few words replaced.</a:t>
            </a:r>
          </a:p>
          <a:p>
            <a:r>
              <a:rPr lang="en-US" dirty="0" smtClean="0"/>
              <a:t>It does not fit the writing style of its paragraph.</a:t>
            </a:r>
          </a:p>
          <a:p>
            <a:r>
              <a:rPr lang="en-US" dirty="0" smtClean="0"/>
              <a:t>It is awkwardly placed and used as if it were a quote. (Sometimes quotes and paraphrases of the same material sound better in different spots.)</a:t>
            </a:r>
          </a:p>
          <a:p>
            <a:r>
              <a:rPr lang="en-US" dirty="0" smtClean="0"/>
              <a:t>It does not capture the right concept or idea—perhaps the quote sounded good but a paraphrase loses its overall importance.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381" y="235771"/>
            <a:ext cx="7221444" cy="728503"/>
          </a:xfrm>
        </p:spPr>
        <p:txBody>
          <a:bodyPr/>
          <a:lstStyle/>
          <a:p>
            <a:r>
              <a:rPr lang="en-US" sz="4000" dirty="0" smtClean="0"/>
              <a:t>Let’s look at some examples…</a:t>
            </a:r>
            <a:endParaRPr lang="en-US" sz="4000" dirty="0"/>
          </a:p>
        </p:txBody>
      </p:sp>
      <p:sp>
        <p:nvSpPr>
          <p:cNvPr id="3" name="Content Placeholder 2"/>
          <p:cNvSpPr>
            <a:spLocks noGrp="1"/>
          </p:cNvSpPr>
          <p:nvPr>
            <p:ph idx="1"/>
          </p:nvPr>
        </p:nvSpPr>
        <p:spPr>
          <a:xfrm>
            <a:off x="425201" y="1160821"/>
            <a:ext cx="8098172" cy="1689783"/>
          </a:xfrm>
        </p:spPr>
        <p:txBody>
          <a:bodyPr>
            <a:normAutofit lnSpcReduction="10000"/>
          </a:bodyPr>
          <a:lstStyle/>
          <a:p>
            <a:pPr marL="0" indent="0">
              <a:buNone/>
            </a:pPr>
            <a:r>
              <a:rPr lang="en-US" sz="2000" b="1" dirty="0" smtClean="0"/>
              <a:t>Original sentence: </a:t>
            </a:r>
            <a:r>
              <a:rPr lang="en-US" sz="2000" dirty="0" smtClean="0"/>
              <a:t>Ethical issues in the aviation industry can be difficult to nail down because there are so many departments working in tandem for a single action. When accidents occur, it can be a trying task to determine if ethical boundaries were crossed and at which point one individual was more responsible than another.</a:t>
            </a:r>
          </a:p>
          <a:p>
            <a:pPr marL="0" indent="0">
              <a:buNone/>
            </a:pPr>
            <a:endParaRPr lang="en-US" sz="2000" dirty="0"/>
          </a:p>
        </p:txBody>
      </p:sp>
      <p:sp>
        <p:nvSpPr>
          <p:cNvPr id="4" name="Content Placeholder 2"/>
          <p:cNvSpPr txBox="1">
            <a:spLocks/>
          </p:cNvSpPr>
          <p:nvPr/>
        </p:nvSpPr>
        <p:spPr>
          <a:xfrm>
            <a:off x="425201" y="2844954"/>
            <a:ext cx="8125196" cy="153273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r>
              <a:rPr kumimoji="0" lang="en-US"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Poor paraphrase: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Ethical issues in the aviation industry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are trying</a:t>
            </a:r>
            <a:r>
              <a:rPr kumimoji="0" lang="en-US" sz="2000" b="0" i="0" u="none" strike="noStrike" kern="1200" cap="none" spc="0" normalizeH="0" noProof="0" dirty="0" smtClean="0">
                <a:ln>
                  <a:noFill/>
                </a:ln>
                <a:solidFill>
                  <a:srgbClr val="008000"/>
                </a:solidFill>
                <a:effectLst/>
                <a:uLnTx/>
                <a:uFillTx/>
                <a:latin typeface="+mn-lt"/>
                <a:ea typeface="+mn-ea"/>
                <a:cs typeface="+mn-cs"/>
              </a:rPr>
              <a:t>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to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identify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because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several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departments work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together with</a:t>
            </a:r>
            <a:r>
              <a:rPr kumimoji="0" lang="en-US" sz="2000" b="0" i="0" u="none" strike="noStrike" kern="1200" cap="none" spc="0" normalizeH="0" noProof="0" dirty="0" smtClean="0">
                <a:ln>
                  <a:noFill/>
                </a:ln>
                <a:solidFill>
                  <a:srgbClr val="008000"/>
                </a:solidFill>
                <a:effectLst/>
                <a:uLnTx/>
                <a:uFillTx/>
                <a:latin typeface="+mn-lt"/>
                <a:ea typeface="+mn-ea"/>
                <a:cs typeface="+mn-cs"/>
              </a:rPr>
              <a:t>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each task</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 When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crashes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occur, it can be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difficult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to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understand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if ethical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limits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were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violated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and at which point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someone</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 was more responsible than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someone else</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a:t>
            </a:r>
          </a:p>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5" name="Content Placeholder 2"/>
          <p:cNvSpPr txBox="1">
            <a:spLocks/>
          </p:cNvSpPr>
          <p:nvPr/>
        </p:nvSpPr>
        <p:spPr>
          <a:xfrm>
            <a:off x="425201" y="4296563"/>
            <a:ext cx="8165731" cy="168134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r>
              <a:rPr kumimoji="0" lang="en-US"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Good paraphrase: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Within the </a:t>
            </a:r>
            <a:r>
              <a:rPr kumimoji="0" lang="en-US" sz="2000" b="0" i="0" u="none" strike="noStrike" kern="1200" cap="none" spc="0" normalizeH="0" baseline="0" noProof="0" dirty="0" smtClean="0">
                <a:ln>
                  <a:noFill/>
                </a:ln>
                <a:solidFill>
                  <a:srgbClr val="FF0000"/>
                </a:solidFill>
                <a:effectLst/>
                <a:uLnTx/>
                <a:uFillTx/>
                <a:latin typeface="+mn-lt"/>
                <a:ea typeface="+mn-ea"/>
                <a:cs typeface="+mn-cs"/>
              </a:rPr>
              <a:t>aviation</a:t>
            </a:r>
            <a:r>
              <a:rPr kumimoji="0" lang="en-US" sz="2000" b="0" i="0" u="none" strike="noStrike" kern="1200" cap="none" spc="0" normalizeH="0" noProof="0" dirty="0" smtClean="0">
                <a:ln>
                  <a:noFill/>
                </a:ln>
                <a:solidFill>
                  <a:srgbClr val="FF0000"/>
                </a:solidFill>
                <a:effectLst/>
                <a:uLnTx/>
                <a:uFillTx/>
                <a:latin typeface="+mn-lt"/>
                <a:ea typeface="+mn-ea"/>
                <a:cs typeface="+mn-cs"/>
              </a:rPr>
              <a:t> industry</a:t>
            </a:r>
            <a:r>
              <a:rPr kumimoji="0" lang="en-US" sz="2000" b="0" i="0" u="none" strike="noStrike" kern="1200" cap="none" spc="0" normalizeH="0" noProof="0" dirty="0" smtClean="0">
                <a:ln>
                  <a:noFill/>
                </a:ln>
                <a:solidFill>
                  <a:srgbClr val="008000"/>
                </a:solidFill>
                <a:effectLst/>
                <a:uLnTx/>
                <a:uFillTx/>
                <a:latin typeface="+mn-lt"/>
                <a:ea typeface="+mn-ea"/>
                <a:cs typeface="+mn-cs"/>
              </a:rPr>
              <a:t>, identifying </a:t>
            </a:r>
            <a:r>
              <a:rPr kumimoji="0" lang="en-US" sz="2000" b="0" i="0" u="none" strike="noStrike" kern="1200" cap="none" spc="0" normalizeH="0" noProof="0" dirty="0" smtClean="0">
                <a:ln>
                  <a:noFill/>
                </a:ln>
                <a:solidFill>
                  <a:srgbClr val="FF0000"/>
                </a:solidFill>
                <a:effectLst/>
                <a:uLnTx/>
                <a:uFillTx/>
                <a:latin typeface="+mn-lt"/>
                <a:ea typeface="+mn-ea"/>
                <a:cs typeface="+mn-cs"/>
              </a:rPr>
              <a:t>ethical issues </a:t>
            </a:r>
            <a:r>
              <a:rPr lang="en-US" sz="2000" dirty="0" smtClean="0">
                <a:solidFill>
                  <a:srgbClr val="008000"/>
                </a:solidFill>
              </a:rPr>
              <a:t>might be </a:t>
            </a:r>
            <a:r>
              <a:rPr lang="en-US" sz="2000" dirty="0" smtClean="0">
                <a:solidFill>
                  <a:srgbClr val="FF0000"/>
                </a:solidFill>
              </a:rPr>
              <a:t>difficult </a:t>
            </a:r>
            <a:r>
              <a:rPr lang="en-US" sz="2000" dirty="0" smtClean="0">
                <a:solidFill>
                  <a:srgbClr val="008000"/>
                </a:solidFill>
              </a:rPr>
              <a:t>and evasive at times due to the cooperative nature of </a:t>
            </a:r>
            <a:r>
              <a:rPr lang="en-US" sz="2000" dirty="0" smtClean="0">
                <a:solidFill>
                  <a:srgbClr val="FF0000"/>
                </a:solidFill>
              </a:rPr>
              <a:t>departments</a:t>
            </a:r>
            <a:r>
              <a:rPr lang="en-US" sz="2000" dirty="0" smtClean="0">
                <a:solidFill>
                  <a:srgbClr val="008000"/>
                </a:solidFill>
              </a:rPr>
              <a:t>, such as operating an aircraft, when multiple individuals participate in one action. Therefore, </a:t>
            </a:r>
            <a:r>
              <a:rPr lang="en-US" sz="2000" dirty="0" smtClean="0">
                <a:solidFill>
                  <a:srgbClr val="FF0000"/>
                </a:solidFill>
              </a:rPr>
              <a:t>point</a:t>
            </a:r>
            <a:r>
              <a:rPr lang="en-US" sz="2000" dirty="0" smtClean="0">
                <a:solidFill>
                  <a:srgbClr val="008000"/>
                </a:solidFill>
              </a:rPr>
              <a:t>ing the finger at </a:t>
            </a:r>
            <a:r>
              <a:rPr lang="en-US" sz="2000" dirty="0" smtClean="0">
                <a:solidFill>
                  <a:srgbClr val="FF0000"/>
                </a:solidFill>
              </a:rPr>
              <a:t>one individual </a:t>
            </a:r>
            <a:r>
              <a:rPr lang="en-US" sz="2000" dirty="0" smtClean="0">
                <a:solidFill>
                  <a:srgbClr val="008000"/>
                </a:solidFill>
              </a:rPr>
              <a:t>can be impossible when clear lines for </a:t>
            </a:r>
            <a:r>
              <a:rPr lang="en-US" sz="2000" dirty="0" smtClean="0">
                <a:solidFill>
                  <a:srgbClr val="FF0000"/>
                </a:solidFill>
              </a:rPr>
              <a:t>responsib</a:t>
            </a:r>
            <a:r>
              <a:rPr lang="en-US" sz="2000" dirty="0" smtClean="0">
                <a:solidFill>
                  <a:srgbClr val="008000"/>
                </a:solidFill>
              </a:rPr>
              <a:t>ility are not drawn.</a:t>
            </a:r>
            <a:endParaRPr kumimoji="0" lang="en-US" sz="2000" b="0" i="0" u="none" strike="noStrike" kern="1200" cap="none" spc="0" normalizeH="0" baseline="0" noProof="0" dirty="0" smtClean="0">
              <a:ln>
                <a:noFill/>
              </a:ln>
              <a:solidFill>
                <a:srgbClr val="008000"/>
              </a:solidFill>
              <a:effectLst/>
              <a:uLnTx/>
              <a:uFillTx/>
              <a:latin typeface="+mn-lt"/>
              <a:ea typeface="+mn-ea"/>
              <a:cs typeface="+mn-cs"/>
            </a:endParaRPr>
          </a:p>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724" y="256688"/>
            <a:ext cx="7221444" cy="728503"/>
          </a:xfrm>
        </p:spPr>
        <p:txBody>
          <a:bodyPr>
            <a:normAutofit fontScale="90000"/>
          </a:bodyPr>
          <a:lstStyle/>
          <a:p>
            <a:r>
              <a:rPr lang="en-US" sz="4000" dirty="0" smtClean="0"/>
              <a:t>Let’s look at some more examples…</a:t>
            </a:r>
            <a:endParaRPr lang="en-US" sz="4000" dirty="0"/>
          </a:p>
        </p:txBody>
      </p:sp>
      <p:sp>
        <p:nvSpPr>
          <p:cNvPr id="3" name="Content Placeholder 2"/>
          <p:cNvSpPr>
            <a:spLocks noGrp="1"/>
          </p:cNvSpPr>
          <p:nvPr>
            <p:ph idx="1"/>
          </p:nvPr>
        </p:nvSpPr>
        <p:spPr>
          <a:xfrm>
            <a:off x="663360" y="1133801"/>
            <a:ext cx="8098172" cy="1689783"/>
          </a:xfrm>
        </p:spPr>
        <p:txBody>
          <a:bodyPr>
            <a:normAutofit lnSpcReduction="10000"/>
          </a:bodyPr>
          <a:lstStyle/>
          <a:p>
            <a:pPr marL="0" indent="0">
              <a:buNone/>
            </a:pPr>
            <a:r>
              <a:rPr lang="en-US" sz="2000" b="1" dirty="0" smtClean="0"/>
              <a:t>Original sentence: </a:t>
            </a:r>
            <a:r>
              <a:rPr lang="en-US" sz="2000" dirty="0" smtClean="0"/>
              <a:t>The marketing campaigns of Fortune 500 companies is often found to follow or in some cases be ahead of purchasing trends of their identified consumers. Many contribute this ability to lead consumers’ buying power to basic tasks such as customer surveys and global comparisons of economic factors.</a:t>
            </a:r>
          </a:p>
          <a:p>
            <a:pPr marL="0" indent="0">
              <a:buNone/>
            </a:pPr>
            <a:endParaRPr lang="en-US" sz="2000" dirty="0"/>
          </a:p>
        </p:txBody>
      </p:sp>
      <p:sp>
        <p:nvSpPr>
          <p:cNvPr id="4" name="Content Placeholder 2"/>
          <p:cNvSpPr txBox="1">
            <a:spLocks/>
          </p:cNvSpPr>
          <p:nvPr/>
        </p:nvSpPr>
        <p:spPr>
          <a:xfrm>
            <a:off x="663360" y="2823584"/>
            <a:ext cx="7775246" cy="1532730"/>
          </a:xfrm>
          <a:prstGeom prst="rect">
            <a:avLst/>
          </a:prstGeom>
        </p:spPr>
        <p:txBody>
          <a:bodyPr vert="horz" lIns="91440" tIns="45720" rIns="91440" bIns="45720" rtlCol="0">
            <a:normAutofit lnSpcReduction="10000"/>
          </a:bodyPr>
          <a:lstStyle/>
          <a:p>
            <a:pPr lvl="0" defTabSz="914400">
              <a:spcBef>
                <a:spcPts val="2000"/>
              </a:spcBef>
              <a:buClr>
                <a:schemeClr val="accent1">
                  <a:lumMod val="60000"/>
                  <a:lumOff val="40000"/>
                </a:schemeClr>
              </a:buClr>
              <a:buSzPct val="110000"/>
            </a:pPr>
            <a:r>
              <a:rPr kumimoji="0" lang="en-US"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Poor paraphrase: </a:t>
            </a:r>
            <a:r>
              <a:rPr lang="en-US" sz="2000" dirty="0" smtClean="0">
                <a:solidFill>
                  <a:srgbClr val="FF0000"/>
                </a:solidFill>
              </a:rPr>
              <a:t>The marketing </a:t>
            </a:r>
            <a:r>
              <a:rPr lang="en-US" sz="2000" dirty="0" smtClean="0">
                <a:solidFill>
                  <a:srgbClr val="008000"/>
                </a:solidFill>
              </a:rPr>
              <a:t>strategies </a:t>
            </a:r>
            <a:r>
              <a:rPr lang="en-US" sz="2000" dirty="0" smtClean="0">
                <a:solidFill>
                  <a:srgbClr val="FF0000"/>
                </a:solidFill>
              </a:rPr>
              <a:t>of Fortune 500 companies </a:t>
            </a:r>
            <a:r>
              <a:rPr lang="en-US" sz="2000" dirty="0" smtClean="0">
                <a:solidFill>
                  <a:srgbClr val="008000"/>
                </a:solidFill>
              </a:rPr>
              <a:t>usually</a:t>
            </a:r>
            <a:r>
              <a:rPr lang="en-US" sz="2000" dirty="0" smtClean="0">
                <a:solidFill>
                  <a:srgbClr val="FF0000"/>
                </a:solidFill>
              </a:rPr>
              <a:t> follow</a:t>
            </a:r>
            <a:r>
              <a:rPr lang="en-US" sz="2000" dirty="0" smtClean="0">
                <a:solidFill>
                  <a:srgbClr val="008000"/>
                </a:solidFill>
              </a:rPr>
              <a:t>s</a:t>
            </a:r>
            <a:r>
              <a:rPr lang="en-US" sz="2000" dirty="0" smtClean="0">
                <a:solidFill>
                  <a:srgbClr val="FF0000"/>
                </a:solidFill>
              </a:rPr>
              <a:t> or in some case </a:t>
            </a:r>
            <a:r>
              <a:rPr lang="en-US" sz="2000" dirty="0" smtClean="0">
                <a:solidFill>
                  <a:srgbClr val="008000"/>
                </a:solidFill>
              </a:rPr>
              <a:t>is </a:t>
            </a:r>
            <a:r>
              <a:rPr lang="en-US" sz="2000" dirty="0" smtClean="0">
                <a:solidFill>
                  <a:srgbClr val="FF0000"/>
                </a:solidFill>
              </a:rPr>
              <a:t>ahead of </a:t>
            </a:r>
            <a:r>
              <a:rPr lang="en-US" sz="2000" dirty="0" smtClean="0">
                <a:solidFill>
                  <a:srgbClr val="008000"/>
                </a:solidFill>
              </a:rPr>
              <a:t>buying </a:t>
            </a:r>
            <a:r>
              <a:rPr lang="en-US" sz="2000" dirty="0" smtClean="0">
                <a:solidFill>
                  <a:srgbClr val="FF0000"/>
                </a:solidFill>
              </a:rPr>
              <a:t>trends of their </a:t>
            </a:r>
            <a:r>
              <a:rPr lang="en-US" sz="2000" dirty="0" smtClean="0">
                <a:solidFill>
                  <a:srgbClr val="008000"/>
                </a:solidFill>
              </a:rPr>
              <a:t>customers </a:t>
            </a:r>
            <a:r>
              <a:rPr lang="en-US" sz="2000" dirty="0" smtClean="0">
                <a:solidFill>
                  <a:srgbClr val="FF0000"/>
                </a:solidFill>
              </a:rPr>
              <a:t>. </a:t>
            </a:r>
            <a:r>
              <a:rPr lang="en-US" sz="2000" dirty="0" smtClean="0">
                <a:solidFill>
                  <a:srgbClr val="008000"/>
                </a:solidFill>
              </a:rPr>
              <a:t>Experts </a:t>
            </a:r>
            <a:r>
              <a:rPr lang="en-US" sz="2000" dirty="0" smtClean="0">
                <a:solidFill>
                  <a:srgbClr val="FF0000"/>
                </a:solidFill>
              </a:rPr>
              <a:t>contribute this </a:t>
            </a:r>
            <a:r>
              <a:rPr lang="en-US" sz="2000" dirty="0" smtClean="0">
                <a:solidFill>
                  <a:srgbClr val="008000"/>
                </a:solidFill>
              </a:rPr>
              <a:t>phenomenon </a:t>
            </a:r>
            <a:r>
              <a:rPr lang="en-US" sz="2000" dirty="0" smtClean="0">
                <a:solidFill>
                  <a:srgbClr val="FF0000"/>
                </a:solidFill>
              </a:rPr>
              <a:t>to lead </a:t>
            </a:r>
            <a:r>
              <a:rPr lang="en-US" sz="2000" dirty="0" smtClean="0">
                <a:solidFill>
                  <a:srgbClr val="008000"/>
                </a:solidFill>
              </a:rPr>
              <a:t>customers’</a:t>
            </a:r>
            <a:r>
              <a:rPr lang="en-US" sz="2000" dirty="0" smtClean="0">
                <a:solidFill>
                  <a:srgbClr val="FF0000"/>
                </a:solidFill>
              </a:rPr>
              <a:t> </a:t>
            </a:r>
            <a:r>
              <a:rPr lang="en-US" sz="2000" dirty="0" smtClean="0">
                <a:solidFill>
                  <a:srgbClr val="008000"/>
                </a:solidFill>
              </a:rPr>
              <a:t>purchasing </a:t>
            </a:r>
            <a:r>
              <a:rPr lang="en-US" sz="2000" dirty="0" smtClean="0">
                <a:solidFill>
                  <a:srgbClr val="FF0000"/>
                </a:solidFill>
              </a:rPr>
              <a:t>power to tasks such as </a:t>
            </a:r>
            <a:r>
              <a:rPr lang="en-US" sz="2000" dirty="0" smtClean="0">
                <a:solidFill>
                  <a:srgbClr val="008000"/>
                </a:solidFill>
              </a:rPr>
              <a:t>client </a:t>
            </a:r>
            <a:r>
              <a:rPr lang="en-US" sz="2000" dirty="0" smtClean="0">
                <a:solidFill>
                  <a:srgbClr val="FF0000"/>
                </a:solidFill>
              </a:rPr>
              <a:t>surveys and comparisons of </a:t>
            </a:r>
            <a:r>
              <a:rPr lang="en-US" sz="2000" dirty="0" smtClean="0">
                <a:solidFill>
                  <a:schemeClr val="accent2">
                    <a:lumMod val="75000"/>
                  </a:schemeClr>
                </a:solidFill>
              </a:rPr>
              <a:t>global </a:t>
            </a:r>
            <a:r>
              <a:rPr lang="en-US" sz="2000" dirty="0" smtClean="0">
                <a:solidFill>
                  <a:srgbClr val="FF0000"/>
                </a:solidFill>
              </a:rPr>
              <a:t>economic factors.</a:t>
            </a:r>
            <a:endParaRPr kumimoji="0" lang="en-US" sz="20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5" name="Content Placeholder 2"/>
          <p:cNvSpPr txBox="1">
            <a:spLocks/>
          </p:cNvSpPr>
          <p:nvPr/>
        </p:nvSpPr>
        <p:spPr>
          <a:xfrm>
            <a:off x="663360" y="4443746"/>
            <a:ext cx="7775246" cy="1669672"/>
          </a:xfrm>
          <a:prstGeom prst="rect">
            <a:avLst/>
          </a:prstGeom>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r>
              <a:rPr kumimoji="0" lang="en-US" sz="2000" b="1" i="0" u="none" strike="noStrike" kern="1200" cap="none" spc="0" normalizeH="0" baseline="0" noProof="0" dirty="0" smtClean="0">
                <a:ln>
                  <a:noFill/>
                </a:ln>
                <a:solidFill>
                  <a:schemeClr val="tx1">
                    <a:lumMod val="65000"/>
                    <a:lumOff val="35000"/>
                  </a:schemeClr>
                </a:solidFill>
                <a:effectLst/>
                <a:uLnTx/>
                <a:uFillTx/>
                <a:latin typeface="+mn-lt"/>
                <a:ea typeface="+mn-ea"/>
                <a:cs typeface="+mn-cs"/>
              </a:rPr>
              <a:t>Good paraphrase: </a:t>
            </a:r>
            <a:r>
              <a:rPr kumimoji="0" lang="en-US" sz="2000" b="0" i="0" u="none" strike="noStrike" kern="1200" cap="none" spc="0" normalizeH="0" baseline="0" noProof="0" dirty="0" smtClean="0">
                <a:ln>
                  <a:noFill/>
                </a:ln>
                <a:solidFill>
                  <a:srgbClr val="008000"/>
                </a:solidFill>
                <a:effectLst/>
                <a:uLnTx/>
                <a:uFillTx/>
                <a:latin typeface="+mn-lt"/>
                <a:ea typeface="+mn-ea"/>
                <a:cs typeface="+mn-cs"/>
              </a:rPr>
              <a:t>Research</a:t>
            </a:r>
            <a:r>
              <a:rPr kumimoji="0" lang="en-US" sz="2000" b="0" i="0" u="none" strike="noStrike" kern="1200" cap="none" spc="0" normalizeH="0" noProof="0" dirty="0" smtClean="0">
                <a:ln>
                  <a:noFill/>
                </a:ln>
                <a:solidFill>
                  <a:srgbClr val="008000"/>
                </a:solidFill>
                <a:effectLst/>
                <a:uLnTx/>
                <a:uFillTx/>
                <a:latin typeface="+mn-lt"/>
                <a:ea typeface="+mn-ea"/>
                <a:cs typeface="+mn-cs"/>
              </a:rPr>
              <a:t> has </a:t>
            </a:r>
            <a:r>
              <a:rPr lang="en-US" sz="2000" dirty="0" smtClean="0">
                <a:solidFill>
                  <a:srgbClr val="008000"/>
                </a:solidFill>
              </a:rPr>
              <a:t>identified </a:t>
            </a:r>
            <a:r>
              <a:rPr kumimoji="0" lang="en-US" sz="2000" b="0" i="0" u="none" strike="noStrike" kern="1200" cap="none" spc="0" normalizeH="0" noProof="0" dirty="0" smtClean="0">
                <a:ln>
                  <a:noFill/>
                </a:ln>
                <a:solidFill>
                  <a:srgbClr val="008000"/>
                </a:solidFill>
                <a:effectLst/>
                <a:uLnTx/>
                <a:uFillTx/>
                <a:latin typeface="+mn-lt"/>
                <a:ea typeface="+mn-ea"/>
                <a:cs typeface="+mn-cs"/>
              </a:rPr>
              <a:t>a phenomenon </a:t>
            </a:r>
            <a:r>
              <a:rPr lang="en-US" sz="2000" dirty="0" smtClean="0">
                <a:solidFill>
                  <a:srgbClr val="008000"/>
                </a:solidFill>
              </a:rPr>
              <a:t>in which </a:t>
            </a:r>
            <a:r>
              <a:rPr lang="en-US" sz="2000" dirty="0" smtClean="0">
                <a:solidFill>
                  <a:srgbClr val="FF0000"/>
                </a:solidFill>
              </a:rPr>
              <a:t>Fortune 500 companies </a:t>
            </a:r>
            <a:r>
              <a:rPr lang="en-US" sz="2000" dirty="0" smtClean="0">
                <a:solidFill>
                  <a:srgbClr val="008000"/>
                </a:solidFill>
              </a:rPr>
              <a:t>are able to guide their </a:t>
            </a:r>
            <a:r>
              <a:rPr lang="en-US" sz="2000" dirty="0" smtClean="0">
                <a:solidFill>
                  <a:srgbClr val="FF0000"/>
                </a:solidFill>
              </a:rPr>
              <a:t>consumers </a:t>
            </a:r>
            <a:r>
              <a:rPr lang="en-US" sz="2000" dirty="0" smtClean="0">
                <a:solidFill>
                  <a:srgbClr val="008000"/>
                </a:solidFill>
              </a:rPr>
              <a:t>toward specific purchases through </a:t>
            </a:r>
            <a:r>
              <a:rPr lang="en-US" sz="2000" dirty="0" smtClean="0">
                <a:solidFill>
                  <a:srgbClr val="FF0000"/>
                </a:solidFill>
              </a:rPr>
              <a:t>marketing </a:t>
            </a:r>
            <a:r>
              <a:rPr lang="en-US" sz="2000" dirty="0" smtClean="0">
                <a:solidFill>
                  <a:srgbClr val="008000"/>
                </a:solidFill>
              </a:rPr>
              <a:t>items such as consideration of </a:t>
            </a:r>
            <a:r>
              <a:rPr lang="en-US" sz="2000" dirty="0" smtClean="0">
                <a:solidFill>
                  <a:srgbClr val="FF0000"/>
                </a:solidFill>
              </a:rPr>
              <a:t>economic factors</a:t>
            </a:r>
            <a:r>
              <a:rPr lang="en-US" sz="2000" dirty="0" smtClean="0">
                <a:solidFill>
                  <a:srgbClr val="008000"/>
                </a:solidFill>
              </a:rPr>
              <a:t> and </a:t>
            </a:r>
            <a:r>
              <a:rPr lang="en-US" sz="2000" dirty="0" smtClean="0">
                <a:solidFill>
                  <a:srgbClr val="FF0000"/>
                </a:solidFill>
              </a:rPr>
              <a:t>survey </a:t>
            </a:r>
            <a:r>
              <a:rPr lang="en-US" sz="2000" dirty="0" smtClean="0">
                <a:solidFill>
                  <a:srgbClr val="008000"/>
                </a:solidFill>
              </a:rPr>
              <a:t>responses; this event shows that such companies often employ </a:t>
            </a:r>
            <a:r>
              <a:rPr lang="en-US" sz="2000" dirty="0" smtClean="0">
                <a:solidFill>
                  <a:srgbClr val="FF0000"/>
                </a:solidFill>
              </a:rPr>
              <a:t>marketing </a:t>
            </a:r>
            <a:r>
              <a:rPr lang="en-US" sz="2000" dirty="0" smtClean="0">
                <a:solidFill>
                  <a:srgbClr val="008000"/>
                </a:solidFill>
              </a:rPr>
              <a:t>strategies that anticipate consumers’ purchases and follow in buying </a:t>
            </a:r>
            <a:r>
              <a:rPr lang="en-US" sz="2000" dirty="0" smtClean="0">
                <a:solidFill>
                  <a:srgbClr val="FF0000"/>
                </a:solidFill>
              </a:rPr>
              <a:t>trends</a:t>
            </a:r>
            <a:r>
              <a:rPr lang="en-US" sz="2000" dirty="0" smtClean="0">
                <a:solidFill>
                  <a:srgbClr val="008000"/>
                </a:solidFill>
              </a:rPr>
              <a:t>.</a:t>
            </a:r>
            <a:endParaRPr kumimoji="0" lang="en-US" sz="2000" b="0" i="0" u="none" strike="noStrike" kern="1200" cap="none" spc="0" normalizeH="0" baseline="0" noProof="0" dirty="0" smtClean="0">
              <a:ln>
                <a:noFill/>
              </a:ln>
              <a:solidFill>
                <a:srgbClr val="008000"/>
              </a:solidFill>
              <a:effectLst/>
              <a:uLnTx/>
              <a:uFillTx/>
              <a:latin typeface="+mn-lt"/>
              <a:ea typeface="+mn-ea"/>
              <a:cs typeface="+mn-cs"/>
            </a:endParaRPr>
          </a:p>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endParaRPr kumimoji="0" lang="en-US" sz="20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724" y="256688"/>
            <a:ext cx="7221444" cy="728503"/>
          </a:xfrm>
        </p:spPr>
        <p:txBody>
          <a:bodyPr>
            <a:normAutofit/>
          </a:bodyPr>
          <a:lstStyle/>
          <a:p>
            <a:r>
              <a:rPr lang="en-US" sz="3200" dirty="0" smtClean="0"/>
              <a:t>Now you try—is this a good paraphrase?</a:t>
            </a:r>
            <a:endParaRPr lang="en-US" sz="3200" dirty="0"/>
          </a:p>
        </p:txBody>
      </p:sp>
      <p:sp>
        <p:nvSpPr>
          <p:cNvPr id="3" name="Content Placeholder 2"/>
          <p:cNvSpPr>
            <a:spLocks noGrp="1"/>
          </p:cNvSpPr>
          <p:nvPr>
            <p:ph idx="1"/>
          </p:nvPr>
        </p:nvSpPr>
        <p:spPr>
          <a:xfrm>
            <a:off x="663360" y="1078599"/>
            <a:ext cx="7801371" cy="3000251"/>
          </a:xfrm>
        </p:spPr>
        <p:txBody>
          <a:bodyPr>
            <a:normAutofit fontScale="92500" lnSpcReduction="20000"/>
          </a:bodyPr>
          <a:lstStyle/>
          <a:p>
            <a:pPr marL="0" indent="0">
              <a:buNone/>
            </a:pPr>
            <a:r>
              <a:rPr lang="en-US" sz="2000" b="1" dirty="0" smtClean="0"/>
              <a:t>Original sentence: </a:t>
            </a:r>
            <a:r>
              <a:rPr lang="en-US" sz="2000" dirty="0" smtClean="0"/>
              <a:t>The McDonnell Douglas DC-10 was designed to carry 250-380 passengers for long domestic flights and upon its introduction to the market carried brought about new features, such as an outward-opening cargo door to offer more space for luggage. However, two major in-flight accidents, one in 1974 and one in 1979, occurred on DC-10s as a result of an improperly locking mechanism that could not keep the cargo door shut when the aircraft was pressurized. After an investigation, the National Transportation Safety Board, which ensures safety in the aviation industry, required McDonnell Douglas to replace the cargo door mechanisms in a way that prevented them from failing during flight.</a:t>
            </a:r>
          </a:p>
          <a:p>
            <a:pPr marL="0" indent="0">
              <a:buNone/>
            </a:pPr>
            <a:endParaRPr lang="en-US" sz="2000" dirty="0"/>
          </a:p>
        </p:txBody>
      </p:sp>
      <p:sp>
        <p:nvSpPr>
          <p:cNvPr id="4" name="Content Placeholder 2"/>
          <p:cNvSpPr txBox="1">
            <a:spLocks/>
          </p:cNvSpPr>
          <p:nvPr/>
        </p:nvSpPr>
        <p:spPr>
          <a:xfrm>
            <a:off x="636336" y="3916338"/>
            <a:ext cx="7828395" cy="2319000"/>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r>
              <a:rPr kumimoji="0" lang="en-US" sz="2000" b="1" i="0" u="none" strike="noStrike" kern="1200" cap="none" spc="0" normalizeH="0" baseline="0" noProof="0" dirty="0" smtClean="0">
                <a:ln>
                  <a:noFill/>
                </a:ln>
                <a:effectLst/>
                <a:uLnTx/>
                <a:uFillTx/>
                <a:latin typeface="Arial"/>
                <a:ea typeface="+mn-ea"/>
                <a:cs typeface="Arial"/>
              </a:rPr>
              <a:t>Paraphrase: </a:t>
            </a:r>
            <a:r>
              <a:rPr lang="en-US" sz="2000" dirty="0" smtClean="0">
                <a:latin typeface="Arial"/>
                <a:cs typeface="Arial"/>
              </a:rPr>
              <a:t>Many commercial aircraft are introduced to the market with design flaws that carry disastrous consequences. For example, the McDonnell Douglas DC-10, used for domestic flights, introduced new features, such as a more spacious outward-opening cargo door. Due to a poor locking mechanism, two major in-flight accidents occurred with the aircraft because the cargo door would be blown open during flight when the aircraft was pressurized. After their investigation, the NTSB required McDonnell Douglas to repair the cargo door mechanisms to prevent further during flight.</a:t>
            </a:r>
            <a:endParaRPr kumimoji="0" lang="en-US" sz="2000" b="0" i="0" u="none" strike="noStrike" kern="1200" cap="none" spc="0" normalizeH="0" baseline="0" noProof="0" dirty="0">
              <a:ln>
                <a:noFill/>
              </a:ln>
              <a:effectLst/>
              <a:uLnTx/>
              <a:uFillTx/>
              <a:latin typeface="Arial"/>
              <a:ea typeface="+mn-ea"/>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724" y="256688"/>
            <a:ext cx="7221444" cy="728503"/>
          </a:xfrm>
        </p:spPr>
        <p:txBody>
          <a:bodyPr>
            <a:normAutofit fontScale="90000"/>
          </a:bodyPr>
          <a:lstStyle/>
          <a:p>
            <a:r>
              <a:rPr lang="en-US" sz="3200" dirty="0" smtClean="0"/>
              <a:t>Now you try—is this a good paraphrase? (cont.)</a:t>
            </a:r>
            <a:endParaRPr lang="en-US" sz="3200" dirty="0"/>
          </a:p>
        </p:txBody>
      </p:sp>
      <p:sp>
        <p:nvSpPr>
          <p:cNvPr id="3" name="Content Placeholder 2"/>
          <p:cNvSpPr>
            <a:spLocks noGrp="1"/>
          </p:cNvSpPr>
          <p:nvPr>
            <p:ph idx="1"/>
          </p:nvPr>
        </p:nvSpPr>
        <p:spPr>
          <a:xfrm>
            <a:off x="663360" y="1133801"/>
            <a:ext cx="7731703" cy="2610885"/>
          </a:xfrm>
        </p:spPr>
        <p:txBody>
          <a:bodyPr>
            <a:normAutofit fontScale="85000" lnSpcReduction="10000"/>
          </a:bodyPr>
          <a:lstStyle/>
          <a:p>
            <a:pPr marL="0" indent="0">
              <a:buNone/>
            </a:pPr>
            <a:r>
              <a:rPr lang="en-US" sz="2000" b="1" dirty="0" smtClean="0"/>
              <a:t>Original sentence: </a:t>
            </a:r>
            <a:r>
              <a:rPr lang="en-US" sz="2000" dirty="0" smtClean="0"/>
              <a:t>The McDonnell Douglas DC-10 was designed to carry 250-380 passengers for long domestic flights and upon its introduction to the market carried brought about new features, such as an outward-opening cargo door to offer more space for luggage. However, two major in-flight accidents, one in 1974 and one in 1979, occurred on DC-10s as a result of an improperly locking mechanism that could not keep the cargo door shut when the aircraft was pressurized. After an investigation, the National Transportation Safety Board, which ensures safety in the aviation industry, required McDonnell Douglas to replace the cargo door mechanisms in a way that prevented them from failing during flight.</a:t>
            </a:r>
          </a:p>
          <a:p>
            <a:pPr marL="0" indent="0">
              <a:buNone/>
            </a:pPr>
            <a:endParaRPr lang="en-US" sz="2000" dirty="0"/>
          </a:p>
        </p:txBody>
      </p:sp>
      <p:sp>
        <p:nvSpPr>
          <p:cNvPr id="4" name="Content Placeholder 2"/>
          <p:cNvSpPr txBox="1">
            <a:spLocks/>
          </p:cNvSpPr>
          <p:nvPr/>
        </p:nvSpPr>
        <p:spPr>
          <a:xfrm>
            <a:off x="649848" y="3594120"/>
            <a:ext cx="7745215" cy="2485835"/>
          </a:xfrm>
          <a:prstGeom prst="rect">
            <a:avLst/>
          </a:prstGeom>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ts val="2000"/>
              </a:spcBef>
              <a:spcAft>
                <a:spcPts val="0"/>
              </a:spcAft>
              <a:buClr>
                <a:schemeClr val="accent1">
                  <a:lumMod val="60000"/>
                  <a:lumOff val="40000"/>
                </a:schemeClr>
              </a:buClr>
              <a:buSzPct val="110000"/>
              <a:buFont typeface="Wingdings 2" pitchFamily="18" charset="2"/>
              <a:buNone/>
              <a:tabLst/>
              <a:defRPr/>
            </a:pPr>
            <a:r>
              <a:rPr kumimoji="0" lang="en-US" sz="2000" b="1" i="0" u="none" strike="noStrike" kern="1200" cap="none" spc="0" normalizeH="0" baseline="0" noProof="0" dirty="0" smtClean="0">
                <a:ln>
                  <a:noFill/>
                </a:ln>
                <a:effectLst/>
                <a:uLnTx/>
                <a:uFillTx/>
                <a:latin typeface="Arial"/>
                <a:ea typeface="+mn-ea"/>
                <a:cs typeface="Arial"/>
              </a:rPr>
              <a:t>Paraphrase: </a:t>
            </a:r>
            <a:r>
              <a:rPr lang="en-US" sz="2000" dirty="0" smtClean="0">
                <a:latin typeface="Arial"/>
                <a:cs typeface="Arial"/>
              </a:rPr>
              <a:t>Many commercial aircraft are introduced to the market with design flaws that carry disastrous consequences. </a:t>
            </a:r>
            <a:r>
              <a:rPr lang="en-US" sz="2000" u="sng" dirty="0" smtClean="0">
                <a:solidFill>
                  <a:srgbClr val="008000"/>
                </a:solidFill>
                <a:latin typeface="Arial"/>
                <a:cs typeface="Arial"/>
              </a:rPr>
              <a:t>For example, </a:t>
            </a:r>
            <a:r>
              <a:rPr lang="en-US" sz="2000" u="sng" dirty="0" smtClean="0">
                <a:solidFill>
                  <a:srgbClr val="FF0000"/>
                </a:solidFill>
                <a:latin typeface="Arial"/>
                <a:cs typeface="Arial"/>
              </a:rPr>
              <a:t>the McDonnell Douglas DC-10</a:t>
            </a:r>
            <a:r>
              <a:rPr lang="en-US" sz="2000" u="sng" dirty="0" smtClean="0">
                <a:solidFill>
                  <a:srgbClr val="008000"/>
                </a:solidFill>
                <a:latin typeface="Arial"/>
                <a:cs typeface="Arial"/>
              </a:rPr>
              <a:t>, used for </a:t>
            </a:r>
            <a:r>
              <a:rPr lang="en-US" sz="2000" u="sng" dirty="0" smtClean="0">
                <a:solidFill>
                  <a:srgbClr val="FF0000"/>
                </a:solidFill>
                <a:latin typeface="Arial"/>
                <a:cs typeface="Arial"/>
              </a:rPr>
              <a:t>domestic flights</a:t>
            </a:r>
            <a:r>
              <a:rPr lang="en-US" sz="2000" u="sng" dirty="0" smtClean="0">
                <a:solidFill>
                  <a:srgbClr val="008000"/>
                </a:solidFill>
                <a:latin typeface="Arial"/>
                <a:cs typeface="Arial"/>
              </a:rPr>
              <a:t>, introduced </a:t>
            </a:r>
            <a:r>
              <a:rPr lang="en-US" sz="2000" u="sng" dirty="0" smtClean="0">
                <a:solidFill>
                  <a:srgbClr val="FF0000"/>
                </a:solidFill>
                <a:latin typeface="Arial"/>
                <a:cs typeface="Arial"/>
              </a:rPr>
              <a:t>new features, such as </a:t>
            </a:r>
            <a:r>
              <a:rPr lang="en-US" sz="2000" u="sng" dirty="0" smtClean="0">
                <a:solidFill>
                  <a:srgbClr val="008000"/>
                </a:solidFill>
                <a:latin typeface="Arial"/>
                <a:cs typeface="Arial"/>
              </a:rPr>
              <a:t>a more spacious </a:t>
            </a:r>
            <a:r>
              <a:rPr lang="en-US" sz="2000" u="sng" dirty="0" smtClean="0">
                <a:solidFill>
                  <a:srgbClr val="FF0000"/>
                </a:solidFill>
                <a:latin typeface="Arial"/>
                <a:cs typeface="Arial"/>
              </a:rPr>
              <a:t>outward-opening cargo door</a:t>
            </a:r>
            <a:r>
              <a:rPr lang="en-US" sz="2000" u="sng" dirty="0" smtClean="0">
                <a:solidFill>
                  <a:srgbClr val="008000"/>
                </a:solidFill>
                <a:latin typeface="Arial"/>
                <a:cs typeface="Arial"/>
              </a:rPr>
              <a:t>. </a:t>
            </a:r>
            <a:r>
              <a:rPr lang="en-US" sz="2000" dirty="0" smtClean="0">
                <a:solidFill>
                  <a:srgbClr val="008000"/>
                </a:solidFill>
                <a:latin typeface="Arial"/>
                <a:cs typeface="Arial"/>
              </a:rPr>
              <a:t>Due to a poor </a:t>
            </a:r>
            <a:r>
              <a:rPr lang="en-US" sz="2000" dirty="0" smtClean="0">
                <a:solidFill>
                  <a:srgbClr val="FF0000"/>
                </a:solidFill>
                <a:latin typeface="Arial"/>
                <a:cs typeface="Arial"/>
              </a:rPr>
              <a:t>locking mechanism</a:t>
            </a:r>
            <a:r>
              <a:rPr lang="en-US" sz="2000" dirty="0" smtClean="0">
                <a:solidFill>
                  <a:srgbClr val="008000"/>
                </a:solidFill>
                <a:latin typeface="Arial"/>
                <a:cs typeface="Arial"/>
              </a:rPr>
              <a:t>, </a:t>
            </a:r>
            <a:r>
              <a:rPr lang="en-US" sz="2000" u="sng" dirty="0" smtClean="0">
                <a:solidFill>
                  <a:srgbClr val="FF0000"/>
                </a:solidFill>
                <a:latin typeface="Arial"/>
                <a:cs typeface="Arial"/>
              </a:rPr>
              <a:t>two major in-flight accidents </a:t>
            </a:r>
            <a:r>
              <a:rPr lang="en-US" sz="2000" u="sng" dirty="0" smtClean="0">
                <a:solidFill>
                  <a:srgbClr val="008000"/>
                </a:solidFill>
                <a:latin typeface="Arial"/>
                <a:cs typeface="Arial"/>
              </a:rPr>
              <a:t>occurred with the aircraft because the cargo door would be blown open during flight </a:t>
            </a:r>
            <a:r>
              <a:rPr lang="en-US" sz="2000" u="sng" dirty="0" smtClean="0">
                <a:solidFill>
                  <a:srgbClr val="FF0000"/>
                </a:solidFill>
                <a:latin typeface="Arial"/>
                <a:cs typeface="Arial"/>
              </a:rPr>
              <a:t>when the aircraft was pressurized</a:t>
            </a:r>
            <a:r>
              <a:rPr lang="en-US" sz="2000" dirty="0" smtClean="0">
                <a:solidFill>
                  <a:srgbClr val="008000"/>
                </a:solidFill>
                <a:latin typeface="Arial"/>
                <a:cs typeface="Arial"/>
              </a:rPr>
              <a:t>. </a:t>
            </a:r>
            <a:r>
              <a:rPr lang="en-US" sz="2000" u="sng" dirty="0" smtClean="0">
                <a:solidFill>
                  <a:srgbClr val="FF0000"/>
                </a:solidFill>
                <a:latin typeface="Arial"/>
                <a:cs typeface="Arial"/>
              </a:rPr>
              <a:t>After </a:t>
            </a:r>
            <a:r>
              <a:rPr lang="en-US" sz="2000" u="sng" dirty="0" smtClean="0">
                <a:solidFill>
                  <a:srgbClr val="008000"/>
                </a:solidFill>
                <a:latin typeface="Arial"/>
                <a:cs typeface="Arial"/>
              </a:rPr>
              <a:t>their </a:t>
            </a:r>
            <a:r>
              <a:rPr lang="en-US" sz="2000" u="sng" dirty="0" smtClean="0">
                <a:solidFill>
                  <a:srgbClr val="FF0000"/>
                </a:solidFill>
                <a:latin typeface="Arial"/>
                <a:cs typeface="Arial"/>
              </a:rPr>
              <a:t>investigation</a:t>
            </a:r>
            <a:r>
              <a:rPr lang="en-US" sz="2000" u="sng" dirty="0" smtClean="0">
                <a:solidFill>
                  <a:srgbClr val="008000"/>
                </a:solidFill>
                <a:latin typeface="Arial"/>
                <a:cs typeface="Arial"/>
              </a:rPr>
              <a:t>, the NTSB </a:t>
            </a:r>
            <a:r>
              <a:rPr lang="en-US" sz="2000" u="sng" dirty="0" smtClean="0">
                <a:solidFill>
                  <a:srgbClr val="FF0000"/>
                </a:solidFill>
                <a:latin typeface="Arial"/>
                <a:cs typeface="Arial"/>
              </a:rPr>
              <a:t>required McDonnell Douglas </a:t>
            </a:r>
            <a:r>
              <a:rPr lang="en-US" sz="2000" u="sng" dirty="0" smtClean="0">
                <a:solidFill>
                  <a:srgbClr val="008000"/>
                </a:solidFill>
                <a:latin typeface="Arial"/>
                <a:cs typeface="Arial"/>
              </a:rPr>
              <a:t>to repair </a:t>
            </a:r>
            <a:r>
              <a:rPr lang="en-US" sz="2000" u="sng" dirty="0" smtClean="0">
                <a:solidFill>
                  <a:srgbClr val="FF0000"/>
                </a:solidFill>
                <a:latin typeface="Arial"/>
                <a:cs typeface="Arial"/>
              </a:rPr>
              <a:t>the cargo door mechanisms </a:t>
            </a:r>
            <a:r>
              <a:rPr lang="en-US" sz="2000" u="sng" dirty="0" smtClean="0">
                <a:solidFill>
                  <a:srgbClr val="008000"/>
                </a:solidFill>
                <a:latin typeface="Arial"/>
                <a:cs typeface="Arial"/>
              </a:rPr>
              <a:t>to prevent further </a:t>
            </a:r>
            <a:r>
              <a:rPr lang="en-US" sz="2000" u="sng" dirty="0" smtClean="0">
                <a:solidFill>
                  <a:srgbClr val="FF0000"/>
                </a:solidFill>
                <a:latin typeface="Arial"/>
                <a:cs typeface="Arial"/>
              </a:rPr>
              <a:t>failure during flight</a:t>
            </a:r>
            <a:r>
              <a:rPr lang="en-US" sz="2000" dirty="0" smtClean="0">
                <a:solidFill>
                  <a:srgbClr val="008000"/>
                </a:solidFill>
                <a:latin typeface="Arial"/>
                <a:cs typeface="Arial"/>
              </a:rPr>
              <a:t>.</a:t>
            </a:r>
            <a:endParaRPr kumimoji="0" lang="en-US" sz="2000" b="0" i="0" u="none" strike="noStrike" kern="1200" cap="none" spc="0" normalizeH="0" baseline="0" noProof="0" dirty="0">
              <a:ln>
                <a:noFill/>
              </a:ln>
              <a:solidFill>
                <a:srgbClr val="008000"/>
              </a:solidFill>
              <a:effectLst/>
              <a:uLnTx/>
              <a:uFillTx/>
              <a:latin typeface="Arial"/>
              <a:ea typeface="+mn-ea"/>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CTemplate20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CTemplate2015" id="{384E1D27-900F-410E-A663-F724553133D5}" vid="{5F90479C-57C0-4309-B35D-B299D3886F22}"/>
    </a:ext>
  </a:extLst>
</a:theme>
</file>

<file path=docProps/app.xml><?xml version="1.0" encoding="utf-8"?>
<Properties xmlns="http://schemas.openxmlformats.org/officeDocument/2006/extended-properties" xmlns:vt="http://schemas.openxmlformats.org/officeDocument/2006/docPropsVTypes">
  <Template>WCTemplate2015</Template>
  <TotalTime>23829</TotalTime>
  <Words>2007</Words>
  <Application>Microsoft Office PowerPoint</Application>
  <PresentationFormat>On-screen Show (4:3)</PresentationFormat>
  <Paragraphs>54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Adobe Garamond Pro Bold</vt:lpstr>
      <vt:lpstr>Arial</vt:lpstr>
      <vt:lpstr>Calibri</vt:lpstr>
      <vt:lpstr>Wingdings 2</vt:lpstr>
      <vt:lpstr>WCTemplate2015</vt:lpstr>
      <vt:lpstr>Paraphrasing: Using Your Own Words</vt:lpstr>
      <vt:lpstr>Paraphrasing</vt:lpstr>
      <vt:lpstr>Paraphrasing</vt:lpstr>
      <vt:lpstr>What makes a paraphrase good?</vt:lpstr>
      <vt:lpstr>What makes a paraphrase bad?</vt:lpstr>
      <vt:lpstr>Let’s look at some examples…</vt:lpstr>
      <vt:lpstr>Let’s look at some more examples…</vt:lpstr>
      <vt:lpstr>Now you try—is this a good paraphrase?</vt:lpstr>
      <vt:lpstr>Now you try—is this a good paraphrase? (cont.)</vt:lpstr>
      <vt:lpstr>Now, try rewriting it yourself…</vt:lpstr>
      <vt:lpstr>Let’s consider another one—is this a good paraphrase?</vt:lpstr>
      <vt:lpstr>Let’s consider another one—is this a good paraphrase?</vt:lpstr>
      <vt:lpstr>Time to try your own…</vt:lpstr>
      <vt:lpstr>Practice paraphrasing…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Content  Editor</dc:creator>
  <cp:lastModifiedBy>Hart, Katie Michelle</cp:lastModifiedBy>
  <cp:revision>43</cp:revision>
  <dcterms:created xsi:type="dcterms:W3CDTF">2015-02-11T13:15:04Z</dcterms:created>
  <dcterms:modified xsi:type="dcterms:W3CDTF">2015-09-24T16:44:19Z</dcterms:modified>
</cp:coreProperties>
</file>