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D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6305" autoAdjust="0"/>
  </p:normalViewPr>
  <p:slideViewPr>
    <p:cSldViewPr snapToGrid="0">
      <p:cViewPr varScale="1">
        <p:scale>
          <a:sx n="101" d="100"/>
          <a:sy n="101" d="100"/>
        </p:scale>
        <p:origin x="72" y="120"/>
      </p:cViewPr>
      <p:guideLst/>
    </p:cSldViewPr>
  </p:slideViewPr>
  <p:outlineViewPr>
    <p:cViewPr>
      <p:scale>
        <a:sx n="33" d="100"/>
        <a:sy n="33" d="100"/>
      </p:scale>
      <p:origin x="0" y="-263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AFC49-C3CB-489F-8F03-A9FBB691FE8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A940B-A88E-4883-924A-A803E71C3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82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9EA50-46B4-4FB9-A171-D42694CDE05B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11A6A-02A0-47CC-91FF-32F7E0BCA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8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11A6A-02A0-47CC-91FF-32F7E0BCA8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2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4EA2-71C4-4087-B634-EE22C902B6DD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64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E626-BA0D-4C36-BAA0-68F5EAA71831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174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9D7C-ED04-4894-B914-69FDCF7EDC5B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8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621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3327-8842-4989-9CAC-799C29F43C28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277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CBD-CCF2-407F-8C9D-52ABF42EC508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10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4538F-2AF5-48F2-BA43-A87C7FAD9B2E}" type="datetime1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70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4D49-656D-47C0-BB8A-1F579C786AAA}" type="datetime1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6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3D1C-EB5A-412E-AE74-AF404CAB9840}" type="datetime1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7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BFB1-3FA6-4F44-ACFF-672995F058C5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71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230E-D24F-4CFB-BE6A-647F221BC242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3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382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2"/>
            <a:ext cx="12192000" cy="68103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9C3953E-4B18-4301-8A37-2C8026193446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94ECB70-321F-4F5E-964A-7533D2CA158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681" y="4948238"/>
            <a:ext cx="2548040" cy="10953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51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rgbClr val="0070C0"/>
          </a:solidFill>
          <a:latin typeface="Adobe Garamond Pro Bold" panose="02020702060506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rgbClr val="0070C0"/>
        </a:buClr>
        <a:buSzPct val="130000"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rgbClr val="00B050"/>
        </a:buClr>
        <a:buSzPct val="13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3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3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3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rtl.uhcl.edu/portal/page/portal/PRV/Enrollment-Management/images/Enrollment%20and%20SCH-Fall%2013%202-Yr%2010242013%20final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teenpregnancy/aboutteenpreg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teenpregnancy/aboutteenpreg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rary.cornell.edu/research/citation/apa" TargetMode="External"/><Relationship Id="rId2" Type="http://schemas.openxmlformats.org/officeDocument/2006/relationships/hyperlink" Target="https://owl.english.purdue.edu/owl/resource/560/0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565" y="1131050"/>
            <a:ext cx="10748870" cy="2017556"/>
          </a:xfrm>
        </p:spPr>
        <p:txBody>
          <a:bodyPr/>
          <a:lstStyle/>
          <a:p>
            <a:r>
              <a:rPr lang="en-US" sz="5800" dirty="0" smtClean="0"/>
              <a:t>Citation Styles:</a:t>
            </a:r>
            <a:br>
              <a:rPr lang="en-US" sz="5800" dirty="0" smtClean="0"/>
            </a:br>
            <a:r>
              <a:rPr lang="en-US" sz="5800" dirty="0" smtClean="0"/>
              <a:t>Introduction to MLA and APA</a:t>
            </a:r>
            <a:endParaRPr lang="en-US" sz="5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UHCL Writing Center</a:t>
            </a:r>
          </a:p>
          <a:p>
            <a:r>
              <a:rPr lang="en-US" dirty="0" smtClean="0"/>
              <a:t>Updated Spring 2015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Articles in Journals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10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7"/>
            <a:ext cx="11507097" cy="18897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“Title of Work.”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Title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Volume.Issue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(Year):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page numbers. Medium.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First Initial. (Year). Title of work.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Title, Volume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(Issue), page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numbers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0228" y="2988275"/>
            <a:ext cx="11507097" cy="18897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Smith, Linda. “Students in Danger.”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England Journal of Student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Progress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7.2 (2007): 142-154. Print.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 Smith,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(2007). Students in danger.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England Journal of Student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Progress, 7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(2), 142-154. 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0228" y="4878025"/>
            <a:ext cx="11507097" cy="15227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these additional differences…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 puts the article title in quotation marks; APA does not.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 uses the V.I format for volume and issue numbers; APA uses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(I).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2104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Articles in Journals (cont.)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6"/>
            <a:ext cx="11507097" cy="19339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“Title of Work.”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Title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Volume. Issue (Year):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page numbers. Medium.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First Initial. (Year). Title of work.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Title, Volume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(Issue), page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numbers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9753" y="4615324"/>
            <a:ext cx="11507097" cy="15780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cite the following journal article in MLA and APA…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Author: Samuel Brown				Volume: 4			Pages: 164-184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Working for the Union			Issue: 1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Journal: Workplace Review		Year: 1995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30228" y="2836949"/>
            <a:ext cx="10290148" cy="18779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Smith, Linda. “Students in Danger.”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England Journal of Student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Progress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7.2 (2007): 142-154. Print.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 Smith,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(2007). Students in danger.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England Journal of Student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Progress, 7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(2), 142-154. </a:t>
            </a:r>
          </a:p>
        </p:txBody>
      </p:sp>
    </p:spTree>
    <p:extLst>
      <p:ext uri="{BB962C8B-B14F-4D97-AF65-F5344CB8AC3E}">
        <p14:creationId xmlns:p14="http://schemas.microsoft.com/office/powerpoint/2010/main" val="192355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Articles in Journals (cont. 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12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6"/>
            <a:ext cx="11507097" cy="1757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“Title of Work.”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Title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Volume.Issue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(Year):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page numbers. Medium.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First Initial. (Year). Title of work.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Title, Volume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(Issue), page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numbers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</a:rPr>
              <a:t>			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0227" y="4737111"/>
            <a:ext cx="11507097" cy="1656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Answers…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Brown, Samuel. “Working for the Union.”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Workplace Review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4.1 (1995):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164-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184. Print.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 Brown, S. (1995). Working for the union.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Workplace Review, 4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(1), 164-184.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			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0226" y="2935633"/>
            <a:ext cx="11507097" cy="17860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Smith, Linda. “Students in Danger.”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England Journal of Student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Progress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7.2 (2007): 142-154. Print.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 Smith,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(2007). Students in danger.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England Journal of Student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Progress, 7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(2), 142-154. 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01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Online Sources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7"/>
            <a:ext cx="11507097" cy="21257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/>
              <a:t>	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Author.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Site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Sponsor, Date created (use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n.d.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not given). Medium.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Date accessed. &lt;URL (optional)/&gt;.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Author. (Year, Month[use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n.d.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not given]). Article or page sub-title.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Publication Title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volume or issue number (if available). Retrieved from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http://url.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0227" y="3288891"/>
            <a:ext cx="11507097" cy="28452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citing the data found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here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Department of Enrollment Management. </a:t>
            </a:r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Fall Term</a:t>
            </a:r>
          </a:p>
          <a:p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Comparison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University of Houston-Clear Lake, 24 Oct. 2013. Web. 21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Oct. 2014.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Department of Enrollment Management. (2013). 2013 Fall Term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Comparison. </a:t>
            </a:r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Management 2013 Reports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Retrieved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http://prtl.uhcl.edu/portal/page/portal/PRV/Enrollment-Management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images/Enrollment%20and%20SCH-Fall%2013%202-Yr%2010242013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%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20final.pdf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4855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Online Sources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14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7"/>
            <a:ext cx="11507097" cy="21257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/>
              <a:t>	</a:t>
            </a:r>
          </a:p>
          <a:p>
            <a:r>
              <a:rPr lang="en-US" sz="2200" dirty="0">
                <a:solidFill>
                  <a:schemeClr val="tx1"/>
                </a:solidFill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Author.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Site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Sponsor, Date created (use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n.d.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not given). Medium.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Date accessed. &lt;URL (optional)&gt;.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Author. (Year, Month[use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n.d.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not given]). Article or page sub-title.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Publication Title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volume or issue number (if available). Retrieved from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http://url.</a:t>
            </a:r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44976" y="3404926"/>
            <a:ext cx="11507097" cy="15912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cite the following website in MLA and APA…</a:t>
            </a:r>
          </a:p>
          <a:p>
            <a:endParaRPr lang="en-US" sz="2200" dirty="0"/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www.cdc.gov/teenpregnancy/aboutteenpreg.htm</a:t>
            </a:r>
            <a:endParaRPr 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3063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Online Sources (cont. 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6"/>
            <a:ext cx="11507097" cy="22142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/>
              <a:t>	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Author.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Site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Sponsor, Date created (use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n.d.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not given). Medium.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Date accessed. &lt;URL (optional)/&gt;.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Author. (Year, Month[use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n.d.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not given]). Article or page sub-title.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Publication Title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volume or issue number (if available). Retrieved from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http://url.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0228" y="3432887"/>
            <a:ext cx="11507097" cy="25398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citing the data found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here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Centers for Disease Control and Prevention (CDCP).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Teen</a:t>
            </a:r>
          </a:p>
          <a:p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Pregnancy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CDCP, 19 Jun. 2014. Web. 27 Oct. 2014.</a:t>
            </a:r>
          </a:p>
          <a:p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Centers for Disease Control and Prevention (CDCP). (2014, June). About 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Teen Pregnancy.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Teen Pregnancy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Retrieved from http://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www.cdc.gov/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teenpregnancy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/aboutteenpreg.htm. </a:t>
            </a:r>
            <a:endParaRPr 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462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95729"/>
            <a:ext cx="9791779" cy="1000176"/>
          </a:xfrm>
        </p:spPr>
        <p:txBody>
          <a:bodyPr/>
          <a:lstStyle/>
          <a:p>
            <a:r>
              <a:rPr lang="en-US" dirty="0" smtClean="0"/>
              <a:t>Where to go for further help…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28" y="1295904"/>
            <a:ext cx="10918797" cy="504590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UHCL Writing Center—each student can have two 45-minute appointments per week to help with all aspects of the writing process, including citation styles.</a:t>
            </a:r>
          </a:p>
          <a:p>
            <a:endParaRPr lang="en-US" dirty="0" smtClean="0"/>
          </a:p>
          <a:p>
            <a:r>
              <a:rPr lang="en-US" dirty="0" smtClean="0"/>
              <a:t>The Purdue Online Writing Lab (OWL)—known for its simplified explanation of MLA and </a:t>
            </a:r>
            <a:r>
              <a:rPr lang="en-US" dirty="0"/>
              <a:t>APA citation styles: </a:t>
            </a:r>
            <a:r>
              <a:rPr lang="en-US" dirty="0">
                <a:hlinkClick r:id="rId2"/>
              </a:rPr>
              <a:t>https://owl.english.purdue.edu/owl/resource/560/01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further examples of citations and reference pages, you can review Cornell </a:t>
            </a:r>
            <a:r>
              <a:rPr lang="en-US" dirty="0"/>
              <a:t>University’s informative </a:t>
            </a:r>
            <a:r>
              <a:rPr lang="en-US" dirty="0" smtClean="0"/>
              <a:t>website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www.library.cornell.edu/research/citation/apa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b="1" dirty="0" smtClean="0"/>
              <a:t>See the coordinating worksheet, available on the Writing Center website, to further test your APA citation skills.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87" y="471132"/>
            <a:ext cx="9710747" cy="925406"/>
          </a:xfrm>
        </p:spPr>
        <p:txBody>
          <a:bodyPr/>
          <a:lstStyle/>
          <a:p>
            <a:r>
              <a:rPr lang="en-US" dirty="0" smtClean="0"/>
              <a:t>Focus of MLA &amp; APA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087" y="1422775"/>
            <a:ext cx="5412320" cy="576262"/>
          </a:xfrm>
        </p:spPr>
        <p:txBody>
          <a:bodyPr/>
          <a:lstStyle/>
          <a:p>
            <a:r>
              <a:rPr lang="en-US" sz="2000" dirty="0" smtClean="0"/>
              <a:t>Modern Language Association (MLA)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087" y="2079219"/>
            <a:ext cx="5412320" cy="442133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Humanities and related areas (i.e. literature)</a:t>
            </a:r>
          </a:p>
          <a:p>
            <a:r>
              <a:rPr lang="en-US" sz="2200" dirty="0" smtClean="0"/>
              <a:t>Focuses on authorship: “…(Smith and Johnson)”</a:t>
            </a:r>
          </a:p>
          <a:p>
            <a:r>
              <a:rPr lang="en-US" sz="2200" dirty="0" smtClean="0"/>
              <a:t>Format is designed for ease of presentation</a:t>
            </a:r>
          </a:p>
          <a:p>
            <a:r>
              <a:rPr lang="en-US" sz="2200" dirty="0" smtClean="0"/>
              <a:t>Often viewed as “easier” to follow by students</a:t>
            </a:r>
          </a:p>
          <a:p>
            <a:r>
              <a:rPr lang="en-US" sz="2200" dirty="0" smtClean="0"/>
              <a:t>Commonly taught first to students </a:t>
            </a:r>
            <a:endParaRPr lang="en-US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1839" y="1392901"/>
            <a:ext cx="5561961" cy="576262"/>
          </a:xfrm>
        </p:spPr>
        <p:txBody>
          <a:bodyPr/>
          <a:lstStyle/>
          <a:p>
            <a:r>
              <a:rPr lang="en-US" sz="2000" dirty="0" smtClean="0"/>
              <a:t>American Psychological Association (APA)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9405" y="2075581"/>
            <a:ext cx="5554395" cy="442133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Social sciences (i.e. psychology, sociology, and linguistics)</a:t>
            </a:r>
          </a:p>
          <a:p>
            <a:r>
              <a:rPr lang="en-US" sz="2200" dirty="0" smtClean="0"/>
              <a:t>Focuses on date of publication: “…(Smith &amp; Johnson, 2009)”</a:t>
            </a:r>
          </a:p>
          <a:p>
            <a:r>
              <a:rPr lang="en-US" sz="2200" dirty="0" smtClean="0"/>
              <a:t>Format is designed for comparison of research and determining relevance</a:t>
            </a:r>
          </a:p>
          <a:p>
            <a:r>
              <a:rPr lang="en-US" sz="2200" dirty="0" smtClean="0"/>
              <a:t>Often thought of as more difficult by students</a:t>
            </a:r>
          </a:p>
          <a:p>
            <a:r>
              <a:rPr lang="en-US" sz="2200" dirty="0" smtClean="0"/>
              <a:t>Commonly taught as an alternative citation style</a:t>
            </a:r>
            <a:endParaRPr lang="en-US" sz="2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9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87" y="471132"/>
            <a:ext cx="9851317" cy="925406"/>
          </a:xfrm>
        </p:spPr>
        <p:txBody>
          <a:bodyPr/>
          <a:lstStyle/>
          <a:p>
            <a:r>
              <a:rPr lang="en-US" sz="3400" dirty="0" smtClean="0"/>
              <a:t>Basics of MLA &amp; APA Citations (Book Example)</a:t>
            </a:r>
            <a:endParaRPr lang="en-US" sz="3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087" y="1323025"/>
            <a:ext cx="5412320" cy="5762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MLA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087" y="1979470"/>
            <a:ext cx="5412320" cy="201332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Name(s) of author(s)</a:t>
            </a:r>
          </a:p>
          <a:p>
            <a:r>
              <a:rPr lang="en-US" dirty="0" smtClean="0"/>
              <a:t>Work title</a:t>
            </a:r>
          </a:p>
          <a:p>
            <a:r>
              <a:rPr lang="en-US" dirty="0"/>
              <a:t>Publication city and year</a:t>
            </a:r>
          </a:p>
          <a:p>
            <a:r>
              <a:rPr lang="en-US" dirty="0" smtClean="0"/>
              <a:t>Publisher</a:t>
            </a:r>
          </a:p>
          <a:p>
            <a:r>
              <a:rPr lang="en-US" dirty="0" smtClean="0"/>
              <a:t>Publication medium (i.e. print, web)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13413"/>
            <a:ext cx="5561961" cy="57626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APA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5486" y="1996094"/>
            <a:ext cx="5554395" cy="19966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Name(s) of author(s)</a:t>
            </a:r>
          </a:p>
          <a:p>
            <a:r>
              <a:rPr lang="en-US" dirty="0" smtClean="0"/>
              <a:t>Publication year</a:t>
            </a:r>
          </a:p>
          <a:p>
            <a:r>
              <a:rPr lang="en-US" dirty="0" smtClean="0"/>
              <a:t>Work title</a:t>
            </a:r>
          </a:p>
          <a:p>
            <a:r>
              <a:rPr lang="en-US" dirty="0" smtClean="0"/>
              <a:t>Publication city</a:t>
            </a:r>
          </a:p>
          <a:p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40087" y="3992793"/>
            <a:ext cx="11258712" cy="21603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In-text citations:</a:t>
            </a:r>
          </a:p>
          <a:p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“…no significant results” (Johnson 34).</a:t>
            </a:r>
          </a:p>
          <a:p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“…no significant results” (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Johnson,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2003, p. 34).</a:t>
            </a:r>
          </a:p>
          <a:p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citations: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MLA: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Johnson, Thomas. </a:t>
            </a:r>
            <a:r>
              <a:rPr lang="en-US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York: McGraw-Hill, 2003. Print.</a:t>
            </a:r>
          </a:p>
          <a:p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Johnson, T. (2003). </a:t>
            </a:r>
            <a:r>
              <a:rPr lang="en-US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York, NY: McGraw-Hill.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55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Comparing In-Text 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28" y="1404526"/>
            <a:ext cx="10823547" cy="1471409"/>
          </a:xfrm>
        </p:spPr>
        <p:txBody>
          <a:bodyPr>
            <a:noAutofit/>
          </a:bodyPr>
          <a:lstStyle/>
          <a:p>
            <a:r>
              <a:rPr lang="en-US" sz="2500" dirty="0" smtClean="0"/>
              <a:t>In-text citations are used when you need to give credit to an author for using a quote (exact wording), paraphrasing (rewording), or discussing his/her ideas. Example: (Mathis and Jones, 2009, pg. 74)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4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30228" y="2770823"/>
            <a:ext cx="11490470" cy="747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All in-text citations for MLA and APA must reference the author’s name.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30228" y="3599368"/>
            <a:ext cx="11490470" cy="1471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to the page number or publication year depends on the situation and citation style.</a:t>
            </a:r>
          </a:p>
          <a:p>
            <a:pPr lvl="1"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When using APA, always give the year of publication.</a:t>
            </a:r>
          </a:p>
          <a:p>
            <a:pPr lvl="1"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When quoting, always give the page number in MLA &amp; APA.</a:t>
            </a:r>
          </a:p>
          <a:p>
            <a:pPr lvl="1"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When paraphrasing or simply referencing, no page number is needed for either style.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9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Comparing In-Text Citations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9" y="1213658"/>
            <a:ext cx="11023572" cy="12493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“The study provided no significant findings regarding the relationship of gender and success in language classes.” -- Johnson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Thomas and Arlene Maiden. 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York: 2003. McGraw-Hill. Print.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0228" y="2462981"/>
            <a:ext cx="11490471" cy="12831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Paraphrase</a:t>
            </a:r>
          </a:p>
          <a:p>
            <a:r>
              <a:rPr lang="en-US" sz="2200" dirty="0" smtClean="0"/>
              <a:t>	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stated by Johnson and Maiden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research showed that there was…</a:t>
            </a:r>
            <a:endParaRPr lang="en-US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stated in Johnson &amp; Maiden (2003), the research showed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that…</a:t>
            </a:r>
            <a:endParaRPr lang="en-US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0225" y="4990201"/>
            <a:ext cx="11490471" cy="1283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Quote (no incorporation in text)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	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“…in language classes” (Johnson and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Maiden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“…in language classes” (Johnson &amp; Maiden, 2003, p. 34)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30226" y="3698727"/>
            <a:ext cx="11490471" cy="1230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Quote (incorporation in text)</a:t>
            </a:r>
          </a:p>
          <a:p>
            <a:r>
              <a:rPr lang="en-US" sz="2200" dirty="0"/>
              <a:t>	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Johnson and Maiden explained,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“study…classes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(34).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Johnson &amp; Maiden (2003) explained, their “study…classes” (p. 34).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0533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Comparing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28" y="1404526"/>
            <a:ext cx="11023572" cy="1274139"/>
          </a:xfrm>
        </p:spPr>
        <p:txBody>
          <a:bodyPr>
            <a:noAutofit/>
          </a:bodyPr>
          <a:lstStyle/>
          <a:p>
            <a:r>
              <a:rPr lang="en-US" sz="2200" dirty="0" smtClean="0"/>
              <a:t>At the end of each research paper, a section must be devoted to listing the information for each resource that you used in the paper. This includes all resources that you quoted, paraphrased, or mentioned.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0228" y="2589516"/>
            <a:ext cx="11023572" cy="891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done your citing correctly, you should have mentioned each reference work at least once in your paper and each cited resource should have a reference citation.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30228" y="3731343"/>
            <a:ext cx="11490470" cy="14831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citation styles use difference terms for this section:</a:t>
            </a:r>
          </a:p>
          <a:p>
            <a:pPr lvl="1"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MLA: Bibliography (Works Cited title)</a:t>
            </a:r>
          </a:p>
          <a:p>
            <a:pPr lvl="1"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APA: Reference Page (Reference title)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30228" y="5214523"/>
            <a:ext cx="10909272" cy="5456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Both MLA and APA require that you organize your citations alphabetically by the first letter of an author’s last name.</a:t>
            </a:r>
          </a:p>
        </p:txBody>
      </p:sp>
    </p:spTree>
    <p:extLst>
      <p:ext uri="{BB962C8B-B14F-4D97-AF65-F5344CB8AC3E}">
        <p14:creationId xmlns:p14="http://schemas.microsoft.com/office/powerpoint/2010/main" val="6190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6"/>
            <a:ext cx="11507097" cy="12555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/>
              <a:t>	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Work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City of Pub: Publisher, Year. Medium.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First Initial. (Year).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work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City of Pub, State: Publisher.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0226" y="2418735"/>
            <a:ext cx="11507097" cy="13308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Johnson, Thomas.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York: 2003. McGraw-Hill. Print.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 Johnson, T. (2003).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York, NY: McGraw-Hill.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0225" y="3657533"/>
            <a:ext cx="11023576" cy="22670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these primary differences…</a:t>
            </a:r>
          </a:p>
          <a:p>
            <a:pPr marL="228600" indent="-228600">
              <a:lnSpc>
                <a:spcPct val="15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 uses the full first name; APA uses only the first initial.</a:t>
            </a:r>
          </a:p>
          <a:p>
            <a:pPr marL="228600" indent="-228600">
              <a:lnSpc>
                <a:spcPct val="15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 capitalizes all major words (excluding articles (a/an/the) and prepositions (of, out, in)); APA only capitalizes first words in the titles and proper nouns (names).</a:t>
            </a:r>
          </a:p>
          <a:p>
            <a:pPr marL="228600" indent="-228600">
              <a:lnSpc>
                <a:spcPct val="15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 states the medium of publication (print, web); APA does not.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468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Books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7"/>
            <a:ext cx="11507097" cy="12703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/>
              <a:t>	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Work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City of Pub: Publisher, Year. Medium.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First Initial. (Year).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work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City of Pub, State: Publisher.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0228" y="2418737"/>
            <a:ext cx="11507097" cy="13700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Johnson, Thomas.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York: McGraw-Hill, 2003. Print.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 Johnson, T. (2003).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York, NY: McGraw-Hill.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0227" y="3689055"/>
            <a:ext cx="11507097" cy="26527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cite the following book in both MLA and APA…</a:t>
            </a:r>
          </a:p>
          <a:p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Author: Stephen Jones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A Review of Industry Standards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of Pub: 2010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Pub: London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Publisher: Stanton Publishing Group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3521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28" y="282934"/>
            <a:ext cx="9791779" cy="930724"/>
          </a:xfrm>
        </p:spPr>
        <p:txBody>
          <a:bodyPr/>
          <a:lstStyle/>
          <a:p>
            <a:r>
              <a:rPr lang="en-US" dirty="0" smtClean="0"/>
              <a:t>Books (cont. 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B70-321F-4F5E-964A-7533D2CA1580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0228" y="1163166"/>
            <a:ext cx="11507097" cy="12260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en-US" sz="2200" dirty="0" smtClean="0"/>
              <a:t>	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Work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City of Pub: Publisher, Year. Medium.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</a:t>
            </a:r>
            <a:r>
              <a:rPr 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First Initial. (Year).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work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City of Pub, State: Publisher.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0228" y="2415249"/>
            <a:ext cx="11507097" cy="13258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US" sz="2200" dirty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Johnson, Thomas.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York: McGraw-Hill, 2003. Print.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APA: Johnson, T. (2003).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in college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New York, NY: McGraw-Hill.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0227" y="3741071"/>
            <a:ext cx="11507097" cy="26147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Answers…</a:t>
            </a:r>
          </a:p>
          <a:p>
            <a:endParaRPr lang="en-US" sz="2200" dirty="0"/>
          </a:p>
          <a:p>
            <a:r>
              <a:rPr lang="en-US" sz="2200" dirty="0" smtClean="0"/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MLA: Jones, Stephen.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Review of Industry Standards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London: Stanton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Publishing Group, 2010. Print.</a:t>
            </a:r>
          </a:p>
          <a:p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APA: Jones, S. (2010). 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</a:t>
            </a:r>
            <a:r>
              <a:rPr lang="en-US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 standards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London: Stanton Publishing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Group.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1337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WCTemplate201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CTemplate2015" id="{384E1D27-900F-410E-A663-F724553133D5}" vid="{5F90479C-57C0-4309-B35D-B299D3886F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WCTemplate2015</Template>
  <TotalTime>3384</TotalTime>
  <Words>794</Words>
  <Application>Microsoft Office PowerPoint</Application>
  <PresentationFormat>Widescreen</PresentationFormat>
  <Paragraphs>347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Adobe Garamond Pro Bold</vt:lpstr>
      <vt:lpstr>Arial</vt:lpstr>
      <vt:lpstr>Calibri</vt:lpstr>
      <vt:lpstr>Calibri Light</vt:lpstr>
      <vt:lpstr>Wingdings 3</vt:lpstr>
      <vt:lpstr>WCTemplate2015</vt:lpstr>
      <vt:lpstr>Citation Styles: Introduction to MLA and APA</vt:lpstr>
      <vt:lpstr>Focus of MLA &amp; APA Styles</vt:lpstr>
      <vt:lpstr>Basics of MLA &amp; APA Citations (Book Example)</vt:lpstr>
      <vt:lpstr>Comparing In-Text Citations</vt:lpstr>
      <vt:lpstr>Comparing In-Text Citations (Cont.)</vt:lpstr>
      <vt:lpstr>Comparing References</vt:lpstr>
      <vt:lpstr>Books</vt:lpstr>
      <vt:lpstr>Books (cont.)</vt:lpstr>
      <vt:lpstr>Books (cont. 2)</vt:lpstr>
      <vt:lpstr>Articles in Journals</vt:lpstr>
      <vt:lpstr>Articles in Journals (cont.) </vt:lpstr>
      <vt:lpstr>Articles in Journals (cont. 2)</vt:lpstr>
      <vt:lpstr>Online Sources</vt:lpstr>
      <vt:lpstr>Online Sources (cont.)</vt:lpstr>
      <vt:lpstr>Online Sources (cont. 2)</vt:lpstr>
      <vt:lpstr>Where to go for further help…</vt:lpstr>
    </vt:vector>
  </TitlesOfParts>
  <Company>University of Houston - Clear Lake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Citation Styles: MLA vs. APA</dc:title>
  <dc:creator>Vandiver, Whitney Renee</dc:creator>
  <cp:lastModifiedBy>Hart, Katie Michelle</cp:lastModifiedBy>
  <cp:revision>105</cp:revision>
  <cp:lastPrinted>2014-11-10T18:44:38Z</cp:lastPrinted>
  <dcterms:created xsi:type="dcterms:W3CDTF">2014-10-21T12:31:42Z</dcterms:created>
  <dcterms:modified xsi:type="dcterms:W3CDTF">2015-09-28T14:22:36Z</dcterms:modified>
</cp:coreProperties>
</file>