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4" r:id="rId1"/>
  </p:sldMasterIdLst>
  <p:handoutMasterIdLst>
    <p:handoutMasterId r:id="rId31"/>
  </p:handoutMasterIdLst>
  <p:sldIdLst>
    <p:sldId id="256" r:id="rId2"/>
    <p:sldId id="257" r:id="rId3"/>
    <p:sldId id="258" r:id="rId4"/>
    <p:sldId id="259" r:id="rId5"/>
    <p:sldId id="260" r:id="rId6"/>
    <p:sldId id="284" r:id="rId7"/>
    <p:sldId id="263" r:id="rId8"/>
    <p:sldId id="262" r:id="rId9"/>
    <p:sldId id="261"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B06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7" autoAdjust="0"/>
    <p:restoredTop sz="94660"/>
  </p:normalViewPr>
  <p:slideViewPr>
    <p:cSldViewPr snapToGrid="0">
      <p:cViewPr varScale="1">
        <p:scale>
          <a:sx n="100" d="100"/>
          <a:sy n="100" d="100"/>
        </p:scale>
        <p:origin x="7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DEAF3D-FC54-4498-B6FD-F3CD30914983}" type="datetimeFigureOut">
              <a:rPr lang="en-US" smtClean="0"/>
              <a:t>9/21/2015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2F1A99-2A87-449C-84B0-F329E75FA16C}" type="slidenum">
              <a:rPr lang="en-US" smtClean="0"/>
              <a:t>‹#›</a:t>
            </a:fld>
            <a:endParaRPr lang="en-US"/>
          </a:p>
        </p:txBody>
      </p:sp>
    </p:spTree>
    <p:extLst>
      <p:ext uri="{BB962C8B-B14F-4D97-AF65-F5344CB8AC3E}">
        <p14:creationId xmlns:p14="http://schemas.microsoft.com/office/powerpoint/2010/main" val="12740439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A654E3-DD1D-4EC8-8FF1-538C10D02E9F}"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FB2E3-3BD0-4997-9F1D-6EB1F5803EA6}" type="slidenum">
              <a:rPr lang="en-US" smtClean="0"/>
              <a:t>‹#›</a:t>
            </a:fld>
            <a:endParaRPr lang="en-US"/>
          </a:p>
        </p:txBody>
      </p:sp>
    </p:spTree>
    <p:extLst>
      <p:ext uri="{BB962C8B-B14F-4D97-AF65-F5344CB8AC3E}">
        <p14:creationId xmlns:p14="http://schemas.microsoft.com/office/powerpoint/2010/main" val="19347524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654E3-DD1D-4EC8-8FF1-538C10D02E9F}"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FB2E3-3BD0-4997-9F1D-6EB1F5803EA6}"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866672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A654E3-DD1D-4EC8-8FF1-538C10D02E9F}"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FB2E3-3BD0-4997-9F1D-6EB1F5803EA6}"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70097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1925CF-B6CA-4A4F-9235-6BAD7D29D6A5}" type="datetimeFigureOut">
              <a:rPr lang="en-US" smtClean="0"/>
              <a:t>9/21/2015</a:t>
            </a:fld>
            <a:endParaRPr lang="en-US"/>
          </a:p>
        </p:txBody>
      </p:sp>
      <p:sp>
        <p:nvSpPr>
          <p:cNvPr id="5" name="Footer Placeholder 4"/>
          <p:cNvSpPr>
            <a:spLocks noGrp="1"/>
          </p:cNvSpPr>
          <p:nvPr>
            <p:ph type="ftr" sz="quarter" idx="11"/>
          </p:nvPr>
        </p:nvSpPr>
        <p:spPr/>
        <p:txBody>
          <a:bodyPr/>
          <a:lstStyle/>
          <a:p>
            <a:r>
              <a:rPr lang="en-US" smtClean="0"/>
              <a:t>UHCL Writing Center</a:t>
            </a:r>
            <a:endParaRPr lang="en-US" dirty="0"/>
          </a:p>
        </p:txBody>
      </p:sp>
      <p:sp>
        <p:nvSpPr>
          <p:cNvPr id="6" name="Slide Number Placeholder 5"/>
          <p:cNvSpPr>
            <a:spLocks noGrp="1"/>
          </p:cNvSpPr>
          <p:nvPr>
            <p:ph type="sldNum" sz="quarter" idx="12"/>
          </p:nvPr>
        </p:nvSpPr>
        <p:spPr/>
        <p:txBody>
          <a:bodyPr/>
          <a:lstStyle/>
          <a:p>
            <a:fld id="{8D5FB2E3-3BD0-4997-9F1D-6EB1F5803EA6}" type="slidenum">
              <a:rPr lang="en-US" smtClean="0"/>
              <a:pPr/>
              <a:t>‹#›</a:t>
            </a:fld>
            <a:endParaRPr lang="en-US" dirty="0"/>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5898253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A654E3-DD1D-4EC8-8FF1-538C10D02E9F}"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5FB2E3-3BD0-4997-9F1D-6EB1F5803EA6}" type="slidenum">
              <a:rPr lang="en-US" smtClean="0"/>
              <a:t>‹#›</a:t>
            </a:fld>
            <a:endParaRPr lang="en-US"/>
          </a:p>
        </p:txBody>
      </p:sp>
      <p:sp>
        <p:nvSpPr>
          <p:cNvPr id="7" name="TextBox 6"/>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5178093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A654E3-DD1D-4EC8-8FF1-538C10D02E9F}"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FB2E3-3BD0-4997-9F1D-6EB1F5803EA6}"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1776720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A654E3-DD1D-4EC8-8FF1-538C10D02E9F}" type="datetimeFigureOut">
              <a:rPr lang="en-US" smtClean="0"/>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FB2E3-3BD0-4997-9F1D-6EB1F5803EA6}" type="slidenum">
              <a:rPr lang="en-US" smtClean="0"/>
              <a:t>‹#›</a:t>
            </a:fld>
            <a:endParaRPr lang="en-US"/>
          </a:p>
        </p:txBody>
      </p:sp>
      <p:sp>
        <p:nvSpPr>
          <p:cNvPr id="10" name="TextBox 9"/>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144291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A654E3-DD1D-4EC8-8FF1-538C10D02E9F}" type="datetimeFigureOut">
              <a:rPr lang="en-US" smtClean="0"/>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FB2E3-3BD0-4997-9F1D-6EB1F5803EA6}" type="slidenum">
              <a:rPr lang="en-US" smtClean="0"/>
              <a:t>‹#›</a:t>
            </a:fld>
            <a:endParaRPr lang="en-US"/>
          </a:p>
        </p:txBody>
      </p:sp>
      <p:sp>
        <p:nvSpPr>
          <p:cNvPr id="6" name="TextBox 5"/>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98769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654E3-DD1D-4EC8-8FF1-538C10D02E9F}" type="datetimeFigureOut">
              <a:rPr lang="en-US" smtClean="0"/>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FB2E3-3BD0-4997-9F1D-6EB1F5803EA6}" type="slidenum">
              <a:rPr lang="en-US" smtClean="0"/>
              <a:t>‹#›</a:t>
            </a:fld>
            <a:endParaRPr lang="en-US"/>
          </a:p>
        </p:txBody>
      </p:sp>
    </p:spTree>
    <p:extLst>
      <p:ext uri="{BB962C8B-B14F-4D97-AF65-F5344CB8AC3E}">
        <p14:creationId xmlns:p14="http://schemas.microsoft.com/office/powerpoint/2010/main" val="321070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654E3-DD1D-4EC8-8FF1-538C10D02E9F}"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FB2E3-3BD0-4997-9F1D-6EB1F5803EA6}"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24881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654E3-DD1D-4EC8-8FF1-538C10D02E9F}"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FB2E3-3BD0-4997-9F1D-6EB1F5803EA6}" type="slidenum">
              <a:rPr lang="en-US" smtClean="0"/>
              <a:t>‹#›</a:t>
            </a:fld>
            <a:endParaRPr lang="en-US"/>
          </a:p>
        </p:txBody>
      </p:sp>
      <p:sp>
        <p:nvSpPr>
          <p:cNvPr id="8" name="TextBox 7"/>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98582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353800" y="0"/>
            <a:ext cx="838200" cy="6858000"/>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176962"/>
            <a:ext cx="12192000" cy="681037"/>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19A654E3-DD1D-4EC8-8FF1-538C10D02E9F}" type="datetimeFigureOut">
              <a:rPr lang="en-US" smtClean="0"/>
              <a:t>9/21/2015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8D5FB2E3-3BD0-4997-9F1D-6EB1F5803EA6}" type="slidenum">
              <a:rPr lang="en-US" smtClean="0"/>
              <a:t>‹#›</a:t>
            </a:fld>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213681" y="4948238"/>
            <a:ext cx="2548040" cy="1095375"/>
          </a:xfrm>
          <a:prstGeom prst="rect">
            <a:avLst/>
          </a:prstGeom>
        </p:spPr>
      </p:pic>
      <p:sp>
        <p:nvSpPr>
          <p:cNvPr id="10" name="TextBox 9"/>
          <p:cNvSpPr txBox="1"/>
          <p:nvPr/>
        </p:nvSpPr>
        <p:spPr>
          <a:xfrm rot="5400000">
            <a:off x="9010650" y="2631818"/>
            <a:ext cx="5591175" cy="646331"/>
          </a:xfrm>
          <a:prstGeom prst="rect">
            <a:avLst/>
          </a:prstGeom>
          <a:noFill/>
        </p:spPr>
        <p:txBody>
          <a:bodyPr wrap="square" rtlCol="0">
            <a:spAutoFit/>
          </a:bodyPr>
          <a:lstStyle/>
          <a:p>
            <a:r>
              <a:rPr lang="en-US" sz="3600" dirty="0" smtClean="0">
                <a:solidFill>
                  <a:schemeClr val="bg1"/>
                </a:solidFill>
                <a:latin typeface="Adobe Garamond Pro Bold" panose="02020702060506020403" pitchFamily="18" charset="0"/>
              </a:rPr>
              <a:t>UHCL Writing Center</a:t>
            </a: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652384639"/>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a:solidFill>
            <a:srgbClr val="0070C0"/>
          </a:solidFill>
          <a:latin typeface="Adobe Garamond Pro Bold" panose="02020702060506020403" pitchFamily="18" charset="0"/>
          <a:ea typeface="+mj-ea"/>
          <a:cs typeface="+mj-cs"/>
        </a:defRPr>
      </a:lvl1pPr>
    </p:titleStyle>
    <p:bodyStyle>
      <a:lvl1pPr marL="228600" indent="-228600" algn="l" defTabSz="914400" rtl="0" eaLnBrk="1" latinLnBrk="0" hangingPunct="1">
        <a:lnSpc>
          <a:spcPct val="100000"/>
        </a:lnSpc>
        <a:spcBef>
          <a:spcPts val="0"/>
        </a:spcBef>
        <a:spcAft>
          <a:spcPts val="1000"/>
        </a:spcAft>
        <a:buClr>
          <a:srgbClr val="0070C0"/>
        </a:buClr>
        <a:buSzPct val="13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0"/>
        </a:spcBef>
        <a:spcAft>
          <a:spcPts val="1000"/>
        </a:spcAft>
        <a:buClr>
          <a:srgbClr val="00B050"/>
        </a:buClr>
        <a:buSzPct val="130000"/>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0"/>
        </a:spcBef>
        <a:spcAft>
          <a:spcPts val="100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youtube.com/watch?v=n7rtKPYfhk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owl.english.purdue.edu/owl/resource/560/16/" TargetMode="External"/><Relationship Id="rId7" Type="http://schemas.openxmlformats.org/officeDocument/2006/relationships/hyperlink" Target="https://owl.english.purdue.edu/owl/resource/560/24/" TargetMode="External"/><Relationship Id="rId2" Type="http://schemas.openxmlformats.org/officeDocument/2006/relationships/hyperlink" Target="https://owl.english.purdue.edu/media/pdf/20090212013008_560.pdf" TargetMode="External"/><Relationship Id="rId1" Type="http://schemas.openxmlformats.org/officeDocument/2006/relationships/slideLayout" Target="../slideLayouts/slideLayout2.xml"/><Relationship Id="rId6" Type="http://schemas.openxmlformats.org/officeDocument/2006/relationships/hyperlink" Target="https://owl.english.purdue.edu/owl/resource/560/22/" TargetMode="External"/><Relationship Id="rId5" Type="http://schemas.openxmlformats.org/officeDocument/2006/relationships/hyperlink" Target="https://owl.english.purdue.edu/owl/resource/560/21/" TargetMode="External"/><Relationship Id="rId4" Type="http://schemas.openxmlformats.org/officeDocument/2006/relationships/hyperlink" Target="https://owl.english.purdue.edu/owl/resource/560/1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D85My7Py1Y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D85My7Py1Y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APA Formatting</a:t>
            </a:r>
            <a:endParaRPr lang="en-US" dirty="0"/>
          </a:p>
        </p:txBody>
      </p:sp>
      <p:sp>
        <p:nvSpPr>
          <p:cNvPr id="3" name="Subtitle 2"/>
          <p:cNvSpPr>
            <a:spLocks noGrp="1"/>
          </p:cNvSpPr>
          <p:nvPr>
            <p:ph type="subTitle" idx="1"/>
          </p:nvPr>
        </p:nvSpPr>
        <p:spPr/>
        <p:txBody>
          <a:bodyPr>
            <a:normAutofit/>
          </a:bodyPr>
          <a:lstStyle/>
          <a:p>
            <a:r>
              <a:rPr lang="en-US" sz="3600" dirty="0" smtClean="0"/>
              <a:t>UHCL Writing Center</a:t>
            </a:r>
          </a:p>
        </p:txBody>
      </p:sp>
    </p:spTree>
    <p:extLst>
      <p:ext uri="{BB962C8B-B14F-4D97-AF65-F5344CB8AC3E}">
        <p14:creationId xmlns:p14="http://schemas.microsoft.com/office/powerpoint/2010/main" val="1665651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4699" y="1880315"/>
            <a:ext cx="11694016" cy="4159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APA Running Head</a:t>
            </a:r>
            <a:endParaRPr lang="en-US" dirty="0"/>
          </a:p>
        </p:txBody>
      </p:sp>
      <p:sp>
        <p:nvSpPr>
          <p:cNvPr id="3" name="Content Placeholder 2"/>
          <p:cNvSpPr>
            <a:spLocks noGrp="1"/>
          </p:cNvSpPr>
          <p:nvPr>
            <p:ph idx="1"/>
          </p:nvPr>
        </p:nvSpPr>
        <p:spPr>
          <a:xfrm>
            <a:off x="412124" y="1880313"/>
            <a:ext cx="11346287" cy="3850787"/>
          </a:xfrm>
        </p:spPr>
        <p:txBody>
          <a:bodyPr>
            <a:normAutofit/>
          </a:bodyPr>
          <a:lstStyle/>
          <a:p>
            <a:pPr marL="0" indent="0" algn="ctr">
              <a:buNone/>
            </a:pPr>
            <a:endParaRPr lang="en-US" dirty="0" smtClean="0"/>
          </a:p>
          <a:p>
            <a:pPr marL="0" indent="0">
              <a:buNone/>
            </a:pPr>
            <a:r>
              <a:rPr lang="en-US" sz="1600" dirty="0" smtClean="0"/>
              <a:t>      Running head: </a:t>
            </a:r>
            <a:r>
              <a:rPr lang="en-US" sz="1600" dirty="0"/>
              <a:t>QUANTIFICATION ENGLISH </a:t>
            </a:r>
            <a:r>
              <a:rPr lang="en-US" sz="1600" dirty="0" smtClean="0"/>
              <a:t>PREFERENCES                                                                     1</a:t>
            </a:r>
            <a:endParaRPr lang="en-US" sz="1600" dirty="0"/>
          </a:p>
          <a:p>
            <a:pPr marL="0" indent="0" algn="ctr">
              <a:buNone/>
            </a:pPr>
            <a:endParaRPr lang="en-US" sz="1600" dirty="0" smtClean="0"/>
          </a:p>
          <a:p>
            <a:pPr marL="0" indent="0" algn="ctr">
              <a:buNone/>
            </a:pPr>
            <a:endParaRPr lang="en-US" sz="1600" dirty="0"/>
          </a:p>
          <a:p>
            <a:pPr marL="0" indent="0" algn="ctr">
              <a:buNone/>
            </a:pPr>
            <a:r>
              <a:rPr lang="en-US" sz="1600" dirty="0" smtClean="0"/>
              <a:t>Quantifying English:</a:t>
            </a:r>
          </a:p>
          <a:p>
            <a:pPr marL="0" indent="0" algn="ctr">
              <a:buNone/>
            </a:pPr>
            <a:r>
              <a:rPr lang="en-US" sz="1600" dirty="0" smtClean="0"/>
              <a:t>A Study of Quantificational Preferences of Native English Speakers</a:t>
            </a:r>
          </a:p>
          <a:p>
            <a:pPr marL="0" indent="0" algn="ctr">
              <a:buNone/>
            </a:pPr>
            <a:r>
              <a:rPr lang="en-US" sz="1600" dirty="0" smtClean="0"/>
              <a:t>Sammy Queue</a:t>
            </a:r>
          </a:p>
          <a:p>
            <a:pPr marL="0" indent="0" algn="ctr">
              <a:buNone/>
            </a:pPr>
            <a:r>
              <a:rPr lang="en-US" sz="1600" dirty="0" smtClean="0"/>
              <a:t>University of Houston-Clear Lake </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9</a:t>
            </a:r>
          </a:p>
        </p:txBody>
      </p:sp>
      <p:cxnSp>
        <p:nvCxnSpPr>
          <p:cNvPr id="11" name="Straight Connector 10"/>
          <p:cNvCxnSpPr/>
          <p:nvPr/>
        </p:nvCxnSpPr>
        <p:spPr>
          <a:xfrm>
            <a:off x="244699"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938715"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4699" y="1880315"/>
            <a:ext cx="1169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083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981" y="2456322"/>
            <a:ext cx="4521282" cy="1949423"/>
          </a:xfrm>
        </p:spPr>
        <p:txBody>
          <a:bodyPr/>
          <a:lstStyle/>
          <a:p>
            <a:r>
              <a:rPr lang="en-US" dirty="0" smtClean="0"/>
              <a:t>APA Title Page </a:t>
            </a:r>
            <a:r>
              <a:rPr lang="en-US" dirty="0"/>
              <a:t>E</a:t>
            </a:r>
            <a:r>
              <a:rPr lang="en-US" dirty="0" smtClean="0"/>
              <a:t>xample</a:t>
            </a:r>
            <a:endParaRPr lang="en-US"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10</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4743" y="306071"/>
            <a:ext cx="4859965" cy="5370830"/>
          </a:xfrm>
          <a:prstGeom prst="rect">
            <a:avLst/>
          </a:prstGeom>
          <a:ln>
            <a:solidFill>
              <a:schemeClr val="tx1"/>
            </a:solidFill>
          </a:ln>
        </p:spPr>
      </p:pic>
      <p:sp>
        <p:nvSpPr>
          <p:cNvPr id="8" name="Footer Placeholder 4"/>
          <p:cNvSpPr txBox="1">
            <a:spLocks/>
          </p:cNvSpPr>
          <p:nvPr/>
        </p:nvSpPr>
        <p:spPr>
          <a:xfrm>
            <a:off x="5308389" y="5703534"/>
            <a:ext cx="5052671" cy="313091"/>
          </a:xfrm>
          <a:prstGeom prst="rect">
            <a:avLst/>
          </a:prstGeom>
        </p:spPr>
        <p:txBody>
          <a:bodyPr vert="horz" lIns="91440" tIns="45720" rIns="91440" bIns="45720" rtlCol="0" anchor="ctr"/>
          <a:lst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smtClean="0"/>
              <a:t>Sample image</a:t>
            </a:r>
            <a:r>
              <a:rPr lang="en-US" sz="1100" dirty="0"/>
              <a:t>: Purdue OWL (https://owl.english.purdue.edu/owl/resource/560/01</a:t>
            </a:r>
            <a:r>
              <a:rPr lang="en-US" sz="1100" dirty="0" smtClean="0"/>
              <a:t>/)</a:t>
            </a:r>
            <a:endParaRPr lang="en-US" sz="1100" dirty="0"/>
          </a:p>
        </p:txBody>
      </p:sp>
    </p:spTree>
    <p:extLst>
      <p:ext uri="{BB962C8B-B14F-4D97-AF65-F5344CB8AC3E}">
        <p14:creationId xmlns:p14="http://schemas.microsoft.com/office/powerpoint/2010/main" val="1681684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914399" y="1793684"/>
            <a:ext cx="10363826" cy="3908848"/>
          </a:xfrm>
        </p:spPr>
        <p:txBody>
          <a:bodyPr>
            <a:noAutofit/>
          </a:bodyPr>
          <a:lstStyle/>
          <a:p>
            <a:r>
              <a:rPr lang="en-US" sz="2100" dirty="0" smtClean="0"/>
              <a:t>The abstract page should include a header that resembles the title page minus the phrase “Running head.” Your title should remain in the same formatting, including all caps.</a:t>
            </a:r>
          </a:p>
          <a:p>
            <a:r>
              <a:rPr lang="en-US" sz="2100" dirty="0" smtClean="0"/>
              <a:t>Page numbers should continue automatically with each new page.</a:t>
            </a:r>
          </a:p>
          <a:p>
            <a:r>
              <a:rPr lang="en-US" sz="2100" dirty="0" smtClean="0"/>
              <a:t>On the first line of the page, type the word Abstract with centered justification. Do not add any additional formatting.</a:t>
            </a:r>
          </a:p>
          <a:p>
            <a:r>
              <a:rPr lang="en-US" sz="2100" dirty="0" smtClean="0"/>
              <a:t>On the next line begin writing your abstract. Do </a:t>
            </a:r>
            <a:r>
              <a:rPr lang="en-US" sz="2100" u="sng" dirty="0" smtClean="0"/>
              <a:t>not</a:t>
            </a:r>
            <a:r>
              <a:rPr lang="en-US" sz="2100" dirty="0" smtClean="0"/>
              <a:t> indent; keep the text flush with the left margin.</a:t>
            </a:r>
            <a:endParaRPr lang="en-US" sz="19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11</a:t>
            </a:r>
            <a:endParaRPr lang="en-US" dirty="0"/>
          </a:p>
        </p:txBody>
      </p:sp>
    </p:spTree>
    <p:extLst>
      <p:ext uri="{BB962C8B-B14F-4D97-AF65-F5344CB8AC3E}">
        <p14:creationId xmlns:p14="http://schemas.microsoft.com/office/powerpoint/2010/main" val="2700368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4699" y="1880315"/>
            <a:ext cx="11694016" cy="4159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412124" y="1880313"/>
            <a:ext cx="11346287" cy="3850787"/>
          </a:xfrm>
        </p:spPr>
        <p:txBody>
          <a:bodyPr>
            <a:normAutofit fontScale="92500"/>
          </a:bodyPr>
          <a:lstStyle/>
          <a:p>
            <a:pPr marL="0" indent="0" algn="ctr">
              <a:buNone/>
            </a:pPr>
            <a:endParaRPr lang="en-US" dirty="0" smtClean="0"/>
          </a:p>
          <a:p>
            <a:pPr marL="0" indent="0">
              <a:buNone/>
            </a:pPr>
            <a:r>
              <a:rPr lang="en-US" sz="1600" dirty="0" smtClean="0"/>
              <a:t>      </a:t>
            </a:r>
            <a:r>
              <a:rPr lang="en-US" sz="1600" dirty="0"/>
              <a:t>QUANTIFICATION ENGLISH </a:t>
            </a:r>
            <a:r>
              <a:rPr lang="en-US" sz="1600" dirty="0" smtClean="0"/>
              <a:t>PREFERENCES							2</a:t>
            </a:r>
            <a:endParaRPr lang="en-US" sz="1600" dirty="0"/>
          </a:p>
          <a:p>
            <a:pPr marL="0" indent="0" algn="ctr">
              <a:buNone/>
            </a:pPr>
            <a:r>
              <a:rPr lang="en-US" sz="1600" dirty="0" smtClean="0"/>
              <a:t>Abstract</a:t>
            </a:r>
          </a:p>
          <a:p>
            <a:pPr marL="0" indent="0">
              <a:buNone/>
            </a:pPr>
            <a:r>
              <a:rPr lang="en-US" sz="1600" dirty="0" smtClean="0"/>
              <a:t>      Quantificational assignment varies not only across languages but between speakers when it comes to relative quantification.</a:t>
            </a:r>
          </a:p>
          <a:p>
            <a:pPr marL="0" indent="0">
              <a:buNone/>
            </a:pPr>
            <a:r>
              <a:rPr lang="en-US" sz="1600" dirty="0"/>
              <a:t> </a:t>
            </a:r>
            <a:r>
              <a:rPr lang="en-US" sz="1600" dirty="0" smtClean="0"/>
              <a:t>     This paper discusses the primary differences in relative quantifiers and the difficulties in assigning an exact value to a relative</a:t>
            </a:r>
          </a:p>
          <a:p>
            <a:pPr marL="0" indent="0">
              <a:buNone/>
            </a:pPr>
            <a:r>
              <a:rPr lang="en-US" sz="1600" dirty="0"/>
              <a:t> </a:t>
            </a:r>
            <a:r>
              <a:rPr lang="en-US" sz="1600" dirty="0" smtClean="0"/>
              <a:t>     quantifier regardless of a consistent context due to speakers’ individual interpretations of their uses. After the discussion, the</a:t>
            </a:r>
          </a:p>
          <a:p>
            <a:pPr marL="0" indent="0">
              <a:buNone/>
            </a:pPr>
            <a:r>
              <a:rPr lang="en-US" sz="1600" dirty="0"/>
              <a:t> </a:t>
            </a:r>
            <a:r>
              <a:rPr lang="en-US" sz="1600" dirty="0" smtClean="0"/>
              <a:t>     primary study of native English speakers is outlined and results are shown and discussed regarding how their preferences for</a:t>
            </a:r>
          </a:p>
          <a:p>
            <a:pPr marL="0" indent="0">
              <a:buNone/>
            </a:pPr>
            <a:r>
              <a:rPr lang="en-US" sz="1600" dirty="0"/>
              <a:t> </a:t>
            </a:r>
            <a:r>
              <a:rPr lang="en-US" sz="1600" dirty="0" smtClean="0"/>
              <a:t>     context influences their use of specific relative quantifiers, creating some miscommunication due to incorrect interpretation by</a:t>
            </a:r>
          </a:p>
          <a:p>
            <a:pPr marL="0" indent="0">
              <a:buNone/>
            </a:pPr>
            <a:r>
              <a:rPr lang="en-US" sz="1600" dirty="0"/>
              <a:t> </a:t>
            </a:r>
            <a:r>
              <a:rPr lang="en-US" sz="1600" dirty="0" smtClean="0"/>
              <a:t>     listeners when preferences differ between listener and speaker. A closer look is taken at the influence that dialect might play in</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12</a:t>
            </a:r>
            <a:endParaRPr lang="en-US" dirty="0"/>
          </a:p>
        </p:txBody>
      </p:sp>
      <p:cxnSp>
        <p:nvCxnSpPr>
          <p:cNvPr id="11" name="Straight Connector 10"/>
          <p:cNvCxnSpPr/>
          <p:nvPr/>
        </p:nvCxnSpPr>
        <p:spPr>
          <a:xfrm>
            <a:off x="244699"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938715"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4699" y="1880315"/>
            <a:ext cx="1169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771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914399" y="2109567"/>
            <a:ext cx="10363826" cy="3592963"/>
          </a:xfrm>
        </p:spPr>
        <p:txBody>
          <a:bodyPr>
            <a:noAutofit/>
          </a:bodyPr>
          <a:lstStyle/>
          <a:p>
            <a:r>
              <a:rPr lang="en-US" sz="2100" dirty="0" smtClean="0"/>
              <a:t>Purdue OWL gives the following guidelines for an APA abstract:</a:t>
            </a:r>
          </a:p>
          <a:p>
            <a:pPr lvl="1"/>
            <a:r>
              <a:rPr lang="en-US" sz="1900" dirty="0" smtClean="0"/>
              <a:t>It should discuss your research topic and research questions that you address/answer.</a:t>
            </a:r>
          </a:p>
          <a:p>
            <a:pPr lvl="1"/>
            <a:r>
              <a:rPr lang="en-US" sz="1900" dirty="0" smtClean="0"/>
              <a:t>If you provide unique research, such as a study, you should discuss the participants/sample, methods, results, data analysis, and conclusions.</a:t>
            </a:r>
          </a:p>
          <a:p>
            <a:pPr lvl="1"/>
            <a:r>
              <a:rPr lang="en-US" sz="1900" dirty="0" smtClean="0"/>
              <a:t>It is good to include implications of your research and possible future research questions your work poses.</a:t>
            </a:r>
            <a:endParaRPr lang="en-US" sz="1900" dirty="0"/>
          </a:p>
          <a:p>
            <a:r>
              <a:rPr lang="en-US" sz="2100" dirty="0" smtClean="0"/>
              <a:t>The abstract should be one paragraph only and between 150-250 words.</a:t>
            </a:r>
          </a:p>
          <a:p>
            <a:endParaRPr lang="en-US" sz="2100" dirty="0"/>
          </a:p>
          <a:p>
            <a:endParaRPr lang="en-US" sz="19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13</a:t>
            </a:r>
            <a:endParaRPr lang="en-US" dirty="0"/>
          </a:p>
        </p:txBody>
      </p:sp>
    </p:spTree>
    <p:extLst>
      <p:ext uri="{BB962C8B-B14F-4D97-AF65-F5344CB8AC3E}">
        <p14:creationId xmlns:p14="http://schemas.microsoft.com/office/powerpoint/2010/main" val="653812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a:t>
            </a:r>
            <a:r>
              <a:rPr lang="en-US" sz="1600" dirty="0" smtClean="0"/>
              <a:t>quantification. This </a:t>
            </a:r>
            <a:r>
              <a:rPr lang="en-US" sz="1600" dirty="0"/>
              <a:t>paper discusses the primary differences in relative quantifiers and the difficulties in assigning an exact value to a </a:t>
            </a:r>
            <a:r>
              <a:rPr lang="en-US" sz="1600" dirty="0" smtClean="0"/>
              <a:t>relative quantifier </a:t>
            </a:r>
            <a:r>
              <a:rPr lang="en-US" sz="1600" dirty="0"/>
              <a:t>regardless of a consistent context due to speakers’ individual interpretations of their </a:t>
            </a:r>
            <a:r>
              <a:rPr lang="en-US" sz="1600" dirty="0" smtClean="0"/>
              <a:t>uses </a:t>
            </a:r>
            <a:r>
              <a:rPr lang="en-US" sz="1600" dirty="0"/>
              <a:t>with an investigation of how various context affect interpretation</a:t>
            </a:r>
            <a:r>
              <a:rPr lang="en-US" sz="1600" dirty="0" smtClean="0"/>
              <a:t>. </a:t>
            </a:r>
            <a:r>
              <a:rPr lang="en-US" sz="1600" dirty="0"/>
              <a:t>After the discussion, </a:t>
            </a:r>
            <a:r>
              <a:rPr lang="en-US" sz="1600" dirty="0" smtClean="0"/>
              <a:t>the primary </a:t>
            </a:r>
            <a:r>
              <a:rPr lang="en-US" sz="1600" dirty="0"/>
              <a:t>study of native English speakers is outlined </a:t>
            </a:r>
            <a:r>
              <a:rPr lang="en-US" sz="1600" dirty="0" smtClean="0"/>
              <a:t>via surveys and </a:t>
            </a:r>
            <a:r>
              <a:rPr lang="en-US" sz="1600" dirty="0"/>
              <a:t>results are shown and discussed regarding how their preferences </a:t>
            </a:r>
            <a:r>
              <a:rPr lang="en-US" sz="1600" dirty="0" smtClean="0"/>
              <a:t>for context </a:t>
            </a:r>
            <a:r>
              <a:rPr lang="en-US" sz="1600" dirty="0"/>
              <a:t>influences their use of specific relative quantifiers, creating some miscommunication due to incorrect interpretation </a:t>
            </a:r>
            <a:r>
              <a:rPr lang="en-US" sz="1600" dirty="0" smtClean="0"/>
              <a:t>by listeners </a:t>
            </a:r>
            <a:r>
              <a:rPr lang="en-US" sz="1600" dirty="0"/>
              <a:t>when preferences differ between listener and speaker. A closer look is taken at the influence that dialect might play </a:t>
            </a:r>
            <a:r>
              <a:rPr lang="en-US" sz="1600" dirty="0" smtClean="0"/>
              <a:t>in the selection of particular relative quantifiers and interpretation of context. </a:t>
            </a:r>
            <a:r>
              <a:rPr lang="en-US" sz="1600" dirty="0"/>
              <a:t>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r>
              <a:rPr lang="en-US" sz="1600" dirty="0" smtClean="0"/>
              <a:t>.</a:t>
            </a:r>
            <a:endParaRPr lang="en-US" sz="1600"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14</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t>RESEARCH TOPIC			METHODS		CONCLUSION	</a:t>
            </a:r>
          </a:p>
          <a:p>
            <a:r>
              <a:rPr lang="en-US" b="1" dirty="0" smtClean="0"/>
              <a:t>RESEARCH QUESTIONS		RESULTS			IMPLICATIONS</a:t>
            </a:r>
          </a:p>
          <a:p>
            <a:r>
              <a:rPr lang="en-US" b="1" dirty="0" smtClean="0"/>
              <a:t>STUDY SAMPLE			DATA ANALYSIS		FUTURE RESEARCH QUESTIONS</a:t>
            </a:r>
            <a:endParaRPr lang="en-US" b="1" dirty="0"/>
          </a:p>
        </p:txBody>
      </p:sp>
    </p:spTree>
    <p:extLst>
      <p:ext uri="{BB962C8B-B14F-4D97-AF65-F5344CB8AC3E}">
        <p14:creationId xmlns:p14="http://schemas.microsoft.com/office/powerpoint/2010/main" val="1577765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1052358" cy="3027699"/>
          </a:xfrm>
        </p:spPr>
        <p:txBody>
          <a:bodyPr>
            <a:noAutofit/>
          </a:bodyPr>
          <a:lstStyle/>
          <a:p>
            <a:pPr marL="0" indent="0">
              <a:buNone/>
            </a:pPr>
            <a:r>
              <a:rPr lang="en-US" sz="1600" dirty="0"/>
              <a:t>Quantificational assignment varies not only across languages but between speakers when it comes to relative </a:t>
            </a:r>
            <a:r>
              <a:rPr lang="en-US" sz="1600" dirty="0" smtClean="0"/>
              <a:t>quantification. This </a:t>
            </a:r>
            <a:r>
              <a:rPr lang="en-US" sz="1600" dirty="0"/>
              <a:t>paper </a:t>
            </a:r>
            <a:r>
              <a:rPr lang="en-US" sz="1600" dirty="0">
                <a:solidFill>
                  <a:srgbClr val="FF0000"/>
                </a:solidFill>
              </a:rPr>
              <a:t>discusses the primary differences in relative quantifiers and the difficulties in assigning an exact value to a </a:t>
            </a:r>
            <a:r>
              <a:rPr lang="en-US" sz="1600" dirty="0" smtClean="0">
                <a:solidFill>
                  <a:srgbClr val="FF0000"/>
                </a:solidFill>
              </a:rPr>
              <a:t>relative quantifier </a:t>
            </a:r>
            <a:r>
              <a:rPr lang="en-US" sz="1600" dirty="0">
                <a:solidFill>
                  <a:srgbClr val="FF0000"/>
                </a:solidFill>
              </a:rPr>
              <a:t>regardless of a consistent context due to speakers’ individual interpretations of their </a:t>
            </a:r>
            <a:r>
              <a:rPr lang="en-US" sz="1600" dirty="0" smtClean="0">
                <a:solidFill>
                  <a:srgbClr val="FF0000"/>
                </a:solidFill>
              </a:rPr>
              <a:t>uses </a:t>
            </a:r>
            <a:r>
              <a:rPr lang="en-US" sz="1600" dirty="0"/>
              <a:t>with an investigation of how various context affect interpretation</a:t>
            </a:r>
            <a:r>
              <a:rPr lang="en-US" sz="1600" dirty="0" smtClean="0"/>
              <a:t>. </a:t>
            </a:r>
            <a:r>
              <a:rPr lang="en-US" sz="1600" dirty="0"/>
              <a:t>After the discussion, </a:t>
            </a:r>
            <a:r>
              <a:rPr lang="en-US" sz="1600" dirty="0" smtClean="0"/>
              <a:t>the primary </a:t>
            </a:r>
            <a:r>
              <a:rPr lang="en-US" sz="1600" dirty="0"/>
              <a:t>study of native English </a:t>
            </a:r>
            <a:r>
              <a:rPr lang="en-US" sz="1600" dirty="0" smtClean="0"/>
              <a:t>speakers via surveys </a:t>
            </a:r>
            <a:r>
              <a:rPr lang="en-US" sz="1600" dirty="0"/>
              <a:t>is outlined and results are shown and discussed regarding how their preferences </a:t>
            </a:r>
            <a:r>
              <a:rPr lang="en-US" sz="1600" dirty="0" smtClean="0"/>
              <a:t>for context </a:t>
            </a:r>
            <a:r>
              <a:rPr lang="en-US" sz="1600" dirty="0"/>
              <a:t>influences their use of specific relative quantifiers, creating some miscommunication due to incorrect interpretation </a:t>
            </a:r>
            <a:r>
              <a:rPr lang="en-US" sz="1600" dirty="0" smtClean="0"/>
              <a:t>by listeners </a:t>
            </a:r>
            <a:r>
              <a:rPr lang="en-US" sz="1600" dirty="0"/>
              <a:t>when preferences differ between listener and speaker. A closer look is taken at the influence that dialect might play </a:t>
            </a:r>
            <a:r>
              <a:rPr lang="en-US" sz="1600" dirty="0" smtClean="0"/>
              <a:t>in the selection of particular relative quantifiers and interpretation of context. </a:t>
            </a:r>
            <a:r>
              <a:rPr lang="en-US" sz="1600" dirty="0"/>
              <a:t>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r>
              <a:rPr lang="en-US" sz="1600" dirty="0" smtClean="0"/>
              <a:t>.</a:t>
            </a:r>
            <a:endParaRPr lang="en-US" sz="1600"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15</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METHODS		CONCLUSION	</a:t>
            </a:r>
          </a:p>
          <a:p>
            <a:r>
              <a:rPr lang="en-US" b="1" dirty="0" smtClean="0"/>
              <a:t>RESEARCH QUESTIONS		RESULTS			IMPLICATIONS</a:t>
            </a:r>
          </a:p>
          <a:p>
            <a:r>
              <a:rPr lang="en-US" b="1" dirty="0" smtClean="0"/>
              <a:t>STUDY SAMPLE			DATA ANALYSIS		FUTURE RESEARCH QUESTIONS</a:t>
            </a:r>
            <a:endParaRPr lang="en-US" b="1" dirty="0"/>
          </a:p>
        </p:txBody>
      </p:sp>
    </p:spTree>
    <p:extLst>
      <p:ext uri="{BB962C8B-B14F-4D97-AF65-F5344CB8AC3E}">
        <p14:creationId xmlns:p14="http://schemas.microsoft.com/office/powerpoint/2010/main" val="3084759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quantification. This paper </a:t>
            </a:r>
            <a:r>
              <a:rPr lang="en-US" sz="1600" dirty="0">
                <a:solidFill>
                  <a:srgbClr val="FF0000"/>
                </a:solidFill>
              </a:rPr>
              <a:t>discusses the primary differences in relative quantifiers and the difficulties in assigning an exact value to a relative quantifier regardless of a consistent context due to speakers’ individual interpretations of their uses</a:t>
            </a:r>
            <a:r>
              <a:rPr lang="en-US" sz="1600" dirty="0"/>
              <a:t> </a:t>
            </a:r>
            <a:r>
              <a:rPr lang="en-US" sz="1600" dirty="0">
                <a:solidFill>
                  <a:srgbClr val="7030A0"/>
                </a:solidFill>
              </a:rPr>
              <a:t>with an investigation of how various context affect interpretation</a:t>
            </a:r>
            <a:r>
              <a:rPr lang="en-US" sz="1600" dirty="0"/>
              <a:t>. After the discussion, the primary study of native English speakers via surveys is outlined and results are shown and discussed regarding how their preferences for context influences their use of specific relative quantifiers, creating some miscommunication due to incorrect interpretation by listeners when preferences differ between listener and speaker. </a:t>
            </a:r>
            <a:r>
              <a:rPr lang="en-US" sz="1600" dirty="0">
                <a:solidFill>
                  <a:srgbClr val="7030A0"/>
                </a:solidFill>
              </a:rPr>
              <a:t>A closer look is taken at the influence that dialect might play in the selection of particular relative quantifiers and interpretation of context</a:t>
            </a:r>
            <a:r>
              <a:rPr lang="en-US" sz="1600" dirty="0"/>
              <a:t>. 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16</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METHODS		CONCLUSION	</a:t>
            </a:r>
          </a:p>
          <a:p>
            <a:r>
              <a:rPr lang="en-US" b="1" dirty="0" smtClean="0">
                <a:solidFill>
                  <a:srgbClr val="7030A0"/>
                </a:solidFill>
              </a:rPr>
              <a:t>RESEARCH QUESTIONS</a:t>
            </a:r>
            <a:r>
              <a:rPr lang="en-US" b="1" dirty="0" smtClean="0"/>
              <a:t>		RESULTS			IMPLICATIONS</a:t>
            </a:r>
          </a:p>
          <a:p>
            <a:r>
              <a:rPr lang="en-US" b="1" dirty="0" smtClean="0"/>
              <a:t>STUDY SAMPLE			DATA ANALYSIS		FUTURE RESEARCH QUESTIONS</a:t>
            </a:r>
            <a:endParaRPr lang="en-US" b="1" dirty="0"/>
          </a:p>
        </p:txBody>
      </p:sp>
    </p:spTree>
    <p:extLst>
      <p:ext uri="{BB962C8B-B14F-4D97-AF65-F5344CB8AC3E}">
        <p14:creationId xmlns:p14="http://schemas.microsoft.com/office/powerpoint/2010/main" val="1925155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quantification. This paper </a:t>
            </a:r>
            <a:r>
              <a:rPr lang="en-US" sz="1600" dirty="0">
                <a:solidFill>
                  <a:srgbClr val="FF0000"/>
                </a:solidFill>
              </a:rPr>
              <a:t>discusses the primary differences in relative quantifiers and the difficulties in assigning an exact value to a relative quantifier regardless of a consistent context due to speakers’ individual interpretations of their uses</a:t>
            </a:r>
            <a:r>
              <a:rPr lang="en-US" sz="1600" dirty="0"/>
              <a:t> </a:t>
            </a:r>
            <a:r>
              <a:rPr lang="en-US" sz="1600" dirty="0">
                <a:solidFill>
                  <a:srgbClr val="7030A0"/>
                </a:solidFill>
              </a:rPr>
              <a:t>with an investigation of how various context affect interpretation</a:t>
            </a:r>
            <a:r>
              <a:rPr lang="en-US" sz="1600" dirty="0"/>
              <a:t>. After the discussion, </a:t>
            </a:r>
            <a:r>
              <a:rPr lang="en-US" sz="1600" dirty="0">
                <a:solidFill>
                  <a:srgbClr val="00B050"/>
                </a:solidFill>
              </a:rPr>
              <a:t>the primary study of native English speakers </a:t>
            </a:r>
            <a:r>
              <a:rPr lang="en-US" sz="1600" dirty="0"/>
              <a:t>via surveys is outlined and results are shown and discussed regarding how their preferences for context influences their use of specific relative quantifiers, creating some miscommunication due to incorrect interpretation by listeners when preferences differ between listener and speaker. </a:t>
            </a:r>
            <a:r>
              <a:rPr lang="en-US" sz="1600" dirty="0">
                <a:solidFill>
                  <a:srgbClr val="7030A0"/>
                </a:solidFill>
              </a:rPr>
              <a:t>A closer look is taken at the influence that dialect might play in the selection of particular relative quantifiers and interpretation of context</a:t>
            </a:r>
            <a:r>
              <a:rPr lang="en-US" sz="1600" dirty="0">
                <a:solidFill>
                  <a:schemeClr val="accent6">
                    <a:lumMod val="75000"/>
                  </a:schemeClr>
                </a:solidFill>
              </a:rPr>
              <a:t>.</a:t>
            </a:r>
            <a:r>
              <a:rPr lang="en-US" sz="1600" dirty="0"/>
              <a:t> 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17</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METHODS		CONCLUSION	</a:t>
            </a:r>
          </a:p>
          <a:p>
            <a:r>
              <a:rPr lang="en-US" b="1" dirty="0" smtClean="0">
                <a:solidFill>
                  <a:srgbClr val="7030A0"/>
                </a:solidFill>
              </a:rPr>
              <a:t>RESEARCH QUESTIONS</a:t>
            </a:r>
            <a:r>
              <a:rPr lang="en-US" b="1" dirty="0" smtClean="0"/>
              <a:t>		RESULTS			IMPLICATIONS</a:t>
            </a:r>
          </a:p>
          <a:p>
            <a:r>
              <a:rPr lang="en-US" b="1" dirty="0" smtClean="0">
                <a:solidFill>
                  <a:srgbClr val="00B050"/>
                </a:solidFill>
              </a:rPr>
              <a:t>STUDY SAMPLE</a:t>
            </a:r>
            <a:r>
              <a:rPr lang="en-US" b="1" dirty="0" smtClean="0"/>
              <a:t>			DATA ANALYSIS		FUTURE RESEARCH QUESTIONS</a:t>
            </a:r>
            <a:endParaRPr lang="en-US" b="1" dirty="0"/>
          </a:p>
        </p:txBody>
      </p:sp>
    </p:spTree>
    <p:extLst>
      <p:ext uri="{BB962C8B-B14F-4D97-AF65-F5344CB8AC3E}">
        <p14:creationId xmlns:p14="http://schemas.microsoft.com/office/powerpoint/2010/main" val="2822634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889988" cy="3027699"/>
          </a:xfrm>
        </p:spPr>
        <p:txBody>
          <a:bodyPr>
            <a:noAutofit/>
          </a:bodyPr>
          <a:lstStyle/>
          <a:p>
            <a:pPr marL="0" indent="0">
              <a:buNone/>
            </a:pPr>
            <a:r>
              <a:rPr lang="en-US" sz="1600" dirty="0"/>
              <a:t>Quantificational assignment varies not only across languages but between speakers when it comes to relative quantification. This paper </a:t>
            </a:r>
            <a:r>
              <a:rPr lang="en-US" sz="1600" dirty="0">
                <a:solidFill>
                  <a:srgbClr val="FF0000"/>
                </a:solidFill>
              </a:rPr>
              <a:t>discusses the primary differences in relative quantifiers and the difficulties in assigning an exact value to a relative quantifier regardless of a consistent context due to speakers’ individual interpretations of their uses</a:t>
            </a:r>
            <a:r>
              <a:rPr lang="en-US" sz="1600" dirty="0"/>
              <a:t> </a:t>
            </a:r>
            <a:r>
              <a:rPr lang="en-US" sz="1600" dirty="0">
                <a:solidFill>
                  <a:srgbClr val="7030A0"/>
                </a:solidFill>
              </a:rPr>
              <a:t>with an investigation of how various context affect interpretation</a:t>
            </a:r>
            <a:r>
              <a:rPr lang="en-US" sz="1600" dirty="0"/>
              <a:t>. After the discussion, </a:t>
            </a:r>
            <a:r>
              <a:rPr lang="en-US" sz="1600" dirty="0">
                <a:solidFill>
                  <a:srgbClr val="00B050"/>
                </a:solidFill>
              </a:rPr>
              <a:t>the primary study of native English speakers </a:t>
            </a:r>
            <a:r>
              <a:rPr lang="en-US" sz="1600" dirty="0">
                <a:solidFill>
                  <a:srgbClr val="00B0F0"/>
                </a:solidFill>
              </a:rPr>
              <a:t>via surveys </a:t>
            </a:r>
            <a:r>
              <a:rPr lang="en-US" sz="1600" dirty="0"/>
              <a:t>is outlined and results are shown and discussed regarding how their preferences for context influences their use of specific relative quantifiers, creating some miscommunication due to incorrect interpretation by listeners when preferences differ between listener and speaker. </a:t>
            </a:r>
            <a:r>
              <a:rPr lang="en-US" sz="1600" dirty="0">
                <a:solidFill>
                  <a:srgbClr val="7030A0"/>
                </a:solidFill>
              </a:rPr>
              <a:t>A closer look is taken at the influence that dialect might play in the selection of particular relative quantifiers and interpretation of context</a:t>
            </a:r>
            <a:r>
              <a:rPr lang="en-US" sz="1600" dirty="0">
                <a:solidFill>
                  <a:schemeClr val="accent6">
                    <a:lumMod val="75000"/>
                  </a:schemeClr>
                </a:solidFill>
              </a:rPr>
              <a:t>.</a:t>
            </a:r>
            <a:r>
              <a:rPr lang="en-US" sz="1600" dirty="0"/>
              <a:t> 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18</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a:t>
            </a:r>
            <a:r>
              <a:rPr lang="en-US" b="1" dirty="0" smtClean="0">
                <a:solidFill>
                  <a:srgbClr val="00B0F0"/>
                </a:solidFill>
              </a:rPr>
              <a:t>METHODS</a:t>
            </a:r>
            <a:r>
              <a:rPr lang="en-US" b="1" dirty="0" smtClean="0"/>
              <a:t>		CONCLUSION	</a:t>
            </a:r>
          </a:p>
          <a:p>
            <a:r>
              <a:rPr lang="en-US" b="1" dirty="0" smtClean="0">
                <a:solidFill>
                  <a:srgbClr val="7030A0"/>
                </a:solidFill>
              </a:rPr>
              <a:t>RESEARCH QUESTIONS</a:t>
            </a:r>
            <a:r>
              <a:rPr lang="en-US" b="1" dirty="0" smtClean="0"/>
              <a:t>		RESULTS			IMPLICATIONS</a:t>
            </a:r>
          </a:p>
          <a:p>
            <a:r>
              <a:rPr lang="en-US" b="1" dirty="0" smtClean="0">
                <a:solidFill>
                  <a:srgbClr val="00B050"/>
                </a:solidFill>
              </a:rPr>
              <a:t>STUDY SAMPLE</a:t>
            </a:r>
            <a:r>
              <a:rPr lang="en-US" b="1" dirty="0" smtClean="0"/>
              <a:t>			DATA ANALYSIS		FUTURE RESEARCH QUESTIONS</a:t>
            </a:r>
            <a:endParaRPr lang="en-US" b="1" dirty="0"/>
          </a:p>
        </p:txBody>
      </p:sp>
    </p:spTree>
    <p:extLst>
      <p:ext uri="{BB962C8B-B14F-4D97-AF65-F5344CB8AC3E}">
        <p14:creationId xmlns:p14="http://schemas.microsoft.com/office/powerpoint/2010/main" val="9116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to Formatting</a:t>
            </a:r>
            <a:endParaRPr lang="en-US" dirty="0"/>
          </a:p>
        </p:txBody>
      </p:sp>
      <p:sp>
        <p:nvSpPr>
          <p:cNvPr id="3" name="Content Placeholder 2"/>
          <p:cNvSpPr>
            <a:spLocks noGrp="1"/>
          </p:cNvSpPr>
          <p:nvPr>
            <p:ph idx="1"/>
          </p:nvPr>
        </p:nvSpPr>
        <p:spPr>
          <a:xfrm>
            <a:off x="913774" y="2031190"/>
            <a:ext cx="6606162" cy="3959062"/>
          </a:xfrm>
        </p:spPr>
        <p:txBody>
          <a:bodyPr>
            <a:normAutofit/>
          </a:bodyPr>
          <a:lstStyle/>
          <a:p>
            <a:r>
              <a:rPr lang="en-US" sz="2800" dirty="0" smtClean="0"/>
              <a:t>Double-spaced</a:t>
            </a:r>
          </a:p>
          <a:p>
            <a:r>
              <a:rPr lang="en-US" sz="2800" dirty="0" smtClean="0"/>
              <a:t>1-inch margins on all sides</a:t>
            </a:r>
          </a:p>
          <a:p>
            <a:r>
              <a:rPr lang="en-US" sz="2800" dirty="0" smtClean="0"/>
              <a:t>Easily readable font</a:t>
            </a:r>
          </a:p>
          <a:p>
            <a:r>
              <a:rPr lang="en-US" sz="2800" dirty="0" smtClean="0"/>
              <a:t>APA recommends Times New Roman 12 pt. If you want to use another font, ask your professor.</a:t>
            </a:r>
          </a:p>
        </p:txBody>
      </p:sp>
      <p:sp>
        <p:nvSpPr>
          <p:cNvPr id="5"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6"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5065" y="2214694"/>
            <a:ext cx="2368031" cy="3157374"/>
          </a:xfrm>
          <a:prstGeom prst="rect">
            <a:avLst/>
          </a:prstGeom>
        </p:spPr>
      </p:pic>
    </p:spTree>
    <p:extLst>
      <p:ext uri="{BB962C8B-B14F-4D97-AF65-F5344CB8AC3E}">
        <p14:creationId xmlns:p14="http://schemas.microsoft.com/office/powerpoint/2010/main" val="3015436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quantification. This paper </a:t>
            </a:r>
            <a:r>
              <a:rPr lang="en-US" sz="1600" dirty="0">
                <a:solidFill>
                  <a:srgbClr val="FF0000"/>
                </a:solidFill>
              </a:rPr>
              <a:t>discusses the primary differences in relative quantifiers and the difficulties in assigning an exact value to a relative quantifier regardless of a consistent context due to speakers’ individual interpretations of their uses</a:t>
            </a:r>
            <a:r>
              <a:rPr lang="en-US" sz="1600" dirty="0"/>
              <a:t> </a:t>
            </a:r>
            <a:r>
              <a:rPr lang="en-US" sz="1600" dirty="0">
                <a:solidFill>
                  <a:srgbClr val="7030A0"/>
                </a:solidFill>
              </a:rPr>
              <a:t>with an investigation of how various context affect interpretation</a:t>
            </a:r>
            <a:r>
              <a:rPr lang="en-US" sz="1600" dirty="0"/>
              <a:t>. After the discussion, </a:t>
            </a:r>
            <a:r>
              <a:rPr lang="en-US" sz="1600" dirty="0">
                <a:solidFill>
                  <a:srgbClr val="00B050"/>
                </a:solidFill>
              </a:rPr>
              <a:t>the primary study of native English speakers </a:t>
            </a:r>
            <a:r>
              <a:rPr lang="en-US" sz="1600" dirty="0">
                <a:solidFill>
                  <a:srgbClr val="00B0F0"/>
                </a:solidFill>
              </a:rPr>
              <a:t>via surveys </a:t>
            </a:r>
            <a:r>
              <a:rPr lang="en-US" sz="1600" dirty="0"/>
              <a:t>is outlined and </a:t>
            </a:r>
            <a:r>
              <a:rPr lang="en-US" sz="1600" dirty="0">
                <a:solidFill>
                  <a:srgbClr val="FFC000"/>
                </a:solidFill>
              </a:rPr>
              <a:t>results are shown and discussed regarding how their preferences for context influences their use of specific relative quantifiers, creating some miscommunication due to incorrect interpretation by listeners when preferences differ between listener and speaker</a:t>
            </a:r>
            <a:r>
              <a:rPr lang="en-US" sz="1600" dirty="0"/>
              <a:t>. </a:t>
            </a:r>
            <a:r>
              <a:rPr lang="en-US" sz="1600" dirty="0">
                <a:solidFill>
                  <a:srgbClr val="7030A0"/>
                </a:solidFill>
              </a:rPr>
              <a:t>A closer look is taken at the influence that dialect might play in the selection of particular relative quantifiers and interpretation of context</a:t>
            </a:r>
            <a:r>
              <a:rPr lang="en-US" sz="1600" dirty="0">
                <a:solidFill>
                  <a:schemeClr val="accent6">
                    <a:lumMod val="75000"/>
                  </a:schemeClr>
                </a:solidFill>
              </a:rPr>
              <a:t>.</a:t>
            </a:r>
            <a:r>
              <a:rPr lang="en-US" sz="1600" dirty="0"/>
              <a:t> Findings show that regional dialects might cause speakers to select relative quantifiers differently while no direct correlation could be found with respect to regional dialect and listener interpretation, calling for further research into the development of quantificational context as opposed to the interpretation of it. Further research into the overall selection of contextual cues when using quantifiers is also discussed.</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19</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a:t>
            </a:r>
            <a:r>
              <a:rPr lang="en-US" b="1" dirty="0" smtClean="0">
                <a:solidFill>
                  <a:srgbClr val="00B0F0"/>
                </a:solidFill>
              </a:rPr>
              <a:t>METHODS</a:t>
            </a:r>
            <a:r>
              <a:rPr lang="en-US" b="1" dirty="0" smtClean="0"/>
              <a:t>		CONCLUSION	</a:t>
            </a:r>
          </a:p>
          <a:p>
            <a:r>
              <a:rPr lang="en-US" b="1" dirty="0" smtClean="0">
                <a:solidFill>
                  <a:srgbClr val="7030A0"/>
                </a:solidFill>
              </a:rPr>
              <a:t>RESEARCH QUESTIONS</a:t>
            </a:r>
            <a:r>
              <a:rPr lang="en-US" b="1" dirty="0" smtClean="0"/>
              <a:t>		</a:t>
            </a:r>
            <a:r>
              <a:rPr lang="en-US" b="1" dirty="0" smtClean="0">
                <a:solidFill>
                  <a:srgbClr val="FFC000"/>
                </a:solidFill>
              </a:rPr>
              <a:t>RESULTS	</a:t>
            </a:r>
            <a:r>
              <a:rPr lang="en-US" b="1" dirty="0" smtClean="0"/>
              <a:t>		IMPLICATIONS</a:t>
            </a:r>
          </a:p>
          <a:p>
            <a:r>
              <a:rPr lang="en-US" b="1" dirty="0" smtClean="0">
                <a:solidFill>
                  <a:srgbClr val="00B050"/>
                </a:solidFill>
              </a:rPr>
              <a:t>STUDY SAMPLE</a:t>
            </a:r>
            <a:r>
              <a:rPr lang="en-US" b="1" dirty="0" smtClean="0"/>
              <a:t>			DATA ANALYSIS		FUTURE RESEARCH QUESTIONS</a:t>
            </a:r>
            <a:endParaRPr lang="en-US" b="1" dirty="0"/>
          </a:p>
        </p:txBody>
      </p:sp>
    </p:spTree>
    <p:extLst>
      <p:ext uri="{BB962C8B-B14F-4D97-AF65-F5344CB8AC3E}">
        <p14:creationId xmlns:p14="http://schemas.microsoft.com/office/powerpoint/2010/main" val="3796501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quantification. This paper </a:t>
            </a:r>
            <a:r>
              <a:rPr lang="en-US" sz="1600" dirty="0">
                <a:solidFill>
                  <a:srgbClr val="FF0000"/>
                </a:solidFill>
              </a:rPr>
              <a:t>discusses the primary differences in relative quantifiers and the difficulties in assigning an exact value to a relative quantifier regardless of a consistent context due to speakers’ individual interpretations of their uses</a:t>
            </a:r>
            <a:r>
              <a:rPr lang="en-US" sz="1600" dirty="0"/>
              <a:t> </a:t>
            </a:r>
            <a:r>
              <a:rPr lang="en-US" sz="1600" dirty="0">
                <a:solidFill>
                  <a:srgbClr val="7030A0"/>
                </a:solidFill>
              </a:rPr>
              <a:t>with an investigation of how various context affect interpretation</a:t>
            </a:r>
            <a:r>
              <a:rPr lang="en-US" sz="1600" dirty="0"/>
              <a:t>. After the discussion, </a:t>
            </a:r>
            <a:r>
              <a:rPr lang="en-US" sz="1600" dirty="0">
                <a:solidFill>
                  <a:srgbClr val="00B050"/>
                </a:solidFill>
              </a:rPr>
              <a:t>the primary study of native English speakers </a:t>
            </a:r>
            <a:r>
              <a:rPr lang="en-US" sz="1600" dirty="0">
                <a:solidFill>
                  <a:srgbClr val="00B0F0"/>
                </a:solidFill>
              </a:rPr>
              <a:t>via surveys </a:t>
            </a:r>
            <a:r>
              <a:rPr lang="en-US" sz="1600" dirty="0"/>
              <a:t>is outlined and </a:t>
            </a:r>
            <a:r>
              <a:rPr lang="en-US" sz="1600" dirty="0">
                <a:solidFill>
                  <a:srgbClr val="FFC000"/>
                </a:solidFill>
              </a:rPr>
              <a:t>results are shown and discussed regarding how their preferences for context influences their use of specific relative quantifiers, creating some miscommunication due to incorrect interpretation by listeners when preferences differ between listener and speaker</a:t>
            </a:r>
            <a:r>
              <a:rPr lang="en-US" sz="1600" dirty="0"/>
              <a:t>. </a:t>
            </a:r>
            <a:r>
              <a:rPr lang="en-US" sz="1600" dirty="0">
                <a:solidFill>
                  <a:srgbClr val="7030A0"/>
                </a:solidFill>
              </a:rPr>
              <a:t>A closer look is taken at the influence that dialect might play in the selection of particular relative quantifiers and interpretation of context</a:t>
            </a:r>
            <a:r>
              <a:rPr lang="en-US" sz="1600" dirty="0">
                <a:solidFill>
                  <a:schemeClr val="accent6">
                    <a:lumMod val="75000"/>
                  </a:schemeClr>
                </a:solidFill>
              </a:rPr>
              <a:t>.</a:t>
            </a:r>
            <a:r>
              <a:rPr lang="en-US" sz="1600" dirty="0"/>
              <a:t> </a:t>
            </a:r>
            <a:r>
              <a:rPr lang="en-US" sz="1600" dirty="0">
                <a:solidFill>
                  <a:srgbClr val="B06900"/>
                </a:solidFill>
              </a:rPr>
              <a:t>Findings show that regional dialects might cause speakers to select relative quantifiers differently while no direct correlation could be found with respect to regional dialect and listener interpretation</a:t>
            </a:r>
            <a:r>
              <a:rPr lang="en-US" sz="1600" dirty="0"/>
              <a:t>, calling for further research into the development of quantificational context as opposed to the interpretation of it. Further research into the overall selection of contextual cues when using quantifiers is also discussed.</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20</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a:t>
            </a:r>
            <a:r>
              <a:rPr lang="en-US" b="1" dirty="0" smtClean="0">
                <a:solidFill>
                  <a:srgbClr val="00B0F0"/>
                </a:solidFill>
              </a:rPr>
              <a:t>METHODS</a:t>
            </a:r>
            <a:r>
              <a:rPr lang="en-US" b="1" dirty="0" smtClean="0"/>
              <a:t>		</a:t>
            </a:r>
            <a:r>
              <a:rPr lang="en-US" b="1" dirty="0" smtClean="0">
                <a:solidFill>
                  <a:srgbClr val="B06900"/>
                </a:solidFill>
              </a:rPr>
              <a:t>CONCLUSION</a:t>
            </a:r>
            <a:r>
              <a:rPr lang="en-US" b="1" dirty="0" smtClean="0"/>
              <a:t>	</a:t>
            </a:r>
          </a:p>
          <a:p>
            <a:r>
              <a:rPr lang="en-US" b="1" dirty="0" smtClean="0">
                <a:solidFill>
                  <a:srgbClr val="7030A0"/>
                </a:solidFill>
              </a:rPr>
              <a:t>RESEARCH QUESTIONS</a:t>
            </a:r>
            <a:r>
              <a:rPr lang="en-US" b="1" dirty="0" smtClean="0"/>
              <a:t>		</a:t>
            </a:r>
            <a:r>
              <a:rPr lang="en-US" b="1" dirty="0" smtClean="0">
                <a:solidFill>
                  <a:srgbClr val="FFC000"/>
                </a:solidFill>
              </a:rPr>
              <a:t>RESULTS	</a:t>
            </a:r>
            <a:r>
              <a:rPr lang="en-US" b="1" dirty="0" smtClean="0"/>
              <a:t>		IMPLICATIONS</a:t>
            </a:r>
          </a:p>
          <a:p>
            <a:r>
              <a:rPr lang="en-US" b="1" dirty="0" smtClean="0">
                <a:solidFill>
                  <a:srgbClr val="00B050"/>
                </a:solidFill>
              </a:rPr>
              <a:t>STUDY SAMPLE</a:t>
            </a:r>
            <a:r>
              <a:rPr lang="en-US" b="1" dirty="0" smtClean="0"/>
              <a:t>			DATA ANALYSIS		FUTURE RESEARCH QUESTIONS</a:t>
            </a:r>
            <a:endParaRPr lang="en-US" b="1" dirty="0"/>
          </a:p>
        </p:txBody>
      </p:sp>
    </p:spTree>
    <p:extLst>
      <p:ext uri="{BB962C8B-B14F-4D97-AF65-F5344CB8AC3E}">
        <p14:creationId xmlns:p14="http://schemas.microsoft.com/office/powerpoint/2010/main" val="3656552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399007" y="1760432"/>
            <a:ext cx="10954794" cy="3027699"/>
          </a:xfrm>
        </p:spPr>
        <p:txBody>
          <a:bodyPr>
            <a:noAutofit/>
          </a:bodyPr>
          <a:lstStyle/>
          <a:p>
            <a:pPr marL="0" indent="0">
              <a:buNone/>
            </a:pPr>
            <a:r>
              <a:rPr lang="en-US" sz="1600" dirty="0"/>
              <a:t>Quantificational assignment varies not only across languages but between speakers when it comes to relative </a:t>
            </a:r>
            <a:r>
              <a:rPr lang="en-US" sz="1600" dirty="0" smtClean="0"/>
              <a:t>quantification. This </a:t>
            </a:r>
            <a:r>
              <a:rPr lang="en-US" sz="1600" dirty="0"/>
              <a:t>paper </a:t>
            </a:r>
            <a:r>
              <a:rPr lang="en-US" sz="1600" dirty="0">
                <a:solidFill>
                  <a:srgbClr val="FF0000"/>
                </a:solidFill>
              </a:rPr>
              <a:t>discusses the primary differences in relative quantifiers and the difficulties in assigning an exact value to a </a:t>
            </a:r>
            <a:r>
              <a:rPr lang="en-US" sz="1600" dirty="0" smtClean="0">
                <a:solidFill>
                  <a:srgbClr val="FF0000"/>
                </a:solidFill>
              </a:rPr>
              <a:t>relative quantifier </a:t>
            </a:r>
            <a:r>
              <a:rPr lang="en-US" sz="1600" dirty="0">
                <a:solidFill>
                  <a:srgbClr val="FF0000"/>
                </a:solidFill>
              </a:rPr>
              <a:t>regardless of a consistent context due to speakers’ individual interpretations of their </a:t>
            </a:r>
            <a:r>
              <a:rPr lang="en-US" sz="1600" dirty="0" smtClean="0">
                <a:solidFill>
                  <a:srgbClr val="FF0000"/>
                </a:solidFill>
              </a:rPr>
              <a:t>uses</a:t>
            </a:r>
            <a:r>
              <a:rPr lang="en-US" sz="1600" dirty="0"/>
              <a:t> </a:t>
            </a:r>
            <a:r>
              <a:rPr lang="en-US" sz="1600" dirty="0" smtClean="0">
                <a:solidFill>
                  <a:srgbClr val="7030A0"/>
                </a:solidFill>
              </a:rPr>
              <a:t>with an investigation of how various context affect interpretation</a:t>
            </a:r>
            <a:r>
              <a:rPr lang="en-US" sz="1600" dirty="0" smtClean="0"/>
              <a:t>. </a:t>
            </a:r>
            <a:r>
              <a:rPr lang="en-US" sz="1600" dirty="0"/>
              <a:t>After the discussion, </a:t>
            </a:r>
            <a:r>
              <a:rPr lang="en-US" sz="1600" dirty="0" smtClean="0">
                <a:solidFill>
                  <a:srgbClr val="00B050"/>
                </a:solidFill>
              </a:rPr>
              <a:t>the primary </a:t>
            </a:r>
            <a:r>
              <a:rPr lang="en-US" sz="1600" dirty="0">
                <a:solidFill>
                  <a:srgbClr val="00B050"/>
                </a:solidFill>
              </a:rPr>
              <a:t>study of native English speakers </a:t>
            </a:r>
            <a:r>
              <a:rPr lang="en-US" sz="1600" dirty="0" smtClean="0">
                <a:solidFill>
                  <a:srgbClr val="00B0F0"/>
                </a:solidFill>
              </a:rPr>
              <a:t>via surveys </a:t>
            </a:r>
            <a:r>
              <a:rPr lang="en-US" sz="1600" dirty="0" smtClean="0"/>
              <a:t>is </a:t>
            </a:r>
            <a:r>
              <a:rPr lang="en-US" sz="1600" dirty="0"/>
              <a:t>outlined and </a:t>
            </a:r>
            <a:r>
              <a:rPr lang="en-US" sz="1600" dirty="0">
                <a:solidFill>
                  <a:srgbClr val="FFC000"/>
                </a:solidFill>
              </a:rPr>
              <a:t>results are shown and discussed regarding how their preferences </a:t>
            </a:r>
            <a:r>
              <a:rPr lang="en-US" sz="1600" dirty="0" smtClean="0">
                <a:solidFill>
                  <a:srgbClr val="FFC000"/>
                </a:solidFill>
              </a:rPr>
              <a:t>for context </a:t>
            </a:r>
            <a:r>
              <a:rPr lang="en-US" sz="1600" dirty="0">
                <a:solidFill>
                  <a:srgbClr val="FFC000"/>
                </a:solidFill>
              </a:rPr>
              <a:t>influences their use of specific relative quantifiers, creating some miscommunication due to incorrect interpretation </a:t>
            </a:r>
            <a:r>
              <a:rPr lang="en-US" sz="1600" dirty="0" smtClean="0">
                <a:solidFill>
                  <a:srgbClr val="FFC000"/>
                </a:solidFill>
              </a:rPr>
              <a:t>by listeners </a:t>
            </a:r>
            <a:r>
              <a:rPr lang="en-US" sz="1600" dirty="0">
                <a:solidFill>
                  <a:srgbClr val="FFC000"/>
                </a:solidFill>
              </a:rPr>
              <a:t>when preferences differ between listener and speaker</a:t>
            </a:r>
            <a:r>
              <a:rPr lang="en-US" sz="1600" dirty="0"/>
              <a:t>. </a:t>
            </a:r>
            <a:r>
              <a:rPr lang="en-US" sz="1600" dirty="0">
                <a:solidFill>
                  <a:srgbClr val="7030A0"/>
                </a:solidFill>
              </a:rPr>
              <a:t>A closer look is taken at the influence that dialect might play </a:t>
            </a:r>
            <a:r>
              <a:rPr lang="en-US" sz="1600" dirty="0" smtClean="0">
                <a:solidFill>
                  <a:srgbClr val="7030A0"/>
                </a:solidFill>
              </a:rPr>
              <a:t>in the selection of particular relative quantifiers and interpretation of context</a:t>
            </a:r>
            <a:r>
              <a:rPr lang="en-US" sz="1600" dirty="0" smtClean="0">
                <a:solidFill>
                  <a:schemeClr val="accent6">
                    <a:lumMod val="75000"/>
                  </a:schemeClr>
                </a:solidFill>
              </a:rPr>
              <a:t>.</a:t>
            </a:r>
            <a:r>
              <a:rPr lang="en-US" sz="1600" dirty="0" smtClean="0"/>
              <a:t> </a:t>
            </a:r>
            <a:r>
              <a:rPr lang="en-US" sz="1600" dirty="0">
                <a:solidFill>
                  <a:srgbClr val="B06900"/>
                </a:solidFill>
              </a:rPr>
              <a:t>Findings show that regional dialects might cause speakers to select relative quantifiers differently while no direct correlation could be found with respect to regional dialect and listener interpretation</a:t>
            </a:r>
            <a:r>
              <a:rPr lang="en-US" sz="1600" dirty="0"/>
              <a:t>, </a:t>
            </a:r>
            <a:r>
              <a:rPr lang="en-US" sz="1600" dirty="0">
                <a:solidFill>
                  <a:srgbClr val="FF33CC"/>
                </a:solidFill>
              </a:rPr>
              <a:t>calling for further research into the development of quantificational context as opposed to the interpretation of it. Further research into the overall selection of contextual cues when using quantifiers is also discussed</a:t>
            </a:r>
            <a:r>
              <a:rPr lang="en-US" sz="1600" dirty="0" smtClean="0"/>
              <a:t>.</a:t>
            </a:r>
            <a:endParaRPr lang="en-US" sz="1600"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2</a:t>
            </a:r>
            <a:r>
              <a:rPr lang="en-US" dirty="0" smtClean="0"/>
              <a:t>1</a:t>
            </a:r>
            <a:endParaRPr lang="en-US" dirty="0"/>
          </a:p>
        </p:txBody>
      </p:sp>
      <p:sp>
        <p:nvSpPr>
          <p:cNvPr id="6" name="TextBox 5"/>
          <p:cNvSpPr txBox="1"/>
          <p:nvPr/>
        </p:nvSpPr>
        <p:spPr>
          <a:xfrm>
            <a:off x="399006" y="5039975"/>
            <a:ext cx="11161929" cy="923330"/>
          </a:xfrm>
          <a:prstGeom prst="rect">
            <a:avLst/>
          </a:prstGeom>
          <a:noFill/>
        </p:spPr>
        <p:txBody>
          <a:bodyPr wrap="square" rtlCol="0">
            <a:spAutoFit/>
          </a:bodyPr>
          <a:lstStyle/>
          <a:p>
            <a:r>
              <a:rPr lang="en-US" b="1" dirty="0" smtClean="0">
                <a:solidFill>
                  <a:srgbClr val="FF0000"/>
                </a:solidFill>
              </a:rPr>
              <a:t>RESEARCH TOPIC</a:t>
            </a:r>
            <a:r>
              <a:rPr lang="en-US" b="1" dirty="0" smtClean="0"/>
              <a:t>			</a:t>
            </a:r>
            <a:r>
              <a:rPr lang="en-US" b="1" dirty="0" smtClean="0">
                <a:solidFill>
                  <a:srgbClr val="00B0F0"/>
                </a:solidFill>
              </a:rPr>
              <a:t>METHODS</a:t>
            </a:r>
            <a:r>
              <a:rPr lang="en-US" b="1" dirty="0" smtClean="0"/>
              <a:t>		</a:t>
            </a:r>
            <a:r>
              <a:rPr lang="en-US" b="1" dirty="0" smtClean="0">
                <a:solidFill>
                  <a:srgbClr val="B06900"/>
                </a:solidFill>
              </a:rPr>
              <a:t>CONCLUSION</a:t>
            </a:r>
            <a:r>
              <a:rPr lang="en-US" b="1" dirty="0" smtClean="0"/>
              <a:t>	</a:t>
            </a:r>
          </a:p>
          <a:p>
            <a:r>
              <a:rPr lang="en-US" b="1" dirty="0" smtClean="0">
                <a:solidFill>
                  <a:srgbClr val="7030A0"/>
                </a:solidFill>
              </a:rPr>
              <a:t>RESEARCH QUESTIONS</a:t>
            </a:r>
            <a:r>
              <a:rPr lang="en-US" b="1" dirty="0" smtClean="0"/>
              <a:t>		</a:t>
            </a:r>
            <a:r>
              <a:rPr lang="en-US" b="1" dirty="0" smtClean="0">
                <a:solidFill>
                  <a:srgbClr val="FFC000"/>
                </a:solidFill>
              </a:rPr>
              <a:t>RESULTS	</a:t>
            </a:r>
            <a:r>
              <a:rPr lang="en-US" b="1" dirty="0" smtClean="0"/>
              <a:t>		IMPLICATIONS</a:t>
            </a:r>
          </a:p>
          <a:p>
            <a:r>
              <a:rPr lang="en-US" b="1" dirty="0" smtClean="0">
                <a:solidFill>
                  <a:srgbClr val="00B050"/>
                </a:solidFill>
              </a:rPr>
              <a:t>STUDY SAMPLE</a:t>
            </a:r>
            <a:r>
              <a:rPr lang="en-US" b="1" dirty="0" smtClean="0"/>
              <a:t>			DATA ANALYSIS		</a:t>
            </a:r>
            <a:r>
              <a:rPr lang="en-US" b="1" dirty="0" smtClean="0">
                <a:solidFill>
                  <a:srgbClr val="FF33CC"/>
                </a:solidFill>
              </a:rPr>
              <a:t>FUTURE RESEARCH QUESTIONS</a:t>
            </a:r>
            <a:endParaRPr lang="en-US" b="1" dirty="0">
              <a:solidFill>
                <a:srgbClr val="FF33CC"/>
              </a:solidFill>
            </a:endParaRPr>
          </a:p>
        </p:txBody>
      </p:sp>
    </p:spTree>
    <p:extLst>
      <p:ext uri="{BB962C8B-B14F-4D97-AF65-F5344CB8AC3E}">
        <p14:creationId xmlns:p14="http://schemas.microsoft.com/office/powerpoint/2010/main" val="3108782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Abstract</a:t>
            </a:r>
            <a:endParaRPr lang="en-US" dirty="0"/>
          </a:p>
        </p:txBody>
      </p:sp>
      <p:sp>
        <p:nvSpPr>
          <p:cNvPr id="3" name="Content Placeholder 2"/>
          <p:cNvSpPr>
            <a:spLocks noGrp="1"/>
          </p:cNvSpPr>
          <p:nvPr>
            <p:ph idx="1"/>
          </p:nvPr>
        </p:nvSpPr>
        <p:spPr>
          <a:xfrm>
            <a:off x="914399" y="2109567"/>
            <a:ext cx="10363826" cy="3592963"/>
          </a:xfrm>
        </p:spPr>
        <p:txBody>
          <a:bodyPr>
            <a:noAutofit/>
          </a:bodyPr>
          <a:lstStyle/>
          <a:p>
            <a:r>
              <a:rPr lang="en-US" sz="2100" dirty="0" smtClean="0"/>
              <a:t>You can also provide keywords at bottom of the abstract to help readers determine if you are discussing their topic.</a:t>
            </a:r>
          </a:p>
          <a:p>
            <a:r>
              <a:rPr lang="en-US" sz="2100" dirty="0" smtClean="0"/>
              <a:t>To do so, go to the next line after the abstract, tab over once, and type </a:t>
            </a:r>
            <a:r>
              <a:rPr lang="en-US" sz="2100" i="1" dirty="0" smtClean="0"/>
              <a:t>Keywords</a:t>
            </a:r>
            <a:r>
              <a:rPr lang="en-US" sz="2100" dirty="0" smtClean="0"/>
              <a:t> and italicize it.</a:t>
            </a:r>
            <a:endParaRPr lang="en-US" sz="2100" dirty="0"/>
          </a:p>
          <a:p>
            <a:r>
              <a:rPr lang="en-US" sz="2100" dirty="0" smtClean="0"/>
              <a:t>Keywords should be common terms for your topic, show specific areas of research, and address key points in your paper.</a:t>
            </a:r>
          </a:p>
          <a:p>
            <a:r>
              <a:rPr lang="en-US" sz="2100" dirty="0" smtClean="0"/>
              <a:t>Example keywords: relative quantifiers, context, interpretation, English</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22</a:t>
            </a:r>
            <a:endParaRPr lang="en-US" dirty="0"/>
          </a:p>
        </p:txBody>
      </p:sp>
    </p:spTree>
    <p:extLst>
      <p:ext uri="{BB962C8B-B14F-4D97-AF65-F5344CB8AC3E}">
        <p14:creationId xmlns:p14="http://schemas.microsoft.com/office/powerpoint/2010/main" val="23139740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472949"/>
            <a:ext cx="3658226" cy="1966048"/>
          </a:xfrm>
        </p:spPr>
        <p:txBody>
          <a:bodyPr/>
          <a:lstStyle/>
          <a:p>
            <a:r>
              <a:rPr lang="en-US" dirty="0" smtClean="0"/>
              <a:t>APA Abstract</a:t>
            </a:r>
            <a:br>
              <a:rPr lang="en-US" dirty="0" smtClean="0"/>
            </a:br>
            <a:r>
              <a:rPr lang="en-US" dirty="0" smtClean="0"/>
              <a:t>Example</a:t>
            </a:r>
            <a:endParaRPr lang="en-US"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23</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3101" y="197596"/>
            <a:ext cx="4997916" cy="6415929"/>
          </a:xfrm>
          <a:prstGeom prst="rect">
            <a:avLst/>
          </a:prstGeom>
          <a:ln>
            <a:solidFill>
              <a:schemeClr val="tx1"/>
            </a:solidFill>
          </a:ln>
        </p:spPr>
      </p:pic>
    </p:spTree>
    <p:extLst>
      <p:ext uri="{BB962C8B-B14F-4D97-AF65-F5344CB8AC3E}">
        <p14:creationId xmlns:p14="http://schemas.microsoft.com/office/powerpoint/2010/main" val="24035156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Main Body</a:t>
            </a:r>
            <a:endParaRPr lang="en-US" dirty="0"/>
          </a:p>
        </p:txBody>
      </p:sp>
      <p:sp>
        <p:nvSpPr>
          <p:cNvPr id="3" name="Content Placeholder 2"/>
          <p:cNvSpPr>
            <a:spLocks noGrp="1"/>
          </p:cNvSpPr>
          <p:nvPr>
            <p:ph idx="1"/>
          </p:nvPr>
        </p:nvSpPr>
        <p:spPr>
          <a:xfrm>
            <a:off x="914399" y="1793684"/>
            <a:ext cx="10363826" cy="3908848"/>
          </a:xfrm>
        </p:spPr>
        <p:txBody>
          <a:bodyPr>
            <a:noAutofit/>
          </a:bodyPr>
          <a:lstStyle/>
          <a:p>
            <a:r>
              <a:rPr lang="en-US" sz="2100" dirty="0" smtClean="0"/>
              <a:t>The body of the paper should continue with the header in the same format as on the abstract page. This header will be on all remaining pages of the paper.</a:t>
            </a:r>
          </a:p>
          <a:p>
            <a:r>
              <a:rPr lang="en-US" sz="2100" dirty="0" smtClean="0"/>
              <a:t>On the next line, the full title of the paper is repeated and centered. If the title has a subtitle, the colon should be the last item on the first line and the subtitle should be on the following line. This will look like you are repeating the title on this page, but the header and title of the first page are different formatting requirements. So both are required.</a:t>
            </a:r>
          </a:p>
          <a:p>
            <a:r>
              <a:rPr lang="en-US" sz="2100" dirty="0" smtClean="0"/>
              <a:t>On the second line (third if you have a subtitle) line you should tab over and start your paper.</a:t>
            </a:r>
            <a:endParaRPr lang="en-US" sz="19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24</a:t>
            </a:r>
            <a:endParaRPr lang="en-US" dirty="0"/>
          </a:p>
        </p:txBody>
      </p:sp>
    </p:spTree>
    <p:extLst>
      <p:ext uri="{BB962C8B-B14F-4D97-AF65-F5344CB8AC3E}">
        <p14:creationId xmlns:p14="http://schemas.microsoft.com/office/powerpoint/2010/main" val="20095141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4699" y="1880315"/>
            <a:ext cx="11694016" cy="4159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APA Main body</a:t>
            </a:r>
            <a:endParaRPr lang="en-US" dirty="0"/>
          </a:p>
        </p:txBody>
      </p:sp>
      <p:sp>
        <p:nvSpPr>
          <p:cNvPr id="3" name="Content Placeholder 2"/>
          <p:cNvSpPr>
            <a:spLocks noGrp="1"/>
          </p:cNvSpPr>
          <p:nvPr>
            <p:ph idx="1"/>
          </p:nvPr>
        </p:nvSpPr>
        <p:spPr>
          <a:xfrm>
            <a:off x="412124" y="1880313"/>
            <a:ext cx="11346287" cy="4159879"/>
          </a:xfrm>
        </p:spPr>
        <p:txBody>
          <a:bodyPr>
            <a:normAutofit fontScale="92500"/>
          </a:bodyPr>
          <a:lstStyle/>
          <a:p>
            <a:pPr marL="0" indent="0" algn="ctr">
              <a:buNone/>
            </a:pPr>
            <a:endParaRPr lang="en-US" dirty="0" smtClean="0"/>
          </a:p>
          <a:p>
            <a:pPr marL="0" indent="0">
              <a:buNone/>
            </a:pPr>
            <a:r>
              <a:rPr lang="en-US" sz="1600" dirty="0" smtClean="0"/>
              <a:t> </a:t>
            </a:r>
            <a:r>
              <a:rPr lang="en-US" sz="1600" dirty="0"/>
              <a:t>QUANTIFICATION ENGLISH </a:t>
            </a:r>
            <a:r>
              <a:rPr lang="en-US" sz="1600" dirty="0" smtClean="0"/>
              <a:t>PREFERENCES			                                                                   3</a:t>
            </a:r>
            <a:endParaRPr lang="en-US" sz="1600" dirty="0"/>
          </a:p>
          <a:p>
            <a:pPr marL="0" indent="0" algn="ctr">
              <a:buNone/>
            </a:pPr>
            <a:r>
              <a:rPr lang="en-US" sz="1600" dirty="0"/>
              <a:t>Quantifying English:</a:t>
            </a:r>
          </a:p>
          <a:p>
            <a:pPr marL="0" indent="0" algn="ctr">
              <a:buNone/>
            </a:pPr>
            <a:r>
              <a:rPr lang="en-US" sz="1600" dirty="0"/>
              <a:t>A Study of Quantificational Preferences of Native English Speakers</a:t>
            </a:r>
          </a:p>
          <a:p>
            <a:pPr marL="0" indent="0">
              <a:buNone/>
            </a:pPr>
            <a:r>
              <a:rPr lang="en-US" sz="1600" dirty="0"/>
              <a:t> </a:t>
            </a:r>
            <a:r>
              <a:rPr lang="en-US" sz="1600" dirty="0" smtClean="0"/>
              <a:t>     	The connection between a speaker and listener is an intimate one in that no two of either set are alike. While one is</a:t>
            </a:r>
          </a:p>
          <a:p>
            <a:pPr marL="0" indent="0">
              <a:buNone/>
            </a:pPr>
            <a:r>
              <a:rPr lang="en-US" sz="1600" dirty="0"/>
              <a:t> </a:t>
            </a:r>
            <a:r>
              <a:rPr lang="en-US" sz="1600" dirty="0" smtClean="0"/>
              <a:t>     primarily seen as the controller of the context, the information creating cues and allowing implications and inferences by both</a:t>
            </a:r>
          </a:p>
          <a:p>
            <a:pPr marL="0" indent="0">
              <a:buNone/>
            </a:pPr>
            <a:r>
              <a:rPr lang="en-US" sz="1600" dirty="0"/>
              <a:t> </a:t>
            </a:r>
            <a:r>
              <a:rPr lang="en-US" sz="1600" dirty="0" smtClean="0"/>
              <a:t>     parties, studies over the past two decades have shown that, due to individual preferences that influence context creation and</a:t>
            </a:r>
          </a:p>
          <a:p>
            <a:pPr marL="0" indent="0">
              <a:buNone/>
            </a:pPr>
            <a:r>
              <a:rPr lang="en-US" sz="1600" dirty="0"/>
              <a:t> </a:t>
            </a:r>
            <a:r>
              <a:rPr lang="en-US" sz="1600" dirty="0" smtClean="0"/>
              <a:t>     interpretation, the relationship between speaker and listener is often a matter of negotiation. While a speaker creates the</a:t>
            </a:r>
          </a:p>
          <a:p>
            <a:pPr marL="0" indent="0">
              <a:buNone/>
            </a:pPr>
            <a:r>
              <a:rPr lang="en-US" sz="1600" dirty="0"/>
              <a:t> </a:t>
            </a:r>
            <a:r>
              <a:rPr lang="en-US" sz="1600" dirty="0" smtClean="0"/>
              <a:t>     context with the initiation of an exchange, items as small as word choices can impact a listener’s interpretation and lead to</a:t>
            </a:r>
          </a:p>
          <a:p>
            <a:pPr marL="0" indent="0">
              <a:buNone/>
            </a:pPr>
            <a:r>
              <a:rPr lang="en-US" sz="1600" dirty="0"/>
              <a:t> </a:t>
            </a:r>
            <a:r>
              <a:rPr lang="en-US" sz="1600" dirty="0" smtClean="0"/>
              <a:t>    differences in understanding (Johnson and Davidson, 1995; Johnson and Davidson, 1998; Johnson and </a:t>
            </a:r>
            <a:r>
              <a:rPr lang="en-US" sz="1600" dirty="0" err="1" smtClean="0"/>
              <a:t>Kellig</a:t>
            </a:r>
            <a:r>
              <a:rPr lang="en-US" sz="1600" dirty="0" smtClean="0"/>
              <a:t>, 2008; Smith,</a:t>
            </a:r>
          </a:p>
          <a:p>
            <a:pPr marL="0" indent="0">
              <a:buNone/>
            </a:pPr>
            <a:endParaRPr lang="en-US" sz="16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25</a:t>
            </a:r>
            <a:endParaRPr lang="en-US" dirty="0"/>
          </a:p>
        </p:txBody>
      </p:sp>
      <p:cxnSp>
        <p:nvCxnSpPr>
          <p:cNvPr id="11" name="Straight Connector 10"/>
          <p:cNvCxnSpPr/>
          <p:nvPr/>
        </p:nvCxnSpPr>
        <p:spPr>
          <a:xfrm>
            <a:off x="244699"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938715"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4699" y="1880315"/>
            <a:ext cx="1169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699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References</a:t>
            </a:r>
            <a:endParaRPr lang="en-US" dirty="0"/>
          </a:p>
        </p:txBody>
      </p:sp>
      <p:sp>
        <p:nvSpPr>
          <p:cNvPr id="3" name="Content Placeholder 2"/>
          <p:cNvSpPr>
            <a:spLocks noGrp="1"/>
          </p:cNvSpPr>
          <p:nvPr>
            <p:ph idx="1"/>
          </p:nvPr>
        </p:nvSpPr>
        <p:spPr>
          <a:xfrm>
            <a:off x="914399" y="1793684"/>
            <a:ext cx="10363826" cy="3908848"/>
          </a:xfrm>
        </p:spPr>
        <p:txBody>
          <a:bodyPr>
            <a:noAutofit/>
          </a:bodyPr>
          <a:lstStyle/>
          <a:p>
            <a:r>
              <a:rPr lang="en-US" sz="2100" dirty="0" smtClean="0"/>
              <a:t>The header will continue through the reference page (known as Works Cited in MLA).</a:t>
            </a:r>
          </a:p>
          <a:p>
            <a:r>
              <a:rPr lang="en-US" sz="2100" dirty="0" smtClean="0"/>
              <a:t>On the first line, the uppercase word References should be centered.</a:t>
            </a:r>
          </a:p>
          <a:p>
            <a:r>
              <a:rPr lang="en-US" sz="2100" dirty="0" smtClean="0"/>
              <a:t>On the second line, you will begin your first reference citation, using hanging indentation and organizing the citations alphabetically by the first author’s last name.</a:t>
            </a:r>
          </a:p>
          <a:p>
            <a:r>
              <a:rPr lang="en-US" sz="2100" dirty="0" smtClean="0"/>
              <a:t>All references should using hanging indentation, which means that every line of a reference page citation automatically indents for you—to watch a quick tutorial on how to format hanging indentation, check </a:t>
            </a:r>
            <a:r>
              <a:rPr lang="en-US" sz="2100" dirty="0"/>
              <a:t>out this video: </a:t>
            </a:r>
            <a:r>
              <a:rPr lang="en-US" sz="2100" dirty="0">
                <a:hlinkClick r:id="rId2"/>
              </a:rPr>
              <a:t>https://</a:t>
            </a:r>
            <a:r>
              <a:rPr lang="en-US" sz="2100" dirty="0" smtClean="0">
                <a:hlinkClick r:id="rId2"/>
              </a:rPr>
              <a:t>www.youtube.com/watch?v=n7rtKPYfhk0</a:t>
            </a:r>
            <a:r>
              <a:rPr lang="en-US" sz="2100" dirty="0" smtClean="0"/>
              <a:t>.</a:t>
            </a:r>
            <a:endParaRPr lang="en-US" sz="19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26</a:t>
            </a:r>
            <a:endParaRPr lang="en-US" dirty="0"/>
          </a:p>
        </p:txBody>
      </p:sp>
    </p:spTree>
    <p:extLst>
      <p:ext uri="{BB962C8B-B14F-4D97-AF65-F5344CB8AC3E}">
        <p14:creationId xmlns:p14="http://schemas.microsoft.com/office/powerpoint/2010/main" val="38096653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4699" y="1880315"/>
            <a:ext cx="11694016" cy="4159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APA References</a:t>
            </a:r>
            <a:endParaRPr lang="en-US" dirty="0"/>
          </a:p>
        </p:txBody>
      </p:sp>
      <p:sp>
        <p:nvSpPr>
          <p:cNvPr id="3" name="Content Placeholder 2"/>
          <p:cNvSpPr>
            <a:spLocks noGrp="1"/>
          </p:cNvSpPr>
          <p:nvPr>
            <p:ph idx="1"/>
          </p:nvPr>
        </p:nvSpPr>
        <p:spPr>
          <a:xfrm>
            <a:off x="412124" y="1880313"/>
            <a:ext cx="11346287" cy="4159879"/>
          </a:xfrm>
        </p:spPr>
        <p:txBody>
          <a:bodyPr>
            <a:normAutofit fontScale="92500"/>
          </a:bodyPr>
          <a:lstStyle/>
          <a:p>
            <a:pPr marL="0" indent="0" algn="ctr">
              <a:buNone/>
            </a:pPr>
            <a:endParaRPr lang="en-US" dirty="0" smtClean="0"/>
          </a:p>
          <a:p>
            <a:pPr marL="0" indent="0">
              <a:buNone/>
            </a:pPr>
            <a:r>
              <a:rPr lang="en-US" sz="1600" dirty="0" smtClean="0"/>
              <a:t>      QUANTIFICATION </a:t>
            </a:r>
            <a:r>
              <a:rPr lang="en-US" sz="1600" dirty="0"/>
              <a:t>ENGLISH PREFERENCES     </a:t>
            </a:r>
            <a:r>
              <a:rPr lang="en-US" sz="1600" dirty="0" smtClean="0"/>
              <a:t>			                                                             4</a:t>
            </a:r>
            <a:endParaRPr lang="en-US" sz="1600" dirty="0"/>
          </a:p>
          <a:p>
            <a:pPr marL="0" indent="0" algn="ctr">
              <a:buNone/>
            </a:pPr>
            <a:r>
              <a:rPr lang="en-US" sz="1600" dirty="0" smtClean="0"/>
              <a:t>References</a:t>
            </a:r>
          </a:p>
          <a:p>
            <a:pPr marL="0" indent="0">
              <a:buNone/>
            </a:pPr>
            <a:r>
              <a:rPr lang="en-US" sz="1600" dirty="0"/>
              <a:t> </a:t>
            </a:r>
            <a:r>
              <a:rPr lang="en-US" sz="1600" dirty="0" smtClean="0"/>
              <a:t>     Albright, S. and </a:t>
            </a:r>
            <a:r>
              <a:rPr lang="en-US" sz="1600" dirty="0" err="1" smtClean="0"/>
              <a:t>Smutter</a:t>
            </a:r>
            <a:r>
              <a:rPr lang="en-US" sz="1600" dirty="0" smtClean="0"/>
              <a:t>, B.R. (1996). Computer-aided interpretation of relative quantifiers in elicited text. </a:t>
            </a:r>
            <a:r>
              <a:rPr lang="en-US" sz="1600" i="1" dirty="0" smtClean="0"/>
              <a:t>Journal of Semantics,</a:t>
            </a:r>
          </a:p>
          <a:p>
            <a:pPr marL="0" indent="0">
              <a:buNone/>
            </a:pPr>
            <a:r>
              <a:rPr lang="en-US" sz="1600" i="1" dirty="0"/>
              <a:t>	</a:t>
            </a:r>
            <a:r>
              <a:rPr lang="en-US" sz="1600" i="1" dirty="0" smtClean="0"/>
              <a:t>15</a:t>
            </a:r>
            <a:r>
              <a:rPr lang="en-US" sz="1600" dirty="0" smtClean="0"/>
              <a:t>, 142-158.</a:t>
            </a:r>
          </a:p>
          <a:p>
            <a:pPr marL="0" indent="0">
              <a:buNone/>
            </a:pPr>
            <a:r>
              <a:rPr lang="en-US" sz="1600" dirty="0"/>
              <a:t> </a:t>
            </a:r>
            <a:r>
              <a:rPr lang="en-US" sz="1600" dirty="0" smtClean="0"/>
              <a:t>      </a:t>
            </a:r>
            <a:r>
              <a:rPr lang="en-US" sz="1600" dirty="0" err="1" smtClean="0"/>
              <a:t>Brookstone</a:t>
            </a:r>
            <a:r>
              <a:rPr lang="en-US" sz="1600" dirty="0" smtClean="0"/>
              <a:t>, L., Nicholas, S., and </a:t>
            </a:r>
            <a:r>
              <a:rPr lang="en-US" sz="1600" dirty="0" err="1" smtClean="0"/>
              <a:t>Cartright</a:t>
            </a:r>
            <a:r>
              <a:rPr lang="en-US" sz="1600" dirty="0" smtClean="0"/>
              <a:t>, T.P. (2001). Systematic analysis of quantifier use by native English speakers in a</a:t>
            </a:r>
          </a:p>
          <a:p>
            <a:pPr marL="0" indent="0">
              <a:buNone/>
            </a:pPr>
            <a:r>
              <a:rPr lang="en-US" sz="1600" dirty="0"/>
              <a:t>	</a:t>
            </a:r>
            <a:r>
              <a:rPr lang="en-US" sz="1600" dirty="0" smtClean="0"/>
              <a:t>controlled context scenario. </a:t>
            </a:r>
            <a:r>
              <a:rPr lang="en-US" sz="1600" i="1" dirty="0" smtClean="0"/>
              <a:t>Journal of Linguistic Studies, 8</a:t>
            </a:r>
            <a:r>
              <a:rPr lang="en-US" sz="1600" dirty="0" smtClean="0"/>
              <a:t>(4), 35-47.</a:t>
            </a:r>
          </a:p>
          <a:p>
            <a:pPr marL="0" indent="0">
              <a:buNone/>
            </a:pPr>
            <a:r>
              <a:rPr lang="en-US" sz="1600" dirty="0" smtClean="0"/>
              <a:t>        Bullet, T. (2001). Quantifiers and their </a:t>
            </a:r>
            <a:r>
              <a:rPr lang="en-US" sz="1600" dirty="0" err="1" smtClean="0"/>
              <a:t>vaguarities</a:t>
            </a:r>
            <a:r>
              <a:rPr lang="en-US" sz="1600" dirty="0" smtClean="0"/>
              <a:t>. </a:t>
            </a:r>
            <a:r>
              <a:rPr lang="en-US" sz="1600" i="1" dirty="0" smtClean="0"/>
              <a:t>Linguistic review, 2, </a:t>
            </a:r>
            <a:r>
              <a:rPr lang="en-US" sz="1600" dirty="0" smtClean="0"/>
              <a:t>71-76.</a:t>
            </a:r>
          </a:p>
          <a:p>
            <a:pPr marL="0" indent="0">
              <a:buNone/>
            </a:pPr>
            <a:r>
              <a:rPr lang="en-US" sz="1600" dirty="0"/>
              <a:t> </a:t>
            </a:r>
            <a:r>
              <a:rPr lang="en-US" sz="1600" dirty="0" smtClean="0"/>
              <a:t>       Davidson, P., Cartwright, A.S., Johnson, P., </a:t>
            </a:r>
            <a:r>
              <a:rPr lang="en-US" sz="1600" dirty="0" err="1" smtClean="0"/>
              <a:t>Navidi</a:t>
            </a:r>
            <a:r>
              <a:rPr lang="en-US" sz="1600" dirty="0" smtClean="0"/>
              <a:t>, L., and </a:t>
            </a:r>
            <a:r>
              <a:rPr lang="en-US" sz="1600" dirty="0" err="1" smtClean="0"/>
              <a:t>Caspien</a:t>
            </a:r>
            <a:r>
              <a:rPr lang="en-US" sz="1600" dirty="0" smtClean="0"/>
              <a:t>, J.R. (2008). The complexities of quantifier interpretation.</a:t>
            </a:r>
          </a:p>
          <a:p>
            <a:pPr marL="0" indent="0">
              <a:buNone/>
            </a:pPr>
            <a:r>
              <a:rPr lang="en-US" sz="1600" dirty="0"/>
              <a:t>	</a:t>
            </a:r>
            <a:r>
              <a:rPr lang="en-US" sz="1600" i="1" dirty="0" smtClean="0"/>
              <a:t>Journal of Semantics, 17</a:t>
            </a:r>
            <a:r>
              <a:rPr lang="en-US" sz="1600" dirty="0" smtClean="0"/>
              <a:t>(3), 101-112.</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27</a:t>
            </a:r>
            <a:endParaRPr lang="en-US" dirty="0"/>
          </a:p>
        </p:txBody>
      </p:sp>
      <p:cxnSp>
        <p:nvCxnSpPr>
          <p:cNvPr id="11" name="Straight Connector 10"/>
          <p:cNvCxnSpPr/>
          <p:nvPr/>
        </p:nvCxnSpPr>
        <p:spPr>
          <a:xfrm>
            <a:off x="244699"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938715"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4699" y="1880315"/>
            <a:ext cx="1169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49732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Formatting Extras</a:t>
            </a:r>
            <a:endParaRPr lang="en-US" dirty="0"/>
          </a:p>
        </p:txBody>
      </p:sp>
      <p:sp>
        <p:nvSpPr>
          <p:cNvPr id="3" name="Content Placeholder 2"/>
          <p:cNvSpPr>
            <a:spLocks noGrp="1"/>
          </p:cNvSpPr>
          <p:nvPr>
            <p:ph idx="1"/>
          </p:nvPr>
        </p:nvSpPr>
        <p:spPr>
          <a:xfrm>
            <a:off x="797392" y="1793684"/>
            <a:ext cx="10597214" cy="3908848"/>
          </a:xfrm>
        </p:spPr>
        <p:txBody>
          <a:bodyPr>
            <a:noAutofit/>
          </a:bodyPr>
          <a:lstStyle/>
          <a:p>
            <a:r>
              <a:rPr lang="en-US" sz="2100" dirty="0" smtClean="0"/>
              <a:t>Additional formatting requirements exist for different types of papers and additional items or sections you might wish to add to your paper.</a:t>
            </a:r>
          </a:p>
          <a:p>
            <a:r>
              <a:rPr lang="en-US" sz="2100" dirty="0" smtClean="0"/>
              <a:t>For additional resources, you can check out the following:</a:t>
            </a:r>
          </a:p>
          <a:p>
            <a:pPr lvl="1"/>
            <a:r>
              <a:rPr lang="en-US" sz="1600" dirty="0" smtClean="0"/>
              <a:t>Full example of an APA </a:t>
            </a:r>
            <a:r>
              <a:rPr lang="en-US" sz="1600" dirty="0"/>
              <a:t>formatted paper: </a:t>
            </a:r>
            <a:r>
              <a:rPr lang="en-US" sz="1600" dirty="0">
                <a:hlinkClick r:id="rId2"/>
              </a:rPr>
              <a:t>https://</a:t>
            </a:r>
            <a:r>
              <a:rPr lang="en-US" sz="1600" dirty="0" smtClean="0">
                <a:hlinkClick r:id="rId2"/>
              </a:rPr>
              <a:t>owl.english.purdue.edu/media/pdf/20090212013008_560.pdf</a:t>
            </a:r>
            <a:endParaRPr lang="en-US" sz="1600" dirty="0" smtClean="0"/>
          </a:p>
          <a:p>
            <a:pPr lvl="1"/>
            <a:r>
              <a:rPr lang="en-US" sz="1600" dirty="0"/>
              <a:t>Additional headings and sections: </a:t>
            </a:r>
            <a:r>
              <a:rPr lang="en-US" sz="1600" dirty="0">
                <a:hlinkClick r:id="rId3"/>
              </a:rPr>
              <a:t>https://owl.english.purdue.edu/owl/resource/560/16</a:t>
            </a:r>
            <a:r>
              <a:rPr lang="en-US" sz="1600" dirty="0" smtClean="0">
                <a:hlinkClick r:id="rId3"/>
              </a:rPr>
              <a:t>/</a:t>
            </a:r>
            <a:endParaRPr lang="en-US" sz="1600" dirty="0" smtClean="0"/>
          </a:p>
          <a:p>
            <a:pPr lvl="1"/>
            <a:r>
              <a:rPr lang="en-US" sz="1600" dirty="0" smtClean="0"/>
              <a:t>Tables </a:t>
            </a:r>
            <a:r>
              <a:rPr lang="en-US" sz="1600" dirty="0"/>
              <a:t>and figures: </a:t>
            </a:r>
            <a:r>
              <a:rPr lang="en-US" sz="1600" dirty="0">
                <a:hlinkClick r:id="rId4"/>
              </a:rPr>
              <a:t>https://owl.english.purdue.edu/owl/resource/560/19</a:t>
            </a:r>
            <a:r>
              <a:rPr lang="en-US" sz="1600" dirty="0" smtClean="0">
                <a:hlinkClick r:id="rId4"/>
              </a:rPr>
              <a:t>/</a:t>
            </a:r>
            <a:endParaRPr lang="en-US" sz="1600" dirty="0" smtClean="0"/>
          </a:p>
          <a:p>
            <a:pPr lvl="1"/>
            <a:r>
              <a:rPr lang="en-US" sz="1600" dirty="0"/>
              <a:t>Abbreviations: </a:t>
            </a:r>
            <a:r>
              <a:rPr lang="en-US" sz="1600" dirty="0">
                <a:hlinkClick r:id="rId5"/>
              </a:rPr>
              <a:t>https://owl.english.purdue.edu/owl/resource/560/21</a:t>
            </a:r>
            <a:r>
              <a:rPr lang="en-US" sz="1600" dirty="0" smtClean="0">
                <a:hlinkClick r:id="rId5"/>
              </a:rPr>
              <a:t>/</a:t>
            </a:r>
            <a:endParaRPr lang="en-US" sz="1600" dirty="0" smtClean="0"/>
          </a:p>
          <a:p>
            <a:pPr lvl="1"/>
            <a:r>
              <a:rPr lang="en-US" sz="1600" dirty="0"/>
              <a:t>Statistics: </a:t>
            </a:r>
            <a:r>
              <a:rPr lang="en-US" sz="1600" dirty="0">
                <a:hlinkClick r:id="rId6"/>
              </a:rPr>
              <a:t>https://owl.english.purdue.edu/owl/resource/560/22</a:t>
            </a:r>
            <a:r>
              <a:rPr lang="en-US" sz="1600" dirty="0" smtClean="0">
                <a:hlinkClick r:id="rId6"/>
              </a:rPr>
              <a:t>/</a:t>
            </a:r>
            <a:endParaRPr lang="en-US" sz="1600" dirty="0" smtClean="0"/>
          </a:p>
          <a:p>
            <a:pPr lvl="1"/>
            <a:r>
              <a:rPr lang="en-US" sz="1600" dirty="0" smtClean="0"/>
              <a:t>Recent changes in the 6</a:t>
            </a:r>
            <a:r>
              <a:rPr lang="en-US" sz="1600" baseline="30000" dirty="0" smtClean="0"/>
              <a:t>th</a:t>
            </a:r>
            <a:r>
              <a:rPr lang="en-US" sz="1600" dirty="0"/>
              <a:t> edition of APA: </a:t>
            </a:r>
            <a:r>
              <a:rPr lang="en-US" sz="1600" dirty="0">
                <a:hlinkClick r:id="rId7"/>
              </a:rPr>
              <a:t>https://owl.english.purdue.edu/owl/resource/560/24</a:t>
            </a:r>
            <a:r>
              <a:rPr lang="en-US" sz="1600" dirty="0" smtClean="0">
                <a:hlinkClick r:id="rId7"/>
              </a:rPr>
              <a:t>/</a:t>
            </a:r>
            <a:endParaRPr lang="en-US" sz="16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28</a:t>
            </a:r>
            <a:endParaRPr lang="en-US" dirty="0"/>
          </a:p>
        </p:txBody>
      </p:sp>
    </p:spTree>
    <p:extLst>
      <p:ext uri="{BB962C8B-B14F-4D97-AF65-F5344CB8AC3E}">
        <p14:creationId xmlns:p14="http://schemas.microsoft.com/office/powerpoint/2010/main" val="2732845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Formatting Specifics</a:t>
            </a:r>
            <a:endParaRPr lang="en-US" dirty="0"/>
          </a:p>
        </p:txBody>
      </p:sp>
      <p:sp>
        <p:nvSpPr>
          <p:cNvPr id="3" name="Content Placeholder 2"/>
          <p:cNvSpPr>
            <a:spLocks noGrp="1"/>
          </p:cNvSpPr>
          <p:nvPr>
            <p:ph idx="1"/>
          </p:nvPr>
        </p:nvSpPr>
        <p:spPr/>
        <p:txBody>
          <a:bodyPr>
            <a:normAutofit/>
          </a:bodyPr>
          <a:lstStyle/>
          <a:p>
            <a:r>
              <a:rPr lang="en-US" sz="3200" dirty="0" smtClean="0"/>
              <a:t>Title page specifics</a:t>
            </a:r>
          </a:p>
          <a:p>
            <a:r>
              <a:rPr lang="en-US" sz="3200" dirty="0"/>
              <a:t>Page header/running head</a:t>
            </a:r>
          </a:p>
          <a:p>
            <a:r>
              <a:rPr lang="en-US" sz="3200" dirty="0" smtClean="0"/>
              <a:t>Abstract</a:t>
            </a:r>
          </a:p>
          <a:p>
            <a:r>
              <a:rPr lang="en-US" sz="3200" dirty="0" smtClean="0"/>
              <a:t>References</a:t>
            </a:r>
            <a:endParaRPr lang="en-US" sz="3200" dirty="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6"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3</a:t>
            </a:r>
          </a:p>
        </p:txBody>
      </p:sp>
    </p:spTree>
    <p:extLst>
      <p:ext uri="{BB962C8B-B14F-4D97-AF65-F5344CB8AC3E}">
        <p14:creationId xmlns:p14="http://schemas.microsoft.com/office/powerpoint/2010/main" val="1965164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Title Page</a:t>
            </a:r>
            <a:endParaRPr lang="en-US" dirty="0"/>
          </a:p>
        </p:txBody>
      </p:sp>
      <p:sp>
        <p:nvSpPr>
          <p:cNvPr id="3" name="Content Placeholder 2"/>
          <p:cNvSpPr>
            <a:spLocks noGrp="1"/>
          </p:cNvSpPr>
          <p:nvPr>
            <p:ph idx="1"/>
          </p:nvPr>
        </p:nvSpPr>
        <p:spPr>
          <a:xfrm>
            <a:off x="914399" y="1378047"/>
            <a:ext cx="10363826" cy="4518900"/>
          </a:xfrm>
        </p:spPr>
        <p:txBody>
          <a:bodyPr>
            <a:normAutofit fontScale="70000" lnSpcReduction="20000"/>
          </a:bodyPr>
          <a:lstStyle/>
          <a:p>
            <a:r>
              <a:rPr lang="en-US" dirty="0" smtClean="0"/>
              <a:t>This page should also be double-spaced.</a:t>
            </a:r>
          </a:p>
          <a:p>
            <a:r>
              <a:rPr lang="en-US" dirty="0" smtClean="0"/>
              <a:t>Center your text in the upper half of the page. If you have trouble determining where to begin your information, we recommend spacing down six lines. After you have typed the information, re-evaluate the spacing.</a:t>
            </a:r>
          </a:p>
          <a:p>
            <a:r>
              <a:rPr lang="en-US" dirty="0" smtClean="0"/>
              <a:t>Use upper- and lowercase letters in your title page information, not all caps.</a:t>
            </a:r>
          </a:p>
          <a:p>
            <a:r>
              <a:rPr lang="en-US" dirty="0" smtClean="0"/>
              <a:t>Begin typing the information in the following order:</a:t>
            </a:r>
          </a:p>
          <a:p>
            <a:pPr lvl="1"/>
            <a:r>
              <a:rPr lang="en-US" dirty="0" smtClean="0"/>
              <a:t>First line: title (if using a subtitle, place the colon at the end of the first line and type the subtitle on the second line.)</a:t>
            </a:r>
          </a:p>
          <a:p>
            <a:pPr lvl="1"/>
            <a:r>
              <a:rPr lang="en-US" dirty="0" smtClean="0"/>
              <a:t>Second line: author’s name as first name, middle initial (if desired), and last name (do not use titles or degrees).</a:t>
            </a:r>
          </a:p>
          <a:p>
            <a:pPr lvl="1"/>
            <a:r>
              <a:rPr lang="en-US" dirty="0" smtClean="0"/>
              <a:t>Third line: institutional affiliation (do not abbreviate the name.)</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4</a:t>
            </a:r>
          </a:p>
        </p:txBody>
      </p:sp>
    </p:spTree>
    <p:extLst>
      <p:ext uri="{BB962C8B-B14F-4D97-AF65-F5344CB8AC3E}">
        <p14:creationId xmlns:p14="http://schemas.microsoft.com/office/powerpoint/2010/main" val="2651333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Title Page (No Subtitle)</a:t>
            </a:r>
            <a:endParaRPr lang="en-US" dirty="0"/>
          </a:p>
        </p:txBody>
      </p:sp>
      <p:sp>
        <p:nvSpPr>
          <p:cNvPr id="3" name="Content Placeholder 2"/>
          <p:cNvSpPr>
            <a:spLocks noGrp="1"/>
          </p:cNvSpPr>
          <p:nvPr>
            <p:ph idx="1"/>
          </p:nvPr>
        </p:nvSpPr>
        <p:spPr>
          <a:xfrm>
            <a:off x="914399" y="1378047"/>
            <a:ext cx="10363826" cy="4518900"/>
          </a:xfrm>
        </p:spPr>
        <p:txBody>
          <a:bodyPr>
            <a:normAutofit/>
          </a:bodyPr>
          <a:lstStyle/>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dirty="0" smtClean="0"/>
              <a:t>Quantifying English</a:t>
            </a:r>
          </a:p>
          <a:p>
            <a:pPr marL="0" indent="0" algn="ctr">
              <a:buNone/>
            </a:pPr>
            <a:r>
              <a:rPr lang="en-US" dirty="0" smtClean="0"/>
              <a:t>Sammy Queue</a:t>
            </a:r>
          </a:p>
          <a:p>
            <a:pPr marL="0" indent="0" algn="ctr">
              <a:buNone/>
            </a:pPr>
            <a:r>
              <a:rPr lang="en-US" dirty="0" smtClean="0"/>
              <a:t>University of Houston-Clear Lake </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5</a:t>
            </a:r>
            <a:endParaRPr lang="en-US" dirty="0"/>
          </a:p>
        </p:txBody>
      </p:sp>
    </p:spTree>
    <p:extLst>
      <p:ext uri="{BB962C8B-B14F-4D97-AF65-F5344CB8AC3E}">
        <p14:creationId xmlns:p14="http://schemas.microsoft.com/office/powerpoint/2010/main" val="3818549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Title Page (With </a:t>
            </a:r>
            <a:r>
              <a:rPr lang="en-US" dirty="0"/>
              <a:t>S</a:t>
            </a:r>
            <a:r>
              <a:rPr lang="en-US" dirty="0" smtClean="0"/>
              <a:t>ubtitle)</a:t>
            </a:r>
            <a:endParaRPr lang="en-US" dirty="0"/>
          </a:p>
        </p:txBody>
      </p:sp>
      <p:sp>
        <p:nvSpPr>
          <p:cNvPr id="3" name="Content Placeholder 2"/>
          <p:cNvSpPr>
            <a:spLocks noGrp="1"/>
          </p:cNvSpPr>
          <p:nvPr>
            <p:ph idx="1"/>
          </p:nvPr>
        </p:nvSpPr>
        <p:spPr>
          <a:xfrm>
            <a:off x="914399" y="1378047"/>
            <a:ext cx="10363826" cy="3222528"/>
          </a:xfrm>
        </p:spPr>
        <p:txBody>
          <a:bodyPr>
            <a:normAutofit fontScale="85000" lnSpcReduction="20000"/>
          </a:bodyPr>
          <a:lstStyle/>
          <a:p>
            <a:pPr marL="0" indent="0" algn="ctr">
              <a:buNone/>
            </a:pPr>
            <a:endParaRPr lang="en-US" dirty="0" smtClean="0"/>
          </a:p>
          <a:p>
            <a:pPr marL="0" indent="0" algn="ctr">
              <a:buNone/>
            </a:pPr>
            <a:endParaRPr lang="en-US" dirty="0"/>
          </a:p>
          <a:p>
            <a:pPr marL="0" indent="0" algn="ctr">
              <a:buNone/>
            </a:pPr>
            <a:r>
              <a:rPr lang="en-US" dirty="0" smtClean="0"/>
              <a:t>Quantifying English:</a:t>
            </a:r>
          </a:p>
          <a:p>
            <a:pPr marL="0" indent="0" algn="ctr">
              <a:buNone/>
            </a:pPr>
            <a:r>
              <a:rPr lang="en-US" dirty="0" smtClean="0"/>
              <a:t>A Study of the Quantificational Preferences of Native English Speakers</a:t>
            </a:r>
          </a:p>
          <a:p>
            <a:pPr marL="0" indent="0" algn="ctr">
              <a:buNone/>
            </a:pPr>
            <a:r>
              <a:rPr lang="en-US" dirty="0" smtClean="0"/>
              <a:t>Sammy Queue</a:t>
            </a:r>
          </a:p>
          <a:p>
            <a:pPr marL="0" indent="0" algn="ctr">
              <a:buNone/>
            </a:pPr>
            <a:r>
              <a:rPr lang="en-US" dirty="0" smtClean="0"/>
              <a:t>University of Houston-Clear Lake</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5</a:t>
            </a:r>
            <a:endParaRPr lang="en-US" dirty="0"/>
          </a:p>
        </p:txBody>
      </p:sp>
    </p:spTree>
    <p:extLst>
      <p:ext uri="{BB962C8B-B14F-4D97-AF65-F5344CB8AC3E}">
        <p14:creationId xmlns:p14="http://schemas.microsoft.com/office/powerpoint/2010/main" val="3692326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Header</a:t>
            </a:r>
            <a:endParaRPr lang="en-US" dirty="0"/>
          </a:p>
        </p:txBody>
      </p:sp>
      <p:sp>
        <p:nvSpPr>
          <p:cNvPr id="3" name="Content Placeholder 2"/>
          <p:cNvSpPr>
            <a:spLocks noGrp="1"/>
          </p:cNvSpPr>
          <p:nvPr>
            <p:ph idx="1"/>
          </p:nvPr>
        </p:nvSpPr>
        <p:spPr>
          <a:xfrm>
            <a:off x="914399" y="1378047"/>
            <a:ext cx="10363826" cy="4518900"/>
          </a:xfrm>
        </p:spPr>
        <p:txBody>
          <a:bodyPr>
            <a:normAutofit lnSpcReduction="10000"/>
          </a:bodyPr>
          <a:lstStyle/>
          <a:p>
            <a:r>
              <a:rPr lang="en-US" sz="2100" dirty="0" smtClean="0"/>
              <a:t>Unlike MLA, APA uses a running head—a header for the entire paper that adds one additional element to the title page.</a:t>
            </a:r>
          </a:p>
          <a:p>
            <a:r>
              <a:rPr lang="en-US" sz="2100" dirty="0" smtClean="0"/>
              <a:t>The purpose is to clearly state the title of the paper and is most functional during publication.</a:t>
            </a:r>
          </a:p>
          <a:p>
            <a:r>
              <a:rPr lang="en-US" sz="2100" dirty="0" smtClean="0"/>
              <a:t>The running head is placed in the header section of the title page. </a:t>
            </a:r>
          </a:p>
          <a:p>
            <a:r>
              <a:rPr lang="en-US" sz="2100" dirty="0" smtClean="0"/>
              <a:t>You will justify it to the left margin and type the phrase Running head followed by a colon.</a:t>
            </a:r>
          </a:p>
          <a:p>
            <a:r>
              <a:rPr lang="en-US" sz="2100" dirty="0" smtClean="0"/>
              <a:t>After the colon, you should type the title of your paper in all caps. If your paper uses a subtitle, you </a:t>
            </a:r>
            <a:r>
              <a:rPr lang="en-US" sz="2100" u="sng" dirty="0" smtClean="0"/>
              <a:t>will</a:t>
            </a:r>
            <a:r>
              <a:rPr lang="en-US" sz="2100" dirty="0" smtClean="0"/>
              <a:t> </a:t>
            </a:r>
            <a:r>
              <a:rPr lang="en-US" sz="2100" u="sng" dirty="0" smtClean="0"/>
              <a:t>not</a:t>
            </a:r>
            <a:r>
              <a:rPr lang="en-US" sz="2100" dirty="0" smtClean="0"/>
              <a:t> type the entire title in the running head. You should type only the main title or subtitle, whichever clues the reader best regarding your topic of study.</a:t>
            </a:r>
          </a:p>
          <a:p>
            <a:r>
              <a:rPr lang="en-US" sz="2100" dirty="0" smtClean="0"/>
              <a:t>To see a tutorial on how to create a running head and edit headers, watch the </a:t>
            </a:r>
            <a:r>
              <a:rPr lang="en-US" sz="2100" dirty="0"/>
              <a:t>following </a:t>
            </a:r>
            <a:r>
              <a:rPr lang="en-US" sz="2100" dirty="0" smtClean="0"/>
              <a:t>helpful tutorial </a:t>
            </a:r>
            <a:r>
              <a:rPr lang="en-US" sz="2100" dirty="0"/>
              <a:t>video: </a:t>
            </a:r>
            <a:r>
              <a:rPr lang="en-US" sz="2100" dirty="0">
                <a:hlinkClick r:id="rId2"/>
              </a:rPr>
              <a:t>https://</a:t>
            </a:r>
            <a:r>
              <a:rPr lang="en-US" sz="2100" dirty="0" smtClean="0">
                <a:hlinkClick r:id="rId2"/>
              </a:rPr>
              <a:t>www.youtube.com/watch?v=D85My7Py1YE</a:t>
            </a:r>
            <a:r>
              <a:rPr lang="en-US" sz="2100" dirty="0" smtClean="0"/>
              <a:t>.</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smtClean="0"/>
              <a:t>6</a:t>
            </a:r>
            <a:endParaRPr lang="en-US" dirty="0"/>
          </a:p>
        </p:txBody>
      </p:sp>
    </p:spTree>
    <p:extLst>
      <p:ext uri="{BB962C8B-B14F-4D97-AF65-F5344CB8AC3E}">
        <p14:creationId xmlns:p14="http://schemas.microsoft.com/office/powerpoint/2010/main" val="1738669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44699" y="1880315"/>
            <a:ext cx="11694016" cy="41598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APA Running Head</a:t>
            </a:r>
            <a:endParaRPr lang="en-US" dirty="0"/>
          </a:p>
        </p:txBody>
      </p:sp>
      <p:sp>
        <p:nvSpPr>
          <p:cNvPr id="3" name="Content Placeholder 2"/>
          <p:cNvSpPr>
            <a:spLocks noGrp="1"/>
          </p:cNvSpPr>
          <p:nvPr>
            <p:ph idx="1"/>
          </p:nvPr>
        </p:nvSpPr>
        <p:spPr>
          <a:xfrm>
            <a:off x="412124" y="1661385"/>
            <a:ext cx="11346287" cy="4069716"/>
          </a:xfrm>
        </p:spPr>
        <p:txBody>
          <a:bodyPr>
            <a:normAutofit/>
          </a:bodyPr>
          <a:lstStyle/>
          <a:p>
            <a:pPr marL="0" indent="0" algn="ctr">
              <a:buNone/>
            </a:pPr>
            <a:endParaRPr lang="en-US" dirty="0" smtClean="0"/>
          </a:p>
          <a:p>
            <a:pPr marL="0" indent="0">
              <a:buNone/>
            </a:pPr>
            <a:r>
              <a:rPr lang="en-US" sz="1600" dirty="0" smtClean="0"/>
              <a:t>Running head: QUANTIFICATION ENGLISH PREFERENCES</a:t>
            </a:r>
          </a:p>
          <a:p>
            <a:pPr marL="0" indent="0" algn="ctr">
              <a:buNone/>
            </a:pPr>
            <a:endParaRPr lang="en-US" sz="1600" dirty="0" smtClean="0"/>
          </a:p>
          <a:p>
            <a:pPr marL="0" indent="0" algn="ctr">
              <a:buNone/>
            </a:pPr>
            <a:endParaRPr lang="en-US" sz="1600" dirty="0"/>
          </a:p>
          <a:p>
            <a:pPr marL="0" indent="0" algn="ctr">
              <a:buNone/>
            </a:pPr>
            <a:r>
              <a:rPr lang="en-US" sz="1600" dirty="0" smtClean="0"/>
              <a:t>Quantifying English:</a:t>
            </a:r>
          </a:p>
          <a:p>
            <a:pPr marL="0" indent="0" algn="ctr">
              <a:buNone/>
            </a:pPr>
            <a:r>
              <a:rPr lang="en-US" sz="1600" dirty="0" smtClean="0"/>
              <a:t>A Study of Quantificational Preferences of Native English Speakers</a:t>
            </a:r>
          </a:p>
          <a:p>
            <a:pPr marL="0" indent="0" algn="ctr">
              <a:buNone/>
            </a:pPr>
            <a:r>
              <a:rPr lang="en-US" sz="1600" dirty="0" smtClean="0"/>
              <a:t>Sammy Queue</a:t>
            </a:r>
          </a:p>
          <a:p>
            <a:pPr marL="0" indent="0" algn="ctr">
              <a:buNone/>
            </a:pPr>
            <a:r>
              <a:rPr lang="en-US" sz="1600" dirty="0" smtClean="0"/>
              <a:t>University of Houston-Clear Lake </a:t>
            </a:r>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7</a:t>
            </a:r>
          </a:p>
        </p:txBody>
      </p:sp>
      <p:cxnSp>
        <p:nvCxnSpPr>
          <p:cNvPr id="11" name="Straight Connector 10"/>
          <p:cNvCxnSpPr/>
          <p:nvPr/>
        </p:nvCxnSpPr>
        <p:spPr>
          <a:xfrm>
            <a:off x="244699" y="1880315"/>
            <a:ext cx="0" cy="4159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938715" y="1880315"/>
            <a:ext cx="0" cy="38507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44699" y="1880315"/>
            <a:ext cx="116940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914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Header</a:t>
            </a:r>
            <a:endParaRPr lang="en-US" dirty="0"/>
          </a:p>
        </p:txBody>
      </p:sp>
      <p:sp>
        <p:nvSpPr>
          <p:cNvPr id="3" name="Content Placeholder 2"/>
          <p:cNvSpPr>
            <a:spLocks noGrp="1"/>
          </p:cNvSpPr>
          <p:nvPr>
            <p:ph idx="1"/>
          </p:nvPr>
        </p:nvSpPr>
        <p:spPr>
          <a:xfrm>
            <a:off x="914399" y="1514475"/>
            <a:ext cx="10363826" cy="4371975"/>
          </a:xfrm>
        </p:spPr>
        <p:txBody>
          <a:bodyPr>
            <a:noAutofit/>
          </a:bodyPr>
          <a:lstStyle/>
          <a:p>
            <a:r>
              <a:rPr lang="en-US" sz="2100" dirty="0" smtClean="0"/>
              <a:t>Page numbers should be inserted and flush to the right within the header.</a:t>
            </a:r>
          </a:p>
          <a:p>
            <a:r>
              <a:rPr lang="en-US" sz="2100" dirty="0"/>
              <a:t>To insert page numbers:</a:t>
            </a:r>
          </a:p>
          <a:p>
            <a:pPr lvl="1"/>
            <a:r>
              <a:rPr lang="en-US" sz="1900" dirty="0"/>
              <a:t>While in the header section, keep the cursor at the end of your running head title.</a:t>
            </a:r>
          </a:p>
          <a:p>
            <a:pPr lvl="1"/>
            <a:r>
              <a:rPr lang="en-US" sz="1900" dirty="0"/>
              <a:t>Click on “Insert” from the tabs at the top of the window.</a:t>
            </a:r>
          </a:p>
          <a:p>
            <a:pPr lvl="1"/>
            <a:r>
              <a:rPr lang="en-US" sz="1900" dirty="0"/>
              <a:t>Click on “Page numbers” for a drop-down menu.</a:t>
            </a:r>
          </a:p>
          <a:p>
            <a:pPr lvl="1"/>
            <a:r>
              <a:rPr lang="en-US" sz="1900" dirty="0"/>
              <a:t>Scroll your mouse and leave it over “Top of Page” to see the options.</a:t>
            </a:r>
          </a:p>
          <a:p>
            <a:pPr lvl="1"/>
            <a:r>
              <a:rPr lang="en-US" sz="1900" dirty="0"/>
              <a:t>Select the option showing the number at the top right of the page, often titled Plain Number 3</a:t>
            </a:r>
            <a:r>
              <a:rPr lang="en-US" sz="1900" dirty="0" smtClean="0"/>
              <a:t>.</a:t>
            </a:r>
            <a:endParaRPr lang="en-US" sz="2100" dirty="0" smtClean="0"/>
          </a:p>
          <a:p>
            <a:r>
              <a:rPr lang="en-US" sz="2100" dirty="0" smtClean="0"/>
              <a:t>The title page </a:t>
            </a:r>
            <a:r>
              <a:rPr lang="en-US" sz="2100" u="sng" dirty="0" smtClean="0"/>
              <a:t>does</a:t>
            </a:r>
            <a:r>
              <a:rPr lang="en-US" sz="2100" dirty="0" smtClean="0"/>
              <a:t> have a page number and should start at 1.</a:t>
            </a:r>
          </a:p>
          <a:p>
            <a:r>
              <a:rPr lang="en-US" sz="2100" dirty="0" smtClean="0"/>
              <a:t>The setup for page numbers can also be found in the running </a:t>
            </a:r>
            <a:r>
              <a:rPr lang="en-US" sz="2100" dirty="0"/>
              <a:t>head tutorial video: </a:t>
            </a:r>
            <a:r>
              <a:rPr lang="en-US" sz="2100" dirty="0">
                <a:hlinkClick r:id="rId2"/>
              </a:rPr>
              <a:t>https://</a:t>
            </a:r>
            <a:r>
              <a:rPr lang="en-US" sz="2100" dirty="0" smtClean="0">
                <a:hlinkClick r:id="rId2"/>
              </a:rPr>
              <a:t>www.youtube.com/watch?v=D85My7Py1YE</a:t>
            </a:r>
            <a:r>
              <a:rPr lang="en-US" sz="1900" dirty="0"/>
              <a:t>.</a:t>
            </a:r>
            <a:endParaRPr lang="en-US" sz="2100" dirty="0" smtClean="0"/>
          </a:p>
        </p:txBody>
      </p:sp>
      <p:sp>
        <p:nvSpPr>
          <p:cNvPr id="4" name="Footer Placeholder 4"/>
          <p:cNvSpPr>
            <a:spLocks noGrp="1"/>
          </p:cNvSpPr>
          <p:nvPr>
            <p:ph type="ftr" sz="quarter" idx="11"/>
          </p:nvPr>
        </p:nvSpPr>
        <p:spPr/>
        <p:txBody>
          <a:bodyPr/>
          <a:lstStyle>
            <a:lvl1pPr>
              <a:defRPr sz="1600"/>
            </a:lvl1pPr>
          </a:lstStyle>
          <a:p>
            <a:r>
              <a:rPr lang="en-US" dirty="0" smtClean="0"/>
              <a:t>UHCL Writing Center</a:t>
            </a:r>
            <a:endParaRPr lang="en-US" dirty="0"/>
          </a:p>
        </p:txBody>
      </p:sp>
      <p:sp>
        <p:nvSpPr>
          <p:cNvPr id="5" name="Slide Number Placeholder 5"/>
          <p:cNvSpPr>
            <a:spLocks noGrp="1"/>
          </p:cNvSpPr>
          <p:nvPr>
            <p:ph type="sldNum" sz="quarter" idx="12"/>
          </p:nvPr>
        </p:nvSpPr>
        <p:spPr>
          <a:xfrm>
            <a:off x="10796720" y="6248400"/>
            <a:ext cx="764215" cy="365125"/>
          </a:xfrm>
        </p:spPr>
        <p:txBody>
          <a:bodyPr/>
          <a:lstStyle>
            <a:lvl1pPr>
              <a:defRPr sz="1600"/>
            </a:lvl1pPr>
          </a:lstStyle>
          <a:p>
            <a:r>
              <a:rPr lang="en-US" dirty="0"/>
              <a:t>8</a:t>
            </a:r>
          </a:p>
        </p:txBody>
      </p:sp>
    </p:spTree>
    <p:extLst>
      <p:ext uri="{BB962C8B-B14F-4D97-AF65-F5344CB8AC3E}">
        <p14:creationId xmlns:p14="http://schemas.microsoft.com/office/powerpoint/2010/main" val="99790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WCTemplate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Template2015" id="{384E1D27-900F-410E-A663-F724553133D5}" vid="{5F90479C-57C0-4309-B35D-B299D3886F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WCTemplate2015</Template>
  <TotalTime>7182</TotalTime>
  <Words>2943</Words>
  <Application>Microsoft Office PowerPoint</Application>
  <PresentationFormat>Widescreen</PresentationFormat>
  <Paragraphs>234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Adobe Garamond Pro Bold</vt:lpstr>
      <vt:lpstr>Arial</vt:lpstr>
      <vt:lpstr>Calibri</vt:lpstr>
      <vt:lpstr>WCTemplate2015</vt:lpstr>
      <vt:lpstr>APA Formatting</vt:lpstr>
      <vt:lpstr>Basics to Formatting</vt:lpstr>
      <vt:lpstr>APA Formatting Specifics</vt:lpstr>
      <vt:lpstr>APA Title Page</vt:lpstr>
      <vt:lpstr>APA Title Page (No Subtitle)</vt:lpstr>
      <vt:lpstr>APA Title Page (With Subtitle)</vt:lpstr>
      <vt:lpstr>APA Header</vt:lpstr>
      <vt:lpstr>APA Running Head</vt:lpstr>
      <vt:lpstr>APA Header</vt:lpstr>
      <vt:lpstr>APA Running Head</vt:lpstr>
      <vt:lpstr>APA Title Page Example</vt:lpstr>
      <vt:lpstr>APA Abstract</vt:lpstr>
      <vt:lpstr>APA abstract</vt:lpstr>
      <vt:lpstr>APA Abstract</vt:lpstr>
      <vt:lpstr>APA Abstract</vt:lpstr>
      <vt:lpstr>APA Abstract</vt:lpstr>
      <vt:lpstr>APA Abstract</vt:lpstr>
      <vt:lpstr>APA Abstract</vt:lpstr>
      <vt:lpstr>APA Abstract</vt:lpstr>
      <vt:lpstr>APA Abstract</vt:lpstr>
      <vt:lpstr>APA Abstract</vt:lpstr>
      <vt:lpstr>APA Abstract</vt:lpstr>
      <vt:lpstr>APA Abstract</vt:lpstr>
      <vt:lpstr>APA Abstract Example</vt:lpstr>
      <vt:lpstr>APA Main Body</vt:lpstr>
      <vt:lpstr>APA Main body</vt:lpstr>
      <vt:lpstr>APA References</vt:lpstr>
      <vt:lpstr>APA References</vt:lpstr>
      <vt:lpstr>APA Formatting Extras</vt:lpstr>
    </vt:vector>
  </TitlesOfParts>
  <Company>University of Houston - Clear Lake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formatting</dc:title>
  <dc:creator>Vandiver, Whitney Renee</dc:creator>
  <cp:lastModifiedBy>Hart, Katie Michelle</cp:lastModifiedBy>
  <cp:revision>93</cp:revision>
  <cp:lastPrinted>2015-09-21T14:57:42Z</cp:lastPrinted>
  <dcterms:created xsi:type="dcterms:W3CDTF">2014-10-30T15:41:47Z</dcterms:created>
  <dcterms:modified xsi:type="dcterms:W3CDTF">2015-09-21T16:59:12Z</dcterms:modified>
</cp:coreProperties>
</file>