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57" r:id="rId3"/>
    <p:sldId id="258" r:id="rId4"/>
    <p:sldId id="259" r:id="rId5"/>
    <p:sldId id="283" r:id="rId6"/>
    <p:sldId id="284" r:id="rId7"/>
    <p:sldId id="270" r:id="rId8"/>
    <p:sldId id="260" r:id="rId9"/>
    <p:sldId id="261" r:id="rId10"/>
    <p:sldId id="285" r:id="rId11"/>
    <p:sldId id="274" r:id="rId12"/>
    <p:sldId id="269" r:id="rId13"/>
    <p:sldId id="265" r:id="rId14"/>
    <p:sldId id="271" r:id="rId15"/>
    <p:sldId id="278" r:id="rId16"/>
    <p:sldId id="272" r:id="rId17"/>
    <p:sldId id="273" r:id="rId18"/>
    <p:sldId id="268" r:id="rId19"/>
    <p:sldId id="276" r:id="rId20"/>
    <p:sldId id="277" r:id="rId21"/>
    <p:sldId id="279" r:id="rId22"/>
    <p:sldId id="280" r:id="rId23"/>
    <p:sldId id="282" r:id="rId24"/>
    <p:sldId id="281" r:id="rId25"/>
    <p:sldId id="266" r:id="rId26"/>
    <p:sldId id="267" r:id="rId27"/>
    <p:sldId id="264" r:id="rId28"/>
    <p:sldId id="263"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8" autoAdjust="0"/>
    <p:restoredTop sz="73217" autoAdjust="0"/>
  </p:normalViewPr>
  <p:slideViewPr>
    <p:cSldViewPr snapToGrid="0">
      <p:cViewPr varScale="1">
        <p:scale>
          <a:sx n="81" d="100"/>
          <a:sy n="81" d="100"/>
        </p:scale>
        <p:origin x="1264" y="184"/>
      </p:cViewPr>
      <p:guideLst/>
    </p:cSldViewPr>
  </p:slideViewPr>
  <p:notesTextViewPr>
    <p:cViewPr>
      <p:scale>
        <a:sx n="165" d="100"/>
        <a:sy n="16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AF5D6-B6FC-4E70-8874-46498ABE1FAF}" type="datetimeFigureOut">
              <a:rPr lang="en-US" smtClean="0"/>
              <a:t>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4786E-E3FD-4A3E-8234-7C6E0BB62BAA}" type="slidenum">
              <a:rPr lang="en-US" smtClean="0"/>
              <a:t>‹#›</a:t>
            </a:fld>
            <a:endParaRPr lang="en-US"/>
          </a:p>
        </p:txBody>
      </p:sp>
    </p:spTree>
    <p:extLst>
      <p:ext uri="{BB962C8B-B14F-4D97-AF65-F5344CB8AC3E}">
        <p14:creationId xmlns:p14="http://schemas.microsoft.com/office/powerpoint/2010/main" val="1128558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4786E-E3FD-4A3E-8234-7C6E0BB62BAA}" type="slidenum">
              <a:rPr lang="en-US" smtClean="0"/>
              <a:t>1</a:t>
            </a:fld>
            <a:endParaRPr lang="en-US"/>
          </a:p>
        </p:txBody>
      </p:sp>
    </p:spTree>
    <p:extLst>
      <p:ext uri="{BB962C8B-B14F-4D97-AF65-F5344CB8AC3E}">
        <p14:creationId xmlns:p14="http://schemas.microsoft.com/office/powerpoint/2010/main" val="349758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4786E-E3FD-4A3E-8234-7C6E0BB62BAA}" type="slidenum">
              <a:rPr lang="en-US" smtClean="0"/>
              <a:t>3</a:t>
            </a:fld>
            <a:endParaRPr lang="en-US"/>
          </a:p>
        </p:txBody>
      </p:sp>
    </p:spTree>
    <p:extLst>
      <p:ext uri="{BB962C8B-B14F-4D97-AF65-F5344CB8AC3E}">
        <p14:creationId xmlns:p14="http://schemas.microsoft.com/office/powerpoint/2010/main" val="694193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4786E-E3FD-4A3E-8234-7C6E0BB62BAA}" type="slidenum">
              <a:rPr lang="en-US" smtClean="0"/>
              <a:t>5</a:t>
            </a:fld>
            <a:endParaRPr lang="en-US"/>
          </a:p>
        </p:txBody>
      </p:sp>
    </p:spTree>
    <p:extLst>
      <p:ext uri="{BB962C8B-B14F-4D97-AF65-F5344CB8AC3E}">
        <p14:creationId xmlns:p14="http://schemas.microsoft.com/office/powerpoint/2010/main" val="267117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4786E-E3FD-4A3E-8234-7C6E0BB62BAA}" type="slidenum">
              <a:rPr lang="en-US" smtClean="0"/>
              <a:t>7</a:t>
            </a:fld>
            <a:endParaRPr lang="en-US"/>
          </a:p>
        </p:txBody>
      </p:sp>
    </p:spTree>
    <p:extLst>
      <p:ext uri="{BB962C8B-B14F-4D97-AF65-F5344CB8AC3E}">
        <p14:creationId xmlns:p14="http://schemas.microsoft.com/office/powerpoint/2010/main" val="9799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4786E-E3FD-4A3E-8234-7C6E0BB62BAA}" type="slidenum">
              <a:rPr lang="en-US" smtClean="0"/>
              <a:t>10</a:t>
            </a:fld>
            <a:endParaRPr lang="en-US"/>
          </a:p>
        </p:txBody>
      </p:sp>
    </p:spTree>
    <p:extLst>
      <p:ext uri="{BB962C8B-B14F-4D97-AF65-F5344CB8AC3E}">
        <p14:creationId xmlns:p14="http://schemas.microsoft.com/office/powerpoint/2010/main" val="613305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4786E-E3FD-4A3E-8234-7C6E0BB62BAA}" type="slidenum">
              <a:rPr lang="en-US" smtClean="0"/>
              <a:t>16</a:t>
            </a:fld>
            <a:endParaRPr lang="en-US"/>
          </a:p>
        </p:txBody>
      </p:sp>
    </p:spTree>
    <p:extLst>
      <p:ext uri="{BB962C8B-B14F-4D97-AF65-F5344CB8AC3E}">
        <p14:creationId xmlns:p14="http://schemas.microsoft.com/office/powerpoint/2010/main" val="4189555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4786E-E3FD-4A3E-8234-7C6E0BB62BAA}" type="slidenum">
              <a:rPr lang="en-US" smtClean="0"/>
              <a:t>18</a:t>
            </a:fld>
            <a:endParaRPr lang="en-US"/>
          </a:p>
        </p:txBody>
      </p:sp>
    </p:spTree>
    <p:extLst>
      <p:ext uri="{BB962C8B-B14F-4D97-AF65-F5344CB8AC3E}">
        <p14:creationId xmlns:p14="http://schemas.microsoft.com/office/powerpoint/2010/main" val="3572770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4786E-E3FD-4A3E-8234-7C6E0BB62BAA}" type="slidenum">
              <a:rPr lang="en-US" smtClean="0"/>
              <a:t>29</a:t>
            </a:fld>
            <a:endParaRPr lang="en-US"/>
          </a:p>
        </p:txBody>
      </p:sp>
    </p:spTree>
    <p:extLst>
      <p:ext uri="{BB962C8B-B14F-4D97-AF65-F5344CB8AC3E}">
        <p14:creationId xmlns:p14="http://schemas.microsoft.com/office/powerpoint/2010/main" val="26550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2/9/21</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4089540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2/9/21</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3867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2/9/21</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314863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2/9/21</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159052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2/9/21</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17002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2/9/21</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3306207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2/9/21</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1722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2/9/21</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231168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2/9/21</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77310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2/9/21</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608373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2/9/21</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761012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2/9/21</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7341785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mailto:studentsuccesscenter@uhcl.edu"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hyperlink" Target="mailto:studentsuccesscenter@uhcl.edu" TargetMode="External"/><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mailto:studentsuccesscenter@uhcl.edu" TargetMode="External"/><Relationship Id="rId5" Type="http://schemas.openxmlformats.org/officeDocument/2006/relationships/image" Target="../media/image6.jpeg"/><Relationship Id="rId4" Type="http://schemas.openxmlformats.org/officeDocument/2006/relationships/hyperlink" Target="https://blackboard.uhcl.edu/ultra/courses/_25087_1/cl/outline"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mailto:studentsuccesscenter@uhcl.edu" TargetMode="External"/><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hyperlink" Target="mailto:studentsuccesscenter@uhcl.edu"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hyperlink" Target="mailto:studentsuccesscenter@uhcl.edu"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hyperlink" Target="mailto:studentsuccesscenter@uhcl.edu"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studentsuccesscenter@uhcl.edu"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3.jpg"/><Relationship Id="rId5" Type="http://schemas.openxmlformats.org/officeDocument/2006/relationships/hyperlink" Target="http://drive.google.com/file/d/1REEvPre3rxhXU_E_S-nuSJ4bIRnxQv_x/view" TargetMode="External"/><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8" Type="http://schemas.openxmlformats.org/officeDocument/2006/relationships/hyperlink" Target="getcoldturkey.com/" TargetMode="Externa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5.png"/><Relationship Id="rId12" Type="http://schemas.openxmlformats.org/officeDocument/2006/relationships/hyperlink" Target="mailto:studentsuccesscenter@uhcl.edu"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calendar.google.com/" TargetMode="External"/><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hyperlink" Target="https://pomofocus.io/" TargetMode="External"/><Relationship Id="rId4" Type="http://schemas.openxmlformats.org/officeDocument/2006/relationships/hyperlink" Target="https://www.timeanddate.com/countdown/create" TargetMode="External"/><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studentsuccesscenter@uhcl.edu"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blackboard.uhcl.edu/ultra/courses/_25087_1/cl/outline" TargetMode="External"/><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hyperlink" Target="mailto:studentsuccesscenter@uhcl.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hyperlink" Target="mailto:studentsuccesscenter@uhcl.edu"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png"/><Relationship Id="rId4" Type="http://schemas.openxmlformats.org/officeDocument/2006/relationships/image" Target="../media/image28.png"/><Relationship Id="rId9" Type="http://schemas.openxmlformats.org/officeDocument/2006/relationships/hyperlink" Target="mailto:studentsuccesscenter@uhcl.edu"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png"/><Relationship Id="rId4" Type="http://schemas.openxmlformats.org/officeDocument/2006/relationships/image" Target="../media/image28.png"/><Relationship Id="rId9" Type="http://schemas.openxmlformats.org/officeDocument/2006/relationships/hyperlink" Target="mailto:studentsuccesscenter@uhcl.edu"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mailto:studentsuccesscenter@uhcl.edu" TargetMode="External"/><Relationship Id="rId5" Type="http://schemas.openxmlformats.org/officeDocument/2006/relationships/hyperlink" Target="https://blackboard.uhcl.edu/ultra/courses/_25087_1/cl/outline" TargetMode="Externa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hyperlink" Target="mailto:studentsuccesscenter@uhcl.edu" TargetMode="Externa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3.png"/><Relationship Id="rId2" Type="http://schemas.microsoft.com/office/2007/relationships/media" Target="../media/media24.m4a"/><Relationship Id="rId1" Type="http://schemas.openxmlformats.org/officeDocument/2006/relationships/tags" Target="../tags/tag2.xml"/><Relationship Id="rId6" Type="http://schemas.openxmlformats.org/officeDocument/2006/relationships/hyperlink" Target="mailto:studentsuccesscenter@uhcl.edu" TargetMode="External"/><Relationship Id="rId5" Type="http://schemas.openxmlformats.org/officeDocument/2006/relationships/image" Target="../media/image37.jpe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hyperlink" Target="mailto:studentsuccesscenter@uhcl.edu" TargetMode="Externa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studentsuccesscenter@uhcl.edu"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hyperlink" Target="mailto:studentsuccesscenter@uhcl.edu"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hyperlink" Target="mailto:studentsuccesscenter@uhcl.edu"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mailto:studentsuccesscenter@uhcl.edu" TargetMode="External"/><Relationship Id="rId5" Type="http://schemas.openxmlformats.org/officeDocument/2006/relationships/hyperlink" Target="https://tinyurl.com/uhclsscworkshop" TargetMode="External"/><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audio" Target="../media/media3.m4a"/><Relationship Id="rId7" Type="http://schemas.openxmlformats.org/officeDocument/2006/relationships/hyperlink" Target="https://uhcl0-my.sharepoint.com/:v:/g/personal/thong_uhcl_edu/EYHPNoK0URFJjo4hOPw9fyoBixcXB6r5ti0gwQhqQAlEMA?e=4POrVQ" TargetMode="External"/><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hyperlink" Target="mailto:studentsuccesscenter@uhcl.edu" TargetMode="External"/><Relationship Id="rId11" Type="http://schemas.openxmlformats.org/officeDocument/2006/relationships/image" Target="../media/image3.png"/><Relationship Id="rId5" Type="http://schemas.openxmlformats.org/officeDocument/2006/relationships/notesSlide" Target="../notesSlides/notesSlide2.xml"/><Relationship Id="rId10" Type="http://schemas.openxmlformats.org/officeDocument/2006/relationships/image" Target="../media/image5.jpg"/><Relationship Id="rId4" Type="http://schemas.openxmlformats.org/officeDocument/2006/relationships/slideLayout" Target="../slideLayouts/slideLayout2.xml"/><Relationship Id="rId9" Type="http://schemas.openxmlformats.org/officeDocument/2006/relationships/hyperlink" Target="http://drive.google.com/file/d/1_P7qqThAO0hpQmb6nw734tl7B8986Vvc/view"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hyperlink" Target="mailto:studentsuccesscenter@uhcl.edu"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hyperlink" Target="mailto:studentsuccesscenter@uhcl.edu" TargetMode="External"/><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hyperlink" Target="mailto:studentsuccesscenter@uhcl.edu"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xml"/><Relationship Id="rId7" Type="http://schemas.openxmlformats.org/officeDocument/2006/relationships/hyperlink" Target="https://uhcl0-my.sharepoint.com/:v:/g/personal/thong_uhcl_edu/EUIhoqmDGJxNrwcCaAMs_cIBQzX-hYQThoK3jNmxbPYMRA?e=3VYyuf"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hyperlink" Target="mailto:studentsuccesscenter@uhcl.edu" TargetMode="External"/><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3.png"/><Relationship Id="rId4" Type="http://schemas.openxmlformats.org/officeDocument/2006/relationships/image" Target="../media/image6.jpeg"/><Relationship Id="rId9" Type="http://schemas.openxmlformats.org/officeDocument/2006/relationships/hyperlink" Target="mailto:studentsuccesscenter@uhcl.edu"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hyperlink" Target="mailto:studentsuccesscenter@uhcl.edu" TargetMode="External"/><Relationship Id="rId10" Type="http://schemas.openxmlformats.org/officeDocument/2006/relationships/image" Target="../media/image3.png"/><Relationship Id="rId4" Type="http://schemas.openxmlformats.org/officeDocument/2006/relationships/hyperlink" Target="https://blackboard.uhcl.edu/ultra/courses/_25087_1/cl/outline" TargetMode="Externa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8" y="0"/>
            <a:ext cx="7543801"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47C897C6-901F-410E-B2AC-162ED94B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7C111C-E1AB-4357-B22A-E8B2ED4E9B29}"/>
              </a:ext>
            </a:extLst>
          </p:cNvPr>
          <p:cNvSpPr>
            <a:spLocks noGrp="1"/>
          </p:cNvSpPr>
          <p:nvPr>
            <p:ph type="ctrTitle"/>
          </p:nvPr>
        </p:nvSpPr>
        <p:spPr>
          <a:xfrm>
            <a:off x="5291667" y="1517904"/>
            <a:ext cx="5370237" cy="2796945"/>
          </a:xfrm>
        </p:spPr>
        <p:txBody>
          <a:bodyPr anchor="ctr">
            <a:normAutofit fontScale="90000"/>
          </a:bodyPr>
          <a:lstStyle/>
          <a:p>
            <a:pPr algn="l"/>
            <a:r>
              <a:rPr lang="en-US" dirty="0"/>
              <a:t>Going beyond </a:t>
            </a:r>
            <a:r>
              <a:rPr lang="en-US" i="1" u="sng" dirty="0">
                <a:latin typeface="Arial Black" panose="020B0A04020102020204" pitchFamily="34" charset="0"/>
              </a:rPr>
              <a:t>SURVIVING</a:t>
            </a:r>
            <a:r>
              <a:rPr lang="en-US" dirty="0"/>
              <a:t> to </a:t>
            </a:r>
            <a:r>
              <a:rPr lang="en-US" i="1" u="sng" dirty="0">
                <a:latin typeface="Arial Black" panose="020B0A04020102020204" pitchFamily="34" charset="0"/>
              </a:rPr>
              <a:t>THRIVING</a:t>
            </a:r>
            <a:r>
              <a:rPr lang="en-US" dirty="0"/>
              <a:t> in Online Courses</a:t>
            </a:r>
          </a:p>
        </p:txBody>
      </p:sp>
      <p:sp>
        <p:nvSpPr>
          <p:cNvPr id="3" name="Subtitle 2">
            <a:extLst>
              <a:ext uri="{FF2B5EF4-FFF2-40B4-BE49-F238E27FC236}">
                <a16:creationId xmlns:a16="http://schemas.microsoft.com/office/drawing/2014/main" id="{EF47D79F-6C22-4A55-A7E8-B0E2438228F3}"/>
              </a:ext>
            </a:extLst>
          </p:cNvPr>
          <p:cNvSpPr>
            <a:spLocks noGrp="1"/>
          </p:cNvSpPr>
          <p:nvPr>
            <p:ph type="subTitle" idx="1"/>
          </p:nvPr>
        </p:nvSpPr>
        <p:spPr>
          <a:xfrm>
            <a:off x="5291667" y="4479369"/>
            <a:ext cx="5370237" cy="1189912"/>
          </a:xfrm>
        </p:spPr>
        <p:txBody>
          <a:bodyPr>
            <a:normAutofit/>
          </a:bodyPr>
          <a:lstStyle/>
          <a:p>
            <a:pPr algn="l"/>
            <a:endParaRPr lang="en-US" dirty="0"/>
          </a:p>
        </p:txBody>
      </p:sp>
      <p:pic>
        <p:nvPicPr>
          <p:cNvPr id="4" name="Picture 3">
            <a:extLst>
              <a:ext uri="{FF2B5EF4-FFF2-40B4-BE49-F238E27FC236}">
                <a16:creationId xmlns:a16="http://schemas.microsoft.com/office/drawing/2014/main" id="{5CF4DBF3-4DA8-4A45-94AE-1B28835D94DA}"/>
              </a:ext>
            </a:extLst>
          </p:cNvPr>
          <p:cNvPicPr>
            <a:picLocks noChangeAspect="1"/>
          </p:cNvPicPr>
          <p:nvPr/>
        </p:nvPicPr>
        <p:blipFill rotWithShape="1">
          <a:blip r:embed="rId5"/>
          <a:srcRect r="2727" b="-2"/>
          <a:stretch/>
        </p:blipFill>
        <p:spPr>
          <a:xfrm>
            <a:off x="757276" y="762000"/>
            <a:ext cx="3890923" cy="2670048"/>
          </a:xfrm>
          <a:prstGeom prst="rect">
            <a:avLst/>
          </a:prstGeom>
        </p:spPr>
      </p:pic>
      <p:pic>
        <p:nvPicPr>
          <p:cNvPr id="6" name="Google Shape;80;p16" descr="image of desk with an open laptop whose screen reads &quot;Online Courses&quot;" title="Online Courses">
            <a:extLst>
              <a:ext uri="{FF2B5EF4-FFF2-40B4-BE49-F238E27FC236}">
                <a16:creationId xmlns:a16="http://schemas.microsoft.com/office/drawing/2014/main" id="{FE99F0AA-77AF-4D76-8350-BDBBCD384C21}"/>
              </a:ext>
            </a:extLst>
          </p:cNvPr>
          <p:cNvPicPr preferRelativeResize="0"/>
          <p:nvPr/>
        </p:nvPicPr>
        <p:blipFill rotWithShape="1">
          <a:blip r:embed="rId6"/>
          <a:srcRect l="8802" r="1113" b="4"/>
          <a:stretch/>
        </p:blipFill>
        <p:spPr>
          <a:xfrm>
            <a:off x="757276" y="3429001"/>
            <a:ext cx="3890923" cy="2667000"/>
          </a:xfrm>
          <a:prstGeom prst="rect">
            <a:avLst/>
          </a:prstGeom>
          <a:noFill/>
        </p:spPr>
      </p:pic>
      <p:sp>
        <p:nvSpPr>
          <p:cNvPr id="13" name="Google Shape;81;p16">
            <a:extLst>
              <a:ext uri="{FF2B5EF4-FFF2-40B4-BE49-F238E27FC236}">
                <a16:creationId xmlns:a16="http://schemas.microsoft.com/office/drawing/2014/main" id="{59F37870-5296-454C-8CD6-48BFFCA2D613}"/>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solidFill>
                  <a:schemeClr val="bg1"/>
                </a:solidFill>
              </a:rPr>
              <a:t>UHCL Student Success Center        </a:t>
            </a:r>
            <a:r>
              <a:rPr lang="en-US" sz="1200" u="sng" dirty="0">
                <a:solidFill>
                  <a:srgbClr val="0000FF"/>
                </a:solidFill>
                <a:hlinkClick r:id="rId7">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solidFill>
                  <a:schemeClr val="bg1"/>
                </a:solidFill>
              </a:rPr>
              <a:t>281-283-2450</a:t>
            </a:r>
            <a:endParaRPr sz="1200" dirty="0">
              <a:solidFill>
                <a:schemeClr val="bg1"/>
              </a:solidFill>
            </a:endParaRPr>
          </a:p>
        </p:txBody>
      </p:sp>
      <p:pic>
        <p:nvPicPr>
          <p:cNvPr id="10" name="Audio 9">
            <a:hlinkClick r:id="" action="ppaction://media"/>
            <a:extLst>
              <a:ext uri="{FF2B5EF4-FFF2-40B4-BE49-F238E27FC236}">
                <a16:creationId xmlns:a16="http://schemas.microsoft.com/office/drawing/2014/main" id="{1D49A63C-45EF-4B26-95C5-559B95934D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5479938"/>
      </p:ext>
    </p:extLst>
  </p:cSld>
  <p:clrMapOvr>
    <a:masterClrMapping/>
  </p:clrMapOvr>
  <mc:AlternateContent xmlns:mc="http://schemas.openxmlformats.org/markup-compatibility/2006" xmlns:p14="http://schemas.microsoft.com/office/powerpoint/2010/main">
    <mc:Choice Requires="p14">
      <p:transition spd="slow" p14:dur="2000" advTm="14187"/>
    </mc:Choice>
    <mc:Fallback xmlns="">
      <p:transition spd="slow" advTm="14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1;p16">
            <a:extLst>
              <a:ext uri="{FF2B5EF4-FFF2-40B4-BE49-F238E27FC236}">
                <a16:creationId xmlns:a16="http://schemas.microsoft.com/office/drawing/2014/main" id="{AD653545-829E-43CE-902F-B76A8445E0EE}"/>
              </a:ext>
            </a:extLst>
          </p:cNvPr>
          <p:cNvSpPr txBox="1"/>
          <p:nvPr/>
        </p:nvSpPr>
        <p:spPr>
          <a:xfrm>
            <a:off x="6021084" y="6600711"/>
            <a:ext cx="56994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hlinkClick r:id="rId5">
                  <a:extLst>
                    <a:ext uri="{A12FA001-AC4F-418D-AE19-62706E023703}">
                      <ahyp:hlinkClr xmlns:ahyp="http://schemas.microsoft.com/office/drawing/2018/hyperlinkcolor" val="tx"/>
                    </a:ext>
                  </a:extLst>
                </a:hlinkClick>
              </a:rPr>
              <a:t>studentsuccesscenter@uhcl.edu</a:t>
            </a:r>
            <a:r>
              <a:rPr lang="en-US" sz="1200" dirty="0"/>
              <a:t>  281-283-2450</a:t>
            </a:r>
            <a:endParaRPr sz="1200" dirty="0"/>
          </a:p>
        </p:txBody>
      </p:sp>
      <p:pic>
        <p:nvPicPr>
          <p:cNvPr id="15" name="Picture 14">
            <a:extLst>
              <a:ext uri="{FF2B5EF4-FFF2-40B4-BE49-F238E27FC236}">
                <a16:creationId xmlns:a16="http://schemas.microsoft.com/office/drawing/2014/main" id="{406DCC03-6337-494C-A642-06CE1AD38492}"/>
              </a:ext>
            </a:extLst>
          </p:cNvPr>
          <p:cNvPicPr>
            <a:picLocks noChangeAspect="1"/>
          </p:cNvPicPr>
          <p:nvPr/>
        </p:nvPicPr>
        <p:blipFill>
          <a:blip r:embed="rId6"/>
          <a:stretch>
            <a:fillRect/>
          </a:stretch>
        </p:blipFill>
        <p:spPr>
          <a:xfrm>
            <a:off x="762000" y="752475"/>
            <a:ext cx="7958422" cy="3301623"/>
          </a:xfrm>
          <a:prstGeom prst="rect">
            <a:avLst/>
          </a:prstGeom>
        </p:spPr>
      </p:pic>
      <p:sp>
        <p:nvSpPr>
          <p:cNvPr id="6" name="Oval 5">
            <a:extLst>
              <a:ext uri="{FF2B5EF4-FFF2-40B4-BE49-F238E27FC236}">
                <a16:creationId xmlns:a16="http://schemas.microsoft.com/office/drawing/2014/main" id="{1E446A44-D951-48BB-BA7B-A0562685065D}"/>
              </a:ext>
            </a:extLst>
          </p:cNvPr>
          <p:cNvSpPr/>
          <p:nvPr/>
        </p:nvSpPr>
        <p:spPr>
          <a:xfrm>
            <a:off x="908782" y="1611744"/>
            <a:ext cx="815243" cy="2085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14DBBB1-A5F7-4398-AEA2-C052856B4DB9}"/>
              </a:ext>
            </a:extLst>
          </p:cNvPr>
          <p:cNvPicPr>
            <a:picLocks noChangeAspect="1"/>
          </p:cNvPicPr>
          <p:nvPr/>
        </p:nvPicPr>
        <p:blipFill>
          <a:blip r:embed="rId7"/>
          <a:stretch>
            <a:fillRect/>
          </a:stretch>
        </p:blipFill>
        <p:spPr>
          <a:xfrm>
            <a:off x="5162550" y="3054086"/>
            <a:ext cx="6267450" cy="3051439"/>
          </a:xfrm>
          <a:prstGeom prst="rect">
            <a:avLst/>
          </a:prstGeom>
        </p:spPr>
      </p:pic>
      <p:sp>
        <p:nvSpPr>
          <p:cNvPr id="18" name="Title 1">
            <a:extLst>
              <a:ext uri="{FF2B5EF4-FFF2-40B4-BE49-F238E27FC236}">
                <a16:creationId xmlns:a16="http://schemas.microsoft.com/office/drawing/2014/main" id="{04A46858-6CA4-4977-AA10-23A4BD0A1272}"/>
              </a:ext>
            </a:extLst>
          </p:cNvPr>
          <p:cNvSpPr txBox="1">
            <a:spLocks/>
          </p:cNvSpPr>
          <p:nvPr/>
        </p:nvSpPr>
        <p:spPr>
          <a:xfrm>
            <a:off x="9057816" y="2005548"/>
            <a:ext cx="2016584" cy="864652"/>
          </a:xfrm>
          <a:prstGeom prst="rect">
            <a:avLst/>
          </a:prstGeom>
          <a:solidFill>
            <a:srgbClr val="FFC000"/>
          </a:solidFill>
        </p:spPr>
        <p:txBody>
          <a:bodyPr vert="horz" lIns="91440" tIns="45720" rIns="91440" bIns="45720" rtlCol="0" anchor="ctr">
            <a:normAutofit fontScale="62500" lnSpcReduction="20000"/>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sz="2800" dirty="0"/>
              <a:t>Workshops are located in the “Content” section</a:t>
            </a:r>
            <a:endParaRPr lang="en-US" sz="2800" dirty="0">
              <a:solidFill>
                <a:srgbClr val="0070C0"/>
              </a:solidFill>
            </a:endParaRPr>
          </a:p>
        </p:txBody>
      </p:sp>
      <p:pic>
        <p:nvPicPr>
          <p:cNvPr id="20" name="Audio 19">
            <a:hlinkClick r:id="" action="ppaction://media"/>
            <a:extLst>
              <a:ext uri="{FF2B5EF4-FFF2-40B4-BE49-F238E27FC236}">
                <a16:creationId xmlns:a16="http://schemas.microsoft.com/office/drawing/2014/main" id="{E0A8DC8B-5B7E-4D2F-A4A6-8DB1536EAE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87349771"/>
      </p:ext>
    </p:extLst>
  </p:cSld>
  <p:clrMapOvr>
    <a:masterClrMapping/>
  </p:clrMapOvr>
  <mc:AlternateContent xmlns:mc="http://schemas.openxmlformats.org/markup-compatibility/2006" xmlns:p14="http://schemas.microsoft.com/office/powerpoint/2010/main">
    <mc:Choice Requires="p14">
      <p:transition spd="slow" p14:dur="2000" advTm="13895"/>
    </mc:Choice>
    <mc:Fallback xmlns="">
      <p:transition spd="slow" advTm="1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762000" y="758953"/>
            <a:ext cx="4089779" cy="2028388"/>
          </a:xfrm>
        </p:spPr>
        <p:txBody>
          <a:bodyPr vert="horz" lIns="91440" tIns="45720" rIns="91440" bIns="45720" rtlCol="0" anchor="ctr">
            <a:normAutofit/>
          </a:bodyPr>
          <a:lstStyle/>
          <a:p>
            <a:r>
              <a:rPr lang="en-US" kern="1200" spc="-50" baseline="0" dirty="0">
                <a:solidFill>
                  <a:schemeClr val="tx1"/>
                </a:solidFill>
                <a:latin typeface="+mj-lt"/>
                <a:ea typeface="+mj-ea"/>
                <a:cs typeface="+mj-cs"/>
              </a:rPr>
              <a:t>Time management</a:t>
            </a:r>
          </a:p>
        </p:txBody>
      </p:sp>
      <p:sp>
        <p:nvSpPr>
          <p:cNvPr id="24" name="Google Shape;81;p16">
            <a:extLst>
              <a:ext uri="{FF2B5EF4-FFF2-40B4-BE49-F238E27FC236}">
                <a16:creationId xmlns:a16="http://schemas.microsoft.com/office/drawing/2014/main" id="{5E048303-6E60-417F-A18F-F8D66129235A}"/>
              </a:ext>
            </a:extLst>
          </p:cNvPr>
          <p:cNvSpPr txBox="1"/>
          <p:nvPr/>
        </p:nvSpPr>
        <p:spPr>
          <a:xfrm>
            <a:off x="762000" y="2893326"/>
            <a:ext cx="4089779" cy="3202674"/>
          </a:xfrm>
          <a:prstGeom prst="rect">
            <a:avLst/>
          </a:prstGeom>
        </p:spPr>
        <p:txBody>
          <a:bodyPr spcFirstLastPara="1" vert="horz" lIns="91440" tIns="45720" rIns="91440" bIns="45720" rtlCol="0" anchor="t" anchorCtr="0">
            <a:normAutofit/>
          </a:bodyPr>
          <a:lstStyle/>
          <a:p>
            <a:pPr marL="0" lvl="0" indent="0">
              <a:lnSpc>
                <a:spcPct val="105000"/>
              </a:lnSpc>
              <a:spcBef>
                <a:spcPts val="0"/>
              </a:spcBef>
              <a:spcAft>
                <a:spcPts val="600"/>
              </a:spcAft>
              <a:buNone/>
            </a:pPr>
            <a:r>
              <a:rPr lang="en-US" dirty="0"/>
              <a:t>Full workshop </a:t>
            </a:r>
            <a:r>
              <a:rPr lang="en-US" b="1" dirty="0">
                <a:solidFill>
                  <a:srgbClr val="0070C0"/>
                </a:solidFill>
                <a:hlinkClick r:id="rId4">
                  <a:extLst>
                    <a:ext uri="{A12FA001-AC4F-418D-AE19-62706E023703}">
                      <ahyp:hlinkClr xmlns:ahyp="http://schemas.microsoft.com/office/drawing/2018/hyperlinkcolor" val="tx"/>
                    </a:ext>
                  </a:extLst>
                </a:hlinkClick>
              </a:rPr>
              <a:t>HERE</a:t>
            </a:r>
            <a:r>
              <a:rPr lang="en-US" dirty="0"/>
              <a:t> or at</a:t>
            </a:r>
            <a:br>
              <a:rPr lang="en-US" dirty="0"/>
            </a:br>
            <a:endParaRPr lang="en-US" dirty="0"/>
          </a:p>
          <a:p>
            <a:pPr marL="0" lvl="0" indent="0">
              <a:lnSpc>
                <a:spcPct val="105000"/>
              </a:lnSpc>
              <a:spcBef>
                <a:spcPts val="0"/>
              </a:spcBef>
              <a:spcAft>
                <a:spcPts val="600"/>
              </a:spcAft>
              <a:buNone/>
            </a:pPr>
            <a:r>
              <a:rPr lang="en-US" dirty="0"/>
              <a:t>https://blackboard.uhcl.edu/ultra/courses/_25087_1/cl/outline</a:t>
            </a:r>
          </a:p>
        </p:txBody>
      </p:sp>
      <p:pic>
        <p:nvPicPr>
          <p:cNvPr id="9" name="Picture 2" descr="Tips for effective time management">
            <a:extLst>
              <a:ext uri="{FF2B5EF4-FFF2-40B4-BE49-F238E27FC236}">
                <a16:creationId xmlns:a16="http://schemas.microsoft.com/office/drawing/2014/main" id="{9BCCB78C-2E34-40C3-A529-EA6FAC7CA9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03" r="17340"/>
          <a:stretch/>
        </p:blipFill>
        <p:spPr bwMode="auto">
          <a:xfrm>
            <a:off x="5334003" y="762000"/>
            <a:ext cx="6095997" cy="5337048"/>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81;p16">
            <a:extLst>
              <a:ext uri="{FF2B5EF4-FFF2-40B4-BE49-F238E27FC236}">
                <a16:creationId xmlns:a16="http://schemas.microsoft.com/office/drawing/2014/main" id="{AE8DB953-6246-485D-BDA1-CF03B357A9E6}"/>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6">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FDD1852A-4F53-46B0-ABC2-57CB96D76F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4755815"/>
      </p:ext>
    </p:extLst>
  </p:cSld>
  <p:clrMapOvr>
    <a:masterClrMapping/>
  </p:clrMapOvr>
  <mc:AlternateContent xmlns:mc="http://schemas.openxmlformats.org/markup-compatibility/2006" xmlns:p14="http://schemas.microsoft.com/office/powerpoint/2010/main">
    <mc:Choice Requires="p14">
      <p:transition spd="slow" p14:dur="2000" advTm="9390"/>
    </mc:Choice>
    <mc:Fallback xmlns="">
      <p:transition spd="slow" advTm="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353312" y="1143000"/>
            <a:ext cx="9317736" cy="1417320"/>
          </a:xfrm>
        </p:spPr>
        <p:txBody>
          <a:bodyPr vert="horz" lIns="91440" tIns="45720" rIns="91440" bIns="45720" rtlCol="0" anchor="b">
            <a:normAutofit/>
          </a:bodyPr>
          <a:lstStyle/>
          <a:p>
            <a:pPr algn="ctr"/>
            <a:r>
              <a:rPr lang="en-US" dirty="0"/>
              <a:t>What Does Your Study/Project Time Really Look Like?</a:t>
            </a:r>
          </a:p>
        </p:txBody>
      </p:sp>
      <p:pic>
        <p:nvPicPr>
          <p:cNvPr id="19" name="Google Shape;398;p45" descr="http://images.wisegeek.com/mom-with-baby-and-laptop.jpg" title="Image of mom and baby sitting at desk with computer">
            <a:extLst>
              <a:ext uri="{FF2B5EF4-FFF2-40B4-BE49-F238E27FC236}">
                <a16:creationId xmlns:a16="http://schemas.microsoft.com/office/drawing/2014/main" id="{C58A011F-1B41-4937-A334-9EC6AE5E013C}"/>
              </a:ext>
            </a:extLst>
          </p:cNvPr>
          <p:cNvPicPr preferRelativeResize="0"/>
          <p:nvPr/>
        </p:nvPicPr>
        <p:blipFill rotWithShape="1">
          <a:blip r:embed="rId4"/>
          <a:srcRect l="25400" r="-5" b="-5"/>
          <a:stretch/>
        </p:blipFill>
        <p:spPr>
          <a:xfrm>
            <a:off x="759462" y="3436546"/>
            <a:ext cx="2676817" cy="2664217"/>
          </a:xfrm>
          <a:prstGeom prst="rect">
            <a:avLst/>
          </a:prstGeom>
          <a:noFill/>
        </p:spPr>
      </p:pic>
      <p:pic>
        <p:nvPicPr>
          <p:cNvPr id="16" name="Google Shape;395;p45" descr="http://im814.com/wp-content/uploads/2015/05/Texting-for-Business-Tips.jpg" title="scrolling on smart phone">
            <a:extLst>
              <a:ext uri="{FF2B5EF4-FFF2-40B4-BE49-F238E27FC236}">
                <a16:creationId xmlns:a16="http://schemas.microsoft.com/office/drawing/2014/main" id="{D52B2880-B268-4573-913A-2B94F0AAC70D}"/>
              </a:ext>
            </a:extLst>
          </p:cNvPr>
          <p:cNvPicPr preferRelativeResize="0"/>
          <p:nvPr/>
        </p:nvPicPr>
        <p:blipFill rotWithShape="1">
          <a:blip r:embed="rId5"/>
          <a:srcRect l="12091" r="13996"/>
          <a:stretch/>
        </p:blipFill>
        <p:spPr>
          <a:xfrm>
            <a:off x="3432243" y="3436548"/>
            <a:ext cx="2679192" cy="2664217"/>
          </a:xfrm>
          <a:prstGeom prst="rect">
            <a:avLst/>
          </a:prstGeom>
          <a:noFill/>
        </p:spPr>
      </p:pic>
      <p:pic>
        <p:nvPicPr>
          <p:cNvPr id="17" name="Google Shape;396;p45" descr="http://static1.gamespot.com/uploads/original/113/1130356/2591190-steamsummer2014.jpg" title="Online video game streaming site">
            <a:extLst>
              <a:ext uri="{FF2B5EF4-FFF2-40B4-BE49-F238E27FC236}">
                <a16:creationId xmlns:a16="http://schemas.microsoft.com/office/drawing/2014/main" id="{19BF3284-AA8A-4A65-A4E7-8ACA47CA1346}"/>
              </a:ext>
            </a:extLst>
          </p:cNvPr>
          <p:cNvPicPr preferRelativeResize="0"/>
          <p:nvPr/>
        </p:nvPicPr>
        <p:blipFill rotWithShape="1">
          <a:blip r:embed="rId6"/>
          <a:srcRect l="765" r="18027" b="-4"/>
          <a:stretch/>
        </p:blipFill>
        <p:spPr>
          <a:xfrm>
            <a:off x="6107399" y="3436543"/>
            <a:ext cx="2679192" cy="2664218"/>
          </a:xfrm>
          <a:prstGeom prst="rect">
            <a:avLst/>
          </a:prstGeom>
          <a:noFill/>
        </p:spPr>
      </p:pic>
      <p:pic>
        <p:nvPicPr>
          <p:cNvPr id="18" name="Google Shape;397;p45" descr="http://cordcuttersnews.com/wp-content/uploads/2014/09/netflix-logo.png" title="Netflix logo">
            <a:extLst>
              <a:ext uri="{FF2B5EF4-FFF2-40B4-BE49-F238E27FC236}">
                <a16:creationId xmlns:a16="http://schemas.microsoft.com/office/drawing/2014/main" id="{8EC216EF-B1E7-4B68-9C5B-0B9949765E92}"/>
              </a:ext>
            </a:extLst>
          </p:cNvPr>
          <p:cNvPicPr preferRelativeResize="0"/>
          <p:nvPr/>
        </p:nvPicPr>
        <p:blipFill rotWithShape="1">
          <a:blip r:embed="rId7"/>
          <a:srcRect l="19620" r="23935" b="-2"/>
          <a:stretch/>
        </p:blipFill>
        <p:spPr>
          <a:xfrm>
            <a:off x="8782554" y="3439859"/>
            <a:ext cx="2670048" cy="2660904"/>
          </a:xfrm>
          <a:prstGeom prst="rect">
            <a:avLst/>
          </a:prstGeom>
          <a:noFill/>
        </p:spPr>
      </p:pic>
      <p:sp>
        <p:nvSpPr>
          <p:cNvPr id="13" name="Google Shape;81;p16">
            <a:extLst>
              <a:ext uri="{FF2B5EF4-FFF2-40B4-BE49-F238E27FC236}">
                <a16:creationId xmlns:a16="http://schemas.microsoft.com/office/drawing/2014/main" id="{16CDFC79-2A94-4833-9B7A-2C9A0ACADD9D}"/>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8">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4" name="Audio 3">
            <a:hlinkClick r:id="" action="ppaction://media"/>
            <a:extLst>
              <a:ext uri="{FF2B5EF4-FFF2-40B4-BE49-F238E27FC236}">
                <a16:creationId xmlns:a16="http://schemas.microsoft.com/office/drawing/2014/main" id="{C22AD819-2752-4725-8961-71EB5F4695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8280438"/>
      </p:ext>
    </p:extLst>
  </p:cSld>
  <p:clrMapOvr>
    <a:masterClrMapping/>
  </p:clrMapOvr>
  <mc:AlternateContent xmlns:mc="http://schemas.openxmlformats.org/markup-compatibility/2006" xmlns:p14="http://schemas.microsoft.com/office/powerpoint/2010/main">
    <mc:Choice Requires="p14">
      <p:transition spd="slow" p14:dur="2000" advTm="24414"/>
    </mc:Choice>
    <mc:Fallback xmlns="">
      <p:transition spd="slow" advTm="2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4" y="919093"/>
            <a:ext cx="9144000" cy="1344168"/>
          </a:xfrm>
        </p:spPr>
        <p:txBody>
          <a:bodyPr anchor="ctr">
            <a:normAutofit/>
          </a:bodyPr>
          <a:lstStyle/>
          <a:p>
            <a:pPr algn="l"/>
            <a:r>
              <a:rPr lang="en-US" dirty="0"/>
              <a:t>Scheduling Principles</a:t>
            </a:r>
          </a:p>
        </p:txBody>
      </p:sp>
      <p:sp>
        <p:nvSpPr>
          <p:cNvPr id="5" name="Content Placeholder 4">
            <a:extLst>
              <a:ext uri="{FF2B5EF4-FFF2-40B4-BE49-F238E27FC236}">
                <a16:creationId xmlns:a16="http://schemas.microsoft.com/office/drawing/2014/main" id="{9EC69B07-DA00-4E0E-B945-54E5232A3DED}"/>
              </a:ext>
            </a:extLst>
          </p:cNvPr>
          <p:cNvSpPr>
            <a:spLocks noGrp="1"/>
          </p:cNvSpPr>
          <p:nvPr>
            <p:ph idx="1"/>
          </p:nvPr>
        </p:nvSpPr>
        <p:spPr>
          <a:xfrm>
            <a:off x="1517904" y="2201034"/>
            <a:ext cx="9144000" cy="3737874"/>
          </a:xfrm>
        </p:spPr>
        <p:txBody>
          <a:bodyPr>
            <a:normAutofit/>
          </a:bodyPr>
          <a:lstStyle/>
          <a:p>
            <a:r>
              <a:rPr lang="en-US" dirty="0"/>
              <a:t>Know your limits</a:t>
            </a:r>
          </a:p>
          <a:p>
            <a:r>
              <a:rPr lang="en-US" dirty="0"/>
              <a:t>Set reasonable deadlines </a:t>
            </a:r>
          </a:p>
          <a:p>
            <a:r>
              <a:rPr lang="en-US" dirty="0"/>
              <a:t>Learn to say “no” </a:t>
            </a:r>
          </a:p>
          <a:p>
            <a:r>
              <a:rPr lang="en-US" dirty="0"/>
              <a:t>Build rapport with professors </a:t>
            </a:r>
          </a:p>
          <a:p>
            <a:r>
              <a:rPr lang="en-US" dirty="0"/>
              <a:t>Schedule complex/ harder tasks </a:t>
            </a:r>
            <a:br>
              <a:rPr lang="en-US" dirty="0"/>
            </a:br>
            <a:r>
              <a:rPr lang="en-US" dirty="0"/>
              <a:t>when you are more alert/ fresh</a:t>
            </a:r>
          </a:p>
          <a:p>
            <a:endParaRPr lang="en-US" dirty="0"/>
          </a:p>
        </p:txBody>
      </p:sp>
      <p:pic>
        <p:nvPicPr>
          <p:cNvPr id="6" name="Google Shape;434;p49" descr="C:\Users\Kenzie\AppData\Local\Microsoft\Windows\Temporary Internet Files\Content.IE5\QUO2H6OZ\keep-calm-and-just-say-no[1].png" title="Keep Calm and Just Say No ">
            <a:extLst>
              <a:ext uri="{FF2B5EF4-FFF2-40B4-BE49-F238E27FC236}">
                <a16:creationId xmlns:a16="http://schemas.microsoft.com/office/drawing/2014/main" id="{A11325DC-987D-4D19-976F-7B38DF5396F3}"/>
              </a:ext>
            </a:extLst>
          </p:cNvPr>
          <p:cNvPicPr preferRelativeResize="0"/>
          <p:nvPr/>
        </p:nvPicPr>
        <p:blipFill rotWithShape="1">
          <a:blip r:embed="rId4">
            <a:alphaModFix/>
          </a:blip>
          <a:srcRect/>
          <a:stretch/>
        </p:blipFill>
        <p:spPr>
          <a:xfrm>
            <a:off x="7537284" y="1917900"/>
            <a:ext cx="3397416" cy="3737874"/>
          </a:xfrm>
          <a:prstGeom prst="rect">
            <a:avLst/>
          </a:prstGeom>
          <a:noFill/>
          <a:ln w="127000" cap="sq" cmpd="sng">
            <a:solidFill>
              <a:srgbClr val="000000"/>
            </a:solidFill>
            <a:prstDash val="solid"/>
            <a:miter lim="8000"/>
            <a:headEnd type="none" w="sm" len="sm"/>
            <a:tailEnd type="none" w="sm" len="sm"/>
          </a:ln>
        </p:spPr>
      </p:pic>
      <p:sp>
        <p:nvSpPr>
          <p:cNvPr id="7" name="Google Shape;81;p16">
            <a:extLst>
              <a:ext uri="{FF2B5EF4-FFF2-40B4-BE49-F238E27FC236}">
                <a16:creationId xmlns:a16="http://schemas.microsoft.com/office/drawing/2014/main" id="{3D525D38-5A83-424F-8FD0-F7D4887749F6}"/>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5">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B421FEB4-A47A-4397-A6DD-4D06FF87B7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6622380"/>
      </p:ext>
    </p:extLst>
  </p:cSld>
  <p:clrMapOvr>
    <a:masterClrMapping/>
  </p:clrMapOvr>
  <mc:AlternateContent xmlns:mc="http://schemas.openxmlformats.org/markup-compatibility/2006" xmlns:p14="http://schemas.microsoft.com/office/powerpoint/2010/main">
    <mc:Choice Requires="p14">
      <p:transition spd="slow" p14:dur="2000" advTm="41564"/>
    </mc:Choice>
    <mc:Fallback xmlns="">
      <p:transition spd="slow" advTm="41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437132" y="317810"/>
            <a:ext cx="9317736" cy="1417320"/>
          </a:xfrm>
        </p:spPr>
        <p:txBody>
          <a:bodyPr vert="horz" lIns="91440" tIns="45720" rIns="91440" bIns="45720" rtlCol="0" anchor="b">
            <a:normAutofit/>
          </a:bodyPr>
          <a:lstStyle/>
          <a:p>
            <a:pPr algn="ctr"/>
            <a:r>
              <a:rPr lang="en-US" dirty="0"/>
              <a:t>What does the semester look like?</a:t>
            </a:r>
          </a:p>
        </p:txBody>
      </p:sp>
      <p:graphicFrame>
        <p:nvGraphicFramePr>
          <p:cNvPr id="3" name="Table 3">
            <a:extLst>
              <a:ext uri="{FF2B5EF4-FFF2-40B4-BE49-F238E27FC236}">
                <a16:creationId xmlns:a16="http://schemas.microsoft.com/office/drawing/2014/main" id="{81782126-5606-4B0B-964D-7A0123BFA5A3}"/>
              </a:ext>
            </a:extLst>
          </p:cNvPr>
          <p:cNvGraphicFramePr>
            <a:graphicFrameLocks noGrp="1"/>
          </p:cNvGraphicFramePr>
          <p:nvPr>
            <p:extLst>
              <p:ext uri="{D42A27DB-BD31-4B8C-83A1-F6EECF244321}">
                <p14:modId xmlns:p14="http://schemas.microsoft.com/office/powerpoint/2010/main" val="976175739"/>
              </p:ext>
            </p:extLst>
          </p:nvPr>
        </p:nvGraphicFramePr>
        <p:xfrm>
          <a:off x="1117600" y="1676719"/>
          <a:ext cx="9901695" cy="640080"/>
        </p:xfrm>
        <a:graphic>
          <a:graphicData uri="http://schemas.openxmlformats.org/drawingml/2006/table">
            <a:tbl>
              <a:tblPr firstRow="1" bandRow="1">
                <a:tableStyleId>{3B4B98B0-60AC-42C2-AFA5-B58CD77FA1E5}</a:tableStyleId>
              </a:tblPr>
              <a:tblGrid>
                <a:gridCol w="3300565">
                  <a:extLst>
                    <a:ext uri="{9D8B030D-6E8A-4147-A177-3AD203B41FA5}">
                      <a16:colId xmlns:a16="http://schemas.microsoft.com/office/drawing/2014/main" val="2745782568"/>
                    </a:ext>
                  </a:extLst>
                </a:gridCol>
                <a:gridCol w="3300565">
                  <a:extLst>
                    <a:ext uri="{9D8B030D-6E8A-4147-A177-3AD203B41FA5}">
                      <a16:colId xmlns:a16="http://schemas.microsoft.com/office/drawing/2014/main" val="2808895200"/>
                    </a:ext>
                  </a:extLst>
                </a:gridCol>
                <a:gridCol w="3300565">
                  <a:extLst>
                    <a:ext uri="{9D8B030D-6E8A-4147-A177-3AD203B41FA5}">
                      <a16:colId xmlns:a16="http://schemas.microsoft.com/office/drawing/2014/main" val="3286096731"/>
                    </a:ext>
                  </a:extLst>
                </a:gridCol>
              </a:tblGrid>
              <a:tr h="370840">
                <a:tc>
                  <a:txBody>
                    <a:bodyPr/>
                    <a:lstStyle/>
                    <a:p>
                      <a:pPr algn="ctr"/>
                      <a:r>
                        <a:rPr lang="en-US" dirty="0"/>
                        <a:t>Big picture planning</a:t>
                      </a:r>
                    </a:p>
                    <a:p>
                      <a:pPr algn="ctr"/>
                      <a:r>
                        <a:rPr lang="en-US" dirty="0"/>
                        <a:t>(By Course)</a:t>
                      </a:r>
                    </a:p>
                  </a:txBody>
                  <a:tcPr/>
                </a:tc>
                <a:tc>
                  <a:txBody>
                    <a:bodyPr/>
                    <a:lstStyle/>
                    <a:p>
                      <a:pPr algn="ctr"/>
                      <a:r>
                        <a:rPr lang="en-US" dirty="0"/>
                        <a:t>Big picture planning</a:t>
                      </a:r>
                    </a:p>
                    <a:p>
                      <a:pPr algn="ctr"/>
                      <a:r>
                        <a:rPr lang="en-US" dirty="0"/>
                        <a:t>(By Assignment)</a:t>
                      </a:r>
                    </a:p>
                  </a:txBody>
                  <a:tcPr/>
                </a:tc>
                <a:tc>
                  <a:txBody>
                    <a:bodyPr/>
                    <a:lstStyle/>
                    <a:p>
                      <a:pPr algn="ctr"/>
                      <a:r>
                        <a:rPr lang="en-US" dirty="0"/>
                        <a:t>Weekly daily planning</a:t>
                      </a:r>
                    </a:p>
                  </a:txBody>
                  <a:tcPr/>
                </a:tc>
                <a:extLst>
                  <a:ext uri="{0D108BD9-81ED-4DB2-BD59-A6C34878D82A}">
                    <a16:rowId xmlns:a16="http://schemas.microsoft.com/office/drawing/2014/main" val="3483227086"/>
                  </a:ext>
                </a:extLst>
              </a:tr>
            </a:tbl>
          </a:graphicData>
        </a:graphic>
      </p:graphicFrame>
      <p:sp>
        <p:nvSpPr>
          <p:cNvPr id="20" name="TextBox 19">
            <a:extLst>
              <a:ext uri="{FF2B5EF4-FFF2-40B4-BE49-F238E27FC236}">
                <a16:creationId xmlns:a16="http://schemas.microsoft.com/office/drawing/2014/main" id="{9A727BC8-C1B2-4F79-925B-1CCB0D8154B8}"/>
              </a:ext>
            </a:extLst>
          </p:cNvPr>
          <p:cNvSpPr txBox="1"/>
          <p:nvPr/>
        </p:nvSpPr>
        <p:spPr>
          <a:xfrm>
            <a:off x="1117600" y="2316799"/>
            <a:ext cx="2958454" cy="4832092"/>
          </a:xfrm>
          <a:prstGeom prst="rect">
            <a:avLst/>
          </a:prstGeom>
          <a:noFill/>
        </p:spPr>
        <p:txBody>
          <a:bodyPr wrap="square">
            <a:spAutoFit/>
          </a:bodyPr>
          <a:lstStyle/>
          <a:p>
            <a:r>
              <a:rPr lang="en-US" sz="1400" b="1" dirty="0"/>
              <a:t>Anthropology</a:t>
            </a:r>
          </a:p>
          <a:p>
            <a:r>
              <a:rPr lang="en-US" sz="1400" dirty="0"/>
              <a:t>1/25 – 1 (Intro)</a:t>
            </a:r>
          </a:p>
          <a:p>
            <a:r>
              <a:rPr lang="en-US" sz="1400" dirty="0"/>
              <a:t>2/01 – 2 (Discussion 1)</a:t>
            </a:r>
          </a:p>
          <a:p>
            <a:r>
              <a:rPr lang="en-US" sz="1400" dirty="0"/>
              <a:t>2/08 – 3 (Dis 2; Quiz 1)</a:t>
            </a:r>
          </a:p>
          <a:p>
            <a:r>
              <a:rPr lang="en-US" sz="1400" dirty="0"/>
              <a:t>2/15 – 4 (Dis 3)</a:t>
            </a:r>
          </a:p>
          <a:p>
            <a:endParaRPr lang="en-US" sz="1400" dirty="0"/>
          </a:p>
          <a:p>
            <a:r>
              <a:rPr lang="en-US" sz="1400" b="1" dirty="0"/>
              <a:t>Brain &amp; Behavior</a:t>
            </a:r>
          </a:p>
          <a:p>
            <a:r>
              <a:rPr lang="en-US" sz="1400" dirty="0"/>
              <a:t>2/01- 2/04- + Chapter 1</a:t>
            </a:r>
          </a:p>
          <a:p>
            <a:r>
              <a:rPr lang="en-US" sz="1400" dirty="0"/>
              <a:t>2/01- 2/04-+ Chapter 13 (336-340)</a:t>
            </a:r>
          </a:p>
          <a:p>
            <a:r>
              <a:rPr lang="en-US" sz="1400" dirty="0"/>
              <a:t>2/06-2/09- Exam 1 </a:t>
            </a:r>
          </a:p>
          <a:p>
            <a:r>
              <a:rPr lang="en-US" sz="1400" dirty="0"/>
              <a:t>2/06-2/09- + Chapter 4</a:t>
            </a:r>
          </a:p>
          <a:p>
            <a:r>
              <a:rPr lang="en-US" sz="1400" dirty="0"/>
              <a:t>2/06-2/09- + Chapter 15 (390-398; 399-408)</a:t>
            </a:r>
          </a:p>
          <a:p>
            <a:endParaRPr lang="en-US" sz="1400" dirty="0"/>
          </a:p>
          <a:p>
            <a:r>
              <a:rPr lang="en-US" sz="1400" b="1" dirty="0"/>
              <a:t>Women’s Seminar</a:t>
            </a:r>
          </a:p>
          <a:p>
            <a:r>
              <a:rPr lang="en-US" sz="1400" dirty="0"/>
              <a:t>2/02 – Howard Response Due</a:t>
            </a:r>
          </a:p>
          <a:p>
            <a:r>
              <a:rPr lang="en-US" sz="1400" dirty="0"/>
              <a:t>2/09 – Rios Response Due</a:t>
            </a:r>
          </a:p>
          <a:p>
            <a:r>
              <a:rPr lang="en-US" sz="1400" dirty="0"/>
              <a:t>2/16 – </a:t>
            </a:r>
            <a:r>
              <a:rPr lang="en-US" sz="1400" dirty="0" err="1"/>
              <a:t>Marcoline</a:t>
            </a:r>
            <a:r>
              <a:rPr lang="en-US" sz="1400" dirty="0"/>
              <a:t> Response Due</a:t>
            </a:r>
          </a:p>
          <a:p>
            <a:endParaRPr lang="en-US" sz="1400" dirty="0"/>
          </a:p>
          <a:p>
            <a:endParaRPr lang="en-US" sz="1400" dirty="0"/>
          </a:p>
          <a:p>
            <a:endParaRPr lang="en-US" sz="1400" dirty="0"/>
          </a:p>
        </p:txBody>
      </p:sp>
      <p:sp>
        <p:nvSpPr>
          <p:cNvPr id="21" name="TextBox 20">
            <a:extLst>
              <a:ext uri="{FF2B5EF4-FFF2-40B4-BE49-F238E27FC236}">
                <a16:creationId xmlns:a16="http://schemas.microsoft.com/office/drawing/2014/main" id="{62292D24-73FB-49A8-8183-9D23BB739795}"/>
              </a:ext>
            </a:extLst>
          </p:cNvPr>
          <p:cNvSpPr txBox="1"/>
          <p:nvPr/>
        </p:nvSpPr>
        <p:spPr>
          <a:xfrm>
            <a:off x="4284205" y="2316799"/>
            <a:ext cx="3568484" cy="4185761"/>
          </a:xfrm>
          <a:prstGeom prst="rect">
            <a:avLst/>
          </a:prstGeom>
          <a:noFill/>
        </p:spPr>
        <p:txBody>
          <a:bodyPr wrap="square">
            <a:spAutoFit/>
          </a:bodyPr>
          <a:lstStyle/>
          <a:p>
            <a:r>
              <a:rPr lang="en-US" sz="1400" b="1" dirty="0"/>
              <a:t>--WEEK 1--</a:t>
            </a:r>
          </a:p>
          <a:p>
            <a:r>
              <a:rPr lang="en-US" sz="1400" dirty="0"/>
              <a:t>1/25 – Anthropology, 1 (Intro)</a:t>
            </a:r>
            <a:br>
              <a:rPr lang="en-US" sz="1400" dirty="0"/>
            </a:br>
            <a:endParaRPr lang="en-US" sz="1400" dirty="0"/>
          </a:p>
          <a:p>
            <a:r>
              <a:rPr lang="en-US" sz="1400" b="1" dirty="0"/>
              <a:t>--WEEK 2--</a:t>
            </a:r>
          </a:p>
          <a:p>
            <a:r>
              <a:rPr lang="en-US" sz="1400" dirty="0"/>
              <a:t>2/01 – Anthro, 2 (Discussion 1)</a:t>
            </a:r>
          </a:p>
          <a:p>
            <a:r>
              <a:rPr lang="en-US" sz="1400" dirty="0"/>
              <a:t>2/01-  B&amp;B, Chapter 1</a:t>
            </a:r>
          </a:p>
          <a:p>
            <a:r>
              <a:rPr lang="en-US" sz="1400" dirty="0"/>
              <a:t>2/02 – Women’s </a:t>
            </a:r>
            <a:r>
              <a:rPr lang="en-US" sz="1400" dirty="0" err="1"/>
              <a:t>Sem.,Howard</a:t>
            </a:r>
            <a:r>
              <a:rPr lang="en-US" sz="1400" dirty="0"/>
              <a:t> Resp Due</a:t>
            </a:r>
          </a:p>
          <a:p>
            <a:endParaRPr lang="en-US" sz="1400" dirty="0"/>
          </a:p>
          <a:p>
            <a:r>
              <a:rPr lang="en-US" sz="1400" b="1" dirty="0"/>
              <a:t>--WEEK 3--</a:t>
            </a:r>
          </a:p>
          <a:p>
            <a:r>
              <a:rPr lang="en-US" sz="1400" dirty="0"/>
              <a:t>2/03-04   B&amp;B, Chap13 (336-340), Ch 2</a:t>
            </a:r>
          </a:p>
          <a:p>
            <a:r>
              <a:rPr lang="en-US" sz="1400" dirty="0"/>
              <a:t>2/06 - 2/09= B&amp;B, Exam 1</a:t>
            </a:r>
          </a:p>
          <a:p>
            <a:r>
              <a:rPr lang="en-US" sz="1400" dirty="0"/>
              <a:t>2/08 – Anthro, 3 (Dis 2; Quiz 1)</a:t>
            </a:r>
          </a:p>
          <a:p>
            <a:r>
              <a:rPr lang="en-US" sz="1400" dirty="0"/>
              <a:t>2/09 – WS, Rios Resp. </a:t>
            </a:r>
          </a:p>
          <a:p>
            <a:endParaRPr lang="en-US" sz="1400" dirty="0"/>
          </a:p>
          <a:p>
            <a:r>
              <a:rPr lang="en-US" sz="1400" b="1" dirty="0"/>
              <a:t>--WEEK 4--</a:t>
            </a:r>
          </a:p>
          <a:p>
            <a:r>
              <a:rPr lang="en-US" sz="1400" dirty="0"/>
              <a:t>2/12-   B&amp;B, Ch 4</a:t>
            </a:r>
          </a:p>
          <a:p>
            <a:r>
              <a:rPr lang="en-US" sz="1400" dirty="0"/>
              <a:t>2/15 – Anthro, 4 (Dis 3)</a:t>
            </a:r>
          </a:p>
          <a:p>
            <a:r>
              <a:rPr lang="en-US" sz="1400" dirty="0"/>
              <a:t>2/16 – WS, </a:t>
            </a:r>
            <a:r>
              <a:rPr lang="en-US" sz="1400" dirty="0" err="1"/>
              <a:t>Marcoline</a:t>
            </a:r>
            <a:r>
              <a:rPr lang="en-US" sz="1400" dirty="0"/>
              <a:t> Resp.</a:t>
            </a:r>
          </a:p>
          <a:p>
            <a:r>
              <a:rPr lang="en-US" sz="1400" dirty="0"/>
              <a:t>2/18-   B&amp;B, Ch15 (390-398; 399-408)</a:t>
            </a:r>
          </a:p>
        </p:txBody>
      </p:sp>
      <p:pic>
        <p:nvPicPr>
          <p:cNvPr id="7" name="Picture 6">
            <a:extLst>
              <a:ext uri="{FF2B5EF4-FFF2-40B4-BE49-F238E27FC236}">
                <a16:creationId xmlns:a16="http://schemas.microsoft.com/office/drawing/2014/main" id="{283BD1D5-5435-46C7-B4C4-8D1C2C1436F6}"/>
              </a:ext>
            </a:extLst>
          </p:cNvPr>
          <p:cNvPicPr>
            <a:picLocks noChangeAspect="1"/>
          </p:cNvPicPr>
          <p:nvPr/>
        </p:nvPicPr>
        <p:blipFill>
          <a:blip r:embed="rId4"/>
          <a:stretch>
            <a:fillRect/>
          </a:stretch>
        </p:blipFill>
        <p:spPr>
          <a:xfrm>
            <a:off x="7852689" y="2405693"/>
            <a:ext cx="3231093" cy="2540029"/>
          </a:xfrm>
          <a:prstGeom prst="rect">
            <a:avLst/>
          </a:prstGeom>
        </p:spPr>
      </p:pic>
      <p:sp>
        <p:nvSpPr>
          <p:cNvPr id="22" name="TextBox 21">
            <a:extLst>
              <a:ext uri="{FF2B5EF4-FFF2-40B4-BE49-F238E27FC236}">
                <a16:creationId xmlns:a16="http://schemas.microsoft.com/office/drawing/2014/main" id="{D156EA13-6CF9-40BB-88A3-341AA11BF591}"/>
              </a:ext>
            </a:extLst>
          </p:cNvPr>
          <p:cNvSpPr txBox="1"/>
          <p:nvPr/>
        </p:nvSpPr>
        <p:spPr>
          <a:xfrm>
            <a:off x="7852689" y="5060580"/>
            <a:ext cx="2958454" cy="1815882"/>
          </a:xfrm>
          <a:prstGeom prst="rect">
            <a:avLst/>
          </a:prstGeom>
          <a:noFill/>
        </p:spPr>
        <p:txBody>
          <a:bodyPr wrap="square">
            <a:spAutoFit/>
          </a:bodyPr>
          <a:lstStyle/>
          <a:p>
            <a:r>
              <a:rPr lang="en-US" sz="1400" b="1" dirty="0"/>
              <a:t>FIRST</a:t>
            </a:r>
          </a:p>
          <a:p>
            <a:r>
              <a:rPr lang="en-US" sz="1400" dirty="0"/>
              <a:t>Set routines and priorities</a:t>
            </a:r>
          </a:p>
          <a:p>
            <a:endParaRPr lang="en-US" sz="1400" dirty="0"/>
          </a:p>
          <a:p>
            <a:r>
              <a:rPr lang="en-US" sz="1400" b="1" dirty="0"/>
              <a:t>THEN</a:t>
            </a:r>
          </a:p>
          <a:p>
            <a:r>
              <a:rPr lang="en-US" sz="1400" dirty="0"/>
              <a:t>Flexible and occasional tasks</a:t>
            </a:r>
          </a:p>
          <a:p>
            <a:endParaRPr lang="en-US" sz="1400" dirty="0"/>
          </a:p>
          <a:p>
            <a:endParaRPr lang="en-US" sz="1400" dirty="0"/>
          </a:p>
          <a:p>
            <a:endParaRPr lang="en-US" sz="1400" dirty="0"/>
          </a:p>
        </p:txBody>
      </p:sp>
      <p:sp>
        <p:nvSpPr>
          <p:cNvPr id="23" name="Google Shape;81;p16">
            <a:extLst>
              <a:ext uri="{FF2B5EF4-FFF2-40B4-BE49-F238E27FC236}">
                <a16:creationId xmlns:a16="http://schemas.microsoft.com/office/drawing/2014/main" id="{FE3D56BB-39DB-4E89-A94B-B3ED98440571}"/>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5">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4" name="Audio 3">
            <a:hlinkClick r:id="" action="ppaction://media"/>
            <a:extLst>
              <a:ext uri="{FF2B5EF4-FFF2-40B4-BE49-F238E27FC236}">
                <a16:creationId xmlns:a16="http://schemas.microsoft.com/office/drawing/2014/main" id="{86719EBF-1381-423C-99E2-8DB0C0E4CA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2968359"/>
      </p:ext>
    </p:extLst>
  </p:cSld>
  <p:clrMapOvr>
    <a:masterClrMapping/>
  </p:clrMapOvr>
  <mc:AlternateContent xmlns:mc="http://schemas.openxmlformats.org/markup-compatibility/2006" xmlns:p14="http://schemas.microsoft.com/office/powerpoint/2010/main">
    <mc:Choice Requires="p14">
      <p:transition spd="slow" p14:dur="2000" advTm="50908"/>
    </mc:Choice>
    <mc:Fallback xmlns="">
      <p:transition spd="slow" advTm="5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3" y="919093"/>
            <a:ext cx="9794761" cy="1344168"/>
          </a:xfrm>
        </p:spPr>
        <p:txBody>
          <a:bodyPr anchor="ctr">
            <a:normAutofit/>
          </a:bodyPr>
          <a:lstStyle/>
          <a:p>
            <a:pPr algn="l"/>
            <a:r>
              <a:rPr lang="en-US" dirty="0"/>
              <a:t>Find out what works best</a:t>
            </a:r>
          </a:p>
        </p:txBody>
      </p:sp>
      <p:sp>
        <p:nvSpPr>
          <p:cNvPr id="5" name="Content Placeholder 4">
            <a:extLst>
              <a:ext uri="{FF2B5EF4-FFF2-40B4-BE49-F238E27FC236}">
                <a16:creationId xmlns:a16="http://schemas.microsoft.com/office/drawing/2014/main" id="{9EC69B07-DA00-4E0E-B945-54E5232A3DED}"/>
              </a:ext>
            </a:extLst>
          </p:cNvPr>
          <p:cNvSpPr>
            <a:spLocks noGrp="1"/>
          </p:cNvSpPr>
          <p:nvPr>
            <p:ph idx="1"/>
          </p:nvPr>
        </p:nvSpPr>
        <p:spPr>
          <a:xfrm>
            <a:off x="1517904" y="2201034"/>
            <a:ext cx="9144000" cy="3898014"/>
          </a:xfrm>
        </p:spPr>
        <p:txBody>
          <a:bodyPr>
            <a:normAutofit/>
          </a:bodyPr>
          <a:lstStyle/>
          <a:p>
            <a:r>
              <a:rPr lang="en-US" dirty="0"/>
              <a:t>Which would work best for your schedule? Maybe a combination of both depending on the day?</a:t>
            </a:r>
            <a:br>
              <a:rPr lang="en-US" dirty="0"/>
            </a:br>
            <a:endParaRPr lang="en-US" dirty="0"/>
          </a:p>
          <a:p>
            <a:r>
              <a:rPr lang="en-US" dirty="0"/>
              <a:t>This may change day to day and semester to semester depending on course load and work schedule outside of school</a:t>
            </a:r>
          </a:p>
          <a:p>
            <a:endParaRPr lang="en-US" dirty="0"/>
          </a:p>
          <a:p>
            <a:endParaRPr lang="en-US" dirty="0"/>
          </a:p>
          <a:p>
            <a:endParaRPr lang="en-US" dirty="0"/>
          </a:p>
          <a:p>
            <a:endParaRPr lang="en-US" dirty="0"/>
          </a:p>
          <a:p>
            <a:endParaRPr lang="en-US" dirty="0"/>
          </a:p>
          <a:p>
            <a:endParaRPr lang="en-US" dirty="0"/>
          </a:p>
          <a:p>
            <a:endParaRPr lang="en-US" dirty="0"/>
          </a:p>
          <a:p>
            <a:endParaRPr lang="en-US" dirty="0">
              <a:sym typeface="Wingdings" panose="05000000000000000000" pitchFamily="2" charset="2"/>
            </a:endParaRPr>
          </a:p>
        </p:txBody>
      </p:sp>
      <p:sp>
        <p:nvSpPr>
          <p:cNvPr id="6" name="Google Shape;81;p16">
            <a:extLst>
              <a:ext uri="{FF2B5EF4-FFF2-40B4-BE49-F238E27FC236}">
                <a16:creationId xmlns:a16="http://schemas.microsoft.com/office/drawing/2014/main" id="{CD1ABCD2-3B28-4599-88C1-BF888881C03B}"/>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4">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6879859D-4ADE-4C68-8CAC-FE8CBF67D2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5642081"/>
      </p:ext>
    </p:extLst>
  </p:cSld>
  <p:clrMapOvr>
    <a:masterClrMapping/>
  </p:clrMapOvr>
  <mc:AlternateContent xmlns:mc="http://schemas.openxmlformats.org/markup-compatibility/2006" xmlns:p14="http://schemas.microsoft.com/office/powerpoint/2010/main">
    <mc:Choice Requires="p14">
      <p:transition spd="slow" p14:dur="2000" advTm="16594"/>
    </mc:Choice>
    <mc:Fallback xmlns="">
      <p:transition spd="slow" advTm="16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3" y="919093"/>
            <a:ext cx="9794761" cy="1344168"/>
          </a:xfrm>
        </p:spPr>
        <p:txBody>
          <a:bodyPr anchor="ctr">
            <a:normAutofit/>
          </a:bodyPr>
          <a:lstStyle/>
          <a:p>
            <a:pPr algn="l"/>
            <a:r>
              <a:rPr lang="en-US" dirty="0"/>
              <a:t>Creating a quick list via excel</a:t>
            </a:r>
          </a:p>
        </p:txBody>
      </p:sp>
      <p:pic>
        <p:nvPicPr>
          <p:cNvPr id="6" name="Google Shape;214;p30" descr="Video explaining how to chronologically sort assignments using MS Excel" title="assignments data sort video.mp4">
            <a:hlinkClick r:id="rId5"/>
            <a:extLst>
              <a:ext uri="{FF2B5EF4-FFF2-40B4-BE49-F238E27FC236}">
                <a16:creationId xmlns:a16="http://schemas.microsoft.com/office/drawing/2014/main" id="{DD377F02-A354-4221-9AB8-C87515DDE00D}"/>
              </a:ext>
            </a:extLst>
          </p:cNvPr>
          <p:cNvPicPr preferRelativeResize="0"/>
          <p:nvPr/>
        </p:nvPicPr>
        <p:blipFill>
          <a:blip r:embed="rId6">
            <a:alphaModFix/>
          </a:blip>
          <a:stretch>
            <a:fillRect/>
          </a:stretch>
        </p:blipFill>
        <p:spPr>
          <a:xfrm>
            <a:off x="1538567" y="2080236"/>
            <a:ext cx="9135530" cy="4264846"/>
          </a:xfrm>
          <a:prstGeom prst="rect">
            <a:avLst/>
          </a:prstGeom>
          <a:noFill/>
          <a:ln w="28575" cap="flat" cmpd="sng">
            <a:solidFill>
              <a:srgbClr val="FFFFFF"/>
            </a:solidFill>
            <a:prstDash val="solid"/>
            <a:round/>
            <a:headEnd type="none" w="sm" len="sm"/>
            <a:tailEnd type="none" w="sm" len="sm"/>
          </a:ln>
        </p:spPr>
      </p:pic>
      <p:sp>
        <p:nvSpPr>
          <p:cNvPr id="7" name="Google Shape;81;p16">
            <a:extLst>
              <a:ext uri="{FF2B5EF4-FFF2-40B4-BE49-F238E27FC236}">
                <a16:creationId xmlns:a16="http://schemas.microsoft.com/office/drawing/2014/main" id="{007C66BD-D27B-47F9-9D25-C4AF20B22C00}"/>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7">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4" name="Audio 3">
            <a:hlinkClick r:id="" action="ppaction://media"/>
            <a:extLst>
              <a:ext uri="{FF2B5EF4-FFF2-40B4-BE49-F238E27FC236}">
                <a16:creationId xmlns:a16="http://schemas.microsoft.com/office/drawing/2014/main" id="{08098825-C8D9-4B91-9799-45002E72DD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4126104"/>
      </p:ext>
    </p:extLst>
  </p:cSld>
  <p:clrMapOvr>
    <a:masterClrMapping/>
  </p:clrMapOvr>
  <mc:AlternateContent xmlns:mc="http://schemas.openxmlformats.org/markup-compatibility/2006" xmlns:p14="http://schemas.microsoft.com/office/powerpoint/2010/main">
    <mc:Choice Requires="p14">
      <p:transition spd="slow" p14:dur="2000" advTm="16661"/>
    </mc:Choice>
    <mc:Fallback xmlns="">
      <p:transition spd="slow" advTm="16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4" y="919093"/>
            <a:ext cx="9144000" cy="1344168"/>
          </a:xfrm>
        </p:spPr>
        <p:txBody>
          <a:bodyPr anchor="ctr">
            <a:normAutofit/>
          </a:bodyPr>
          <a:lstStyle/>
          <a:p>
            <a:pPr algn="l"/>
            <a:r>
              <a:rPr lang="en-US" dirty="0"/>
              <a:t>Time management applications</a:t>
            </a:r>
          </a:p>
        </p:txBody>
      </p:sp>
      <p:grpSp>
        <p:nvGrpSpPr>
          <p:cNvPr id="4" name="Group 3">
            <a:extLst>
              <a:ext uri="{FF2B5EF4-FFF2-40B4-BE49-F238E27FC236}">
                <a16:creationId xmlns:a16="http://schemas.microsoft.com/office/drawing/2014/main" id="{E63EAD0B-E2A5-4961-AE40-C5CD6BAD8A36}"/>
              </a:ext>
            </a:extLst>
          </p:cNvPr>
          <p:cNvGrpSpPr/>
          <p:nvPr/>
        </p:nvGrpSpPr>
        <p:grpSpPr>
          <a:xfrm>
            <a:off x="7034917" y="4751665"/>
            <a:ext cx="2152897" cy="1556823"/>
            <a:chOff x="4333360" y="2745205"/>
            <a:chExt cx="2152897" cy="1556823"/>
          </a:xfrm>
        </p:grpSpPr>
        <p:sp>
          <p:nvSpPr>
            <p:cNvPr id="15" name="TextBox 14">
              <a:extLst>
                <a:ext uri="{FF2B5EF4-FFF2-40B4-BE49-F238E27FC236}">
                  <a16:creationId xmlns:a16="http://schemas.microsoft.com/office/drawing/2014/main" id="{6CF7E133-4CF2-4871-97EE-8544A952C986}"/>
                </a:ext>
              </a:extLst>
            </p:cNvPr>
            <p:cNvSpPr txBox="1"/>
            <p:nvPr/>
          </p:nvSpPr>
          <p:spPr>
            <a:xfrm>
              <a:off x="4333360" y="3748030"/>
              <a:ext cx="2152897" cy="553998"/>
            </a:xfrm>
            <a:prstGeom prst="rect">
              <a:avLst/>
            </a:prstGeom>
            <a:noFill/>
          </p:spPr>
          <p:txBody>
            <a:bodyPr wrap="none" rtlCol="0">
              <a:spAutoFit/>
            </a:bodyPr>
            <a:lstStyle/>
            <a:p>
              <a:r>
                <a:rPr lang="en-US" b="1" dirty="0"/>
                <a:t>Countdown timer</a:t>
              </a:r>
            </a:p>
            <a:p>
              <a:pPr algn="ctr"/>
              <a:r>
                <a:rPr lang="en-US" sz="1200" i="1" dirty="0">
                  <a:solidFill>
                    <a:srgbClr val="0070C0"/>
                  </a:solidFill>
                </a:rPr>
                <a:t>Timeanddate.com</a:t>
              </a:r>
            </a:p>
          </p:txBody>
        </p:sp>
        <p:pic>
          <p:nvPicPr>
            <p:cNvPr id="3074" name="Picture 2" descr="timeanddate.com">
              <a:hlinkClick r:id="rId4"/>
              <a:extLst>
                <a:ext uri="{FF2B5EF4-FFF2-40B4-BE49-F238E27FC236}">
                  <a16:creationId xmlns:a16="http://schemas.microsoft.com/office/drawing/2014/main" id="{E92BA108-BC96-4E64-9B11-8DBE71491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286" y="2745205"/>
              <a:ext cx="1619250" cy="838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AA2B4D2C-4563-43BD-97D2-65E11717C90A}"/>
              </a:ext>
            </a:extLst>
          </p:cNvPr>
          <p:cNvGrpSpPr/>
          <p:nvPr/>
        </p:nvGrpSpPr>
        <p:grpSpPr>
          <a:xfrm>
            <a:off x="2526113" y="2449725"/>
            <a:ext cx="2080057" cy="1957835"/>
            <a:chOff x="1339604" y="2344193"/>
            <a:chExt cx="2080057" cy="1957835"/>
          </a:xfrm>
        </p:grpSpPr>
        <p:pic>
          <p:nvPicPr>
            <p:cNvPr id="3076" name="Picture 4">
              <a:hlinkClick r:id="rId6"/>
              <a:extLst>
                <a:ext uri="{FF2B5EF4-FFF2-40B4-BE49-F238E27FC236}">
                  <a16:creationId xmlns:a16="http://schemas.microsoft.com/office/drawing/2014/main" id="{7C386A71-6B4A-4486-8902-E459D9A6D1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10" y="2344193"/>
              <a:ext cx="1344168" cy="13441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9AF45F0-3A3E-4784-A5B1-6ABC08E76860}"/>
                </a:ext>
              </a:extLst>
            </p:cNvPr>
            <p:cNvSpPr txBox="1"/>
            <p:nvPr/>
          </p:nvSpPr>
          <p:spPr>
            <a:xfrm>
              <a:off x="1339604" y="3748030"/>
              <a:ext cx="2080057" cy="553998"/>
            </a:xfrm>
            <a:prstGeom prst="rect">
              <a:avLst/>
            </a:prstGeom>
            <a:noFill/>
          </p:spPr>
          <p:txBody>
            <a:bodyPr wrap="none" rtlCol="0">
              <a:spAutoFit/>
            </a:bodyPr>
            <a:lstStyle/>
            <a:p>
              <a:r>
                <a:rPr lang="en-US" b="1" dirty="0"/>
                <a:t>Google Calendar</a:t>
              </a:r>
            </a:p>
            <a:p>
              <a:pPr algn="ctr"/>
              <a:r>
                <a:rPr lang="en-US" sz="1200" i="1" dirty="0">
                  <a:solidFill>
                    <a:srgbClr val="0070C0"/>
                  </a:solidFill>
                </a:rPr>
                <a:t>calendar.google.com/</a:t>
              </a:r>
            </a:p>
          </p:txBody>
        </p:sp>
      </p:grpSp>
      <p:grpSp>
        <p:nvGrpSpPr>
          <p:cNvPr id="9" name="Group 8">
            <a:extLst>
              <a:ext uri="{FF2B5EF4-FFF2-40B4-BE49-F238E27FC236}">
                <a16:creationId xmlns:a16="http://schemas.microsoft.com/office/drawing/2014/main" id="{B31563FA-3F6C-49CC-9C64-D9DFEEF37BBD}"/>
              </a:ext>
            </a:extLst>
          </p:cNvPr>
          <p:cNvGrpSpPr/>
          <p:nvPr/>
        </p:nvGrpSpPr>
        <p:grpSpPr>
          <a:xfrm>
            <a:off x="2538957" y="5309529"/>
            <a:ext cx="2067213" cy="998959"/>
            <a:chOff x="1836649" y="4542086"/>
            <a:chExt cx="2067213" cy="998959"/>
          </a:xfrm>
        </p:grpSpPr>
        <p:pic>
          <p:nvPicPr>
            <p:cNvPr id="6" name="Picture 5">
              <a:hlinkClick r:id="rId8"/>
              <a:extLst>
                <a:ext uri="{FF2B5EF4-FFF2-40B4-BE49-F238E27FC236}">
                  <a16:creationId xmlns:a16="http://schemas.microsoft.com/office/drawing/2014/main" id="{A358A7A4-E290-4D95-B592-E4CD4B982FBD}"/>
                </a:ext>
              </a:extLst>
            </p:cNvPr>
            <p:cNvPicPr>
              <a:picLocks noChangeAspect="1"/>
            </p:cNvPicPr>
            <p:nvPr/>
          </p:nvPicPr>
          <p:blipFill>
            <a:blip r:embed="rId9"/>
            <a:stretch>
              <a:fillRect/>
            </a:stretch>
          </p:blipFill>
          <p:spPr>
            <a:xfrm>
              <a:off x="1836649" y="4542086"/>
              <a:ext cx="2067213" cy="419158"/>
            </a:xfrm>
            <a:prstGeom prst="rect">
              <a:avLst/>
            </a:prstGeom>
          </p:spPr>
        </p:pic>
        <p:sp>
          <p:nvSpPr>
            <p:cNvPr id="19" name="TextBox 18">
              <a:extLst>
                <a:ext uri="{FF2B5EF4-FFF2-40B4-BE49-F238E27FC236}">
                  <a16:creationId xmlns:a16="http://schemas.microsoft.com/office/drawing/2014/main" id="{87B6836A-03AB-4A52-89A6-538C63D6689B}"/>
                </a:ext>
              </a:extLst>
            </p:cNvPr>
            <p:cNvSpPr txBox="1"/>
            <p:nvPr/>
          </p:nvSpPr>
          <p:spPr>
            <a:xfrm>
              <a:off x="2088237" y="4987047"/>
              <a:ext cx="1815625" cy="553998"/>
            </a:xfrm>
            <a:prstGeom prst="rect">
              <a:avLst/>
            </a:prstGeom>
            <a:noFill/>
          </p:spPr>
          <p:txBody>
            <a:bodyPr wrap="none" rtlCol="0">
              <a:spAutoFit/>
            </a:bodyPr>
            <a:lstStyle/>
            <a:p>
              <a:r>
                <a:rPr lang="en-US" b="1" dirty="0"/>
                <a:t>Cold Turkey</a:t>
              </a:r>
            </a:p>
            <a:p>
              <a:pPr algn="ctr"/>
              <a:r>
                <a:rPr lang="en-US" sz="1200" i="1" dirty="0">
                  <a:solidFill>
                    <a:srgbClr val="0070C0"/>
                  </a:solidFill>
                </a:rPr>
                <a:t>getcoldturkey.com/</a:t>
              </a:r>
            </a:p>
          </p:txBody>
        </p:sp>
      </p:grpSp>
      <p:grpSp>
        <p:nvGrpSpPr>
          <p:cNvPr id="20" name="Group 19">
            <a:extLst>
              <a:ext uri="{FF2B5EF4-FFF2-40B4-BE49-F238E27FC236}">
                <a16:creationId xmlns:a16="http://schemas.microsoft.com/office/drawing/2014/main" id="{E934F7CE-2F33-463B-A6BF-48F7A508457C}"/>
              </a:ext>
            </a:extLst>
          </p:cNvPr>
          <p:cNvGrpSpPr/>
          <p:nvPr/>
        </p:nvGrpSpPr>
        <p:grpSpPr>
          <a:xfrm>
            <a:off x="7178654" y="2263261"/>
            <a:ext cx="1546914" cy="2144299"/>
            <a:chOff x="7287142" y="2024416"/>
            <a:chExt cx="1546914" cy="2144299"/>
          </a:xfrm>
        </p:grpSpPr>
        <p:pic>
          <p:nvPicPr>
            <p:cNvPr id="8" name="Picture 7">
              <a:hlinkClick r:id="rId10"/>
              <a:extLst>
                <a:ext uri="{FF2B5EF4-FFF2-40B4-BE49-F238E27FC236}">
                  <a16:creationId xmlns:a16="http://schemas.microsoft.com/office/drawing/2014/main" id="{30E30FD9-244F-4218-885B-1FA36B0BFFFE}"/>
                </a:ext>
              </a:extLst>
            </p:cNvPr>
            <p:cNvPicPr>
              <a:picLocks noChangeAspect="1"/>
            </p:cNvPicPr>
            <p:nvPr/>
          </p:nvPicPr>
          <p:blipFill>
            <a:blip r:embed="rId11"/>
            <a:stretch>
              <a:fillRect/>
            </a:stretch>
          </p:blipFill>
          <p:spPr>
            <a:xfrm>
              <a:off x="7287142" y="2024416"/>
              <a:ext cx="1546914" cy="1561349"/>
            </a:xfrm>
            <a:prstGeom prst="rect">
              <a:avLst/>
            </a:prstGeom>
          </p:spPr>
        </p:pic>
        <p:sp>
          <p:nvSpPr>
            <p:cNvPr id="25" name="TextBox 24">
              <a:extLst>
                <a:ext uri="{FF2B5EF4-FFF2-40B4-BE49-F238E27FC236}">
                  <a16:creationId xmlns:a16="http://schemas.microsoft.com/office/drawing/2014/main" id="{8355D380-971E-4798-87B6-2DA1EFDC8B82}"/>
                </a:ext>
              </a:extLst>
            </p:cNvPr>
            <p:cNvSpPr txBox="1"/>
            <p:nvPr/>
          </p:nvSpPr>
          <p:spPr>
            <a:xfrm>
              <a:off x="7349923" y="3614717"/>
              <a:ext cx="1421351" cy="553998"/>
            </a:xfrm>
            <a:prstGeom prst="rect">
              <a:avLst/>
            </a:prstGeom>
            <a:noFill/>
          </p:spPr>
          <p:txBody>
            <a:bodyPr wrap="none" rtlCol="0">
              <a:spAutoFit/>
            </a:bodyPr>
            <a:lstStyle/>
            <a:p>
              <a:r>
                <a:rPr lang="en-US" b="1" dirty="0" err="1"/>
                <a:t>Pomofocus</a:t>
              </a:r>
              <a:endParaRPr lang="en-US" b="1" dirty="0"/>
            </a:p>
            <a:p>
              <a:pPr algn="ctr"/>
              <a:r>
                <a:rPr lang="en-US" sz="1200" i="1" dirty="0">
                  <a:solidFill>
                    <a:srgbClr val="0070C0"/>
                  </a:solidFill>
                </a:rPr>
                <a:t>pomofocus.io/</a:t>
              </a:r>
            </a:p>
          </p:txBody>
        </p:sp>
      </p:grpSp>
      <p:sp>
        <p:nvSpPr>
          <p:cNvPr id="27" name="Google Shape;81;p16">
            <a:extLst>
              <a:ext uri="{FF2B5EF4-FFF2-40B4-BE49-F238E27FC236}">
                <a16:creationId xmlns:a16="http://schemas.microsoft.com/office/drawing/2014/main" id="{5BDAD6B1-98A2-420A-8920-A1FF696B2E90}"/>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12">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5" name="Audio 4">
            <a:hlinkClick r:id="" action="ppaction://media"/>
            <a:extLst>
              <a:ext uri="{FF2B5EF4-FFF2-40B4-BE49-F238E27FC236}">
                <a16:creationId xmlns:a16="http://schemas.microsoft.com/office/drawing/2014/main" id="{5FC48011-25F3-4E52-A5C8-01D168BD1A7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731308"/>
      </p:ext>
    </p:extLst>
  </p:cSld>
  <p:clrMapOvr>
    <a:masterClrMapping/>
  </p:clrMapOvr>
  <mc:AlternateContent xmlns:mc="http://schemas.openxmlformats.org/markup-compatibility/2006" xmlns:p14="http://schemas.microsoft.com/office/powerpoint/2010/main">
    <mc:Choice Requires="p14">
      <p:transition spd="slow" p14:dur="2000" advTm="77332"/>
    </mc:Choice>
    <mc:Fallback xmlns="">
      <p:transition spd="slow" advTm="77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5431940" y="1517650"/>
            <a:ext cx="5998059" cy="1344613"/>
          </a:xfrm>
        </p:spPr>
        <p:txBody>
          <a:bodyPr vert="horz" lIns="91440" tIns="45720" rIns="91440" bIns="45720" rtlCol="0" anchor="t">
            <a:normAutofit/>
          </a:bodyPr>
          <a:lstStyle/>
          <a:p>
            <a:r>
              <a:rPr lang="en-US" kern="1200" spc="-50" baseline="0" dirty="0">
                <a:solidFill>
                  <a:schemeClr val="tx1"/>
                </a:solidFill>
                <a:latin typeface="+mj-lt"/>
                <a:ea typeface="+mj-ea"/>
                <a:cs typeface="+mj-cs"/>
              </a:rPr>
              <a:t>Task management</a:t>
            </a:r>
          </a:p>
        </p:txBody>
      </p:sp>
      <p:pic>
        <p:nvPicPr>
          <p:cNvPr id="33" name="Picture 4" descr="15 Best Task Management Software for Getting Things Done | Infinity">
            <a:extLst>
              <a:ext uri="{FF2B5EF4-FFF2-40B4-BE49-F238E27FC236}">
                <a16:creationId xmlns:a16="http://schemas.microsoft.com/office/drawing/2014/main" id="{282CB17B-418B-47C5-A81A-D8A17F3C59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017" r="28050" b="-1"/>
          <a:stretch/>
        </p:blipFill>
        <p:spPr bwMode="auto">
          <a:xfrm>
            <a:off x="762000" y="1520823"/>
            <a:ext cx="3892291" cy="4578350"/>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81;p16">
            <a:extLst>
              <a:ext uri="{FF2B5EF4-FFF2-40B4-BE49-F238E27FC236}">
                <a16:creationId xmlns:a16="http://schemas.microsoft.com/office/drawing/2014/main" id="{5E048303-6E60-417F-A18F-F8D66129235A}"/>
              </a:ext>
            </a:extLst>
          </p:cNvPr>
          <p:cNvSpPr txBox="1"/>
          <p:nvPr/>
        </p:nvSpPr>
        <p:spPr>
          <a:xfrm>
            <a:off x="5431940" y="2970213"/>
            <a:ext cx="5998059" cy="3125787"/>
          </a:xfrm>
          <a:prstGeom prst="rect">
            <a:avLst/>
          </a:prstGeom>
        </p:spPr>
        <p:txBody>
          <a:bodyPr spcFirstLastPara="1" vert="horz" lIns="91440" tIns="45720" rIns="91440" bIns="45720" rtlCol="0" anchorCtr="0">
            <a:normAutofit/>
          </a:bodyPr>
          <a:lstStyle/>
          <a:p>
            <a:pPr marL="0" lvl="0" indent="0">
              <a:lnSpc>
                <a:spcPct val="105000"/>
              </a:lnSpc>
              <a:spcBef>
                <a:spcPts val="0"/>
              </a:spcBef>
              <a:spcAft>
                <a:spcPts val="600"/>
              </a:spcAft>
              <a:buNone/>
            </a:pPr>
            <a:r>
              <a:rPr lang="en-US" dirty="0"/>
              <a:t>Full workshop </a:t>
            </a:r>
            <a:r>
              <a:rPr lang="en-US" b="1" dirty="0">
                <a:solidFill>
                  <a:srgbClr val="0070C0"/>
                </a:solidFill>
                <a:hlinkClick r:id="rId6">
                  <a:extLst>
                    <a:ext uri="{A12FA001-AC4F-418D-AE19-62706E023703}">
                      <ahyp:hlinkClr xmlns:ahyp="http://schemas.microsoft.com/office/drawing/2018/hyperlinkcolor" val="tx"/>
                    </a:ext>
                  </a:extLst>
                </a:hlinkClick>
              </a:rPr>
              <a:t>HERE</a:t>
            </a:r>
            <a:r>
              <a:rPr lang="en-US" dirty="0"/>
              <a:t> or at</a:t>
            </a:r>
            <a:br>
              <a:rPr lang="en-US" dirty="0"/>
            </a:br>
            <a:endParaRPr lang="en-US" dirty="0"/>
          </a:p>
          <a:p>
            <a:pPr marL="0" lvl="0" indent="0">
              <a:lnSpc>
                <a:spcPct val="105000"/>
              </a:lnSpc>
              <a:spcBef>
                <a:spcPts val="0"/>
              </a:spcBef>
              <a:spcAft>
                <a:spcPts val="600"/>
              </a:spcAft>
              <a:buNone/>
            </a:pPr>
            <a:r>
              <a:rPr lang="en-US" dirty="0"/>
              <a:t>https://blackboard.uhcl.edu/ultra/courses/_25087_1/cl/outline</a:t>
            </a:r>
          </a:p>
        </p:txBody>
      </p:sp>
      <p:sp>
        <p:nvSpPr>
          <p:cNvPr id="10" name="Google Shape;81;p16">
            <a:extLst>
              <a:ext uri="{FF2B5EF4-FFF2-40B4-BE49-F238E27FC236}">
                <a16:creationId xmlns:a16="http://schemas.microsoft.com/office/drawing/2014/main" id="{DC85B966-A864-4E7A-A1BB-27B9EBC3E5F7}"/>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7">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4" name="Audio 3">
            <a:hlinkClick r:id="" action="ppaction://media"/>
            <a:extLst>
              <a:ext uri="{FF2B5EF4-FFF2-40B4-BE49-F238E27FC236}">
                <a16:creationId xmlns:a16="http://schemas.microsoft.com/office/drawing/2014/main" id="{7AEA2BD2-A763-4F1D-8E50-E870260C24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2025232"/>
      </p:ext>
    </p:extLst>
  </p:cSld>
  <p:clrMapOvr>
    <a:masterClrMapping/>
  </p:clrMapOvr>
  <mc:AlternateContent xmlns:mc="http://schemas.openxmlformats.org/markup-compatibility/2006" xmlns:p14="http://schemas.microsoft.com/office/powerpoint/2010/main">
    <mc:Choice Requires="p14">
      <p:transition spd="slow" p14:dur="2000" advTm="14052"/>
    </mc:Choice>
    <mc:Fallback xmlns="">
      <p:transition spd="slow" advTm="14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3" y="919093"/>
            <a:ext cx="9794761" cy="1344168"/>
          </a:xfrm>
        </p:spPr>
        <p:txBody>
          <a:bodyPr anchor="ctr">
            <a:normAutofit/>
          </a:bodyPr>
          <a:lstStyle/>
          <a:p>
            <a:pPr algn="l"/>
            <a:r>
              <a:rPr lang="en-US" dirty="0"/>
              <a:t>Breaking work into pieces</a:t>
            </a:r>
          </a:p>
        </p:txBody>
      </p:sp>
      <p:sp>
        <p:nvSpPr>
          <p:cNvPr id="5" name="Content Placeholder 4">
            <a:extLst>
              <a:ext uri="{FF2B5EF4-FFF2-40B4-BE49-F238E27FC236}">
                <a16:creationId xmlns:a16="http://schemas.microsoft.com/office/drawing/2014/main" id="{9EC69B07-DA00-4E0E-B945-54E5232A3DED}"/>
              </a:ext>
            </a:extLst>
          </p:cNvPr>
          <p:cNvSpPr>
            <a:spLocks noGrp="1"/>
          </p:cNvSpPr>
          <p:nvPr>
            <p:ph idx="1"/>
          </p:nvPr>
        </p:nvSpPr>
        <p:spPr>
          <a:xfrm>
            <a:off x="1517904" y="2201034"/>
            <a:ext cx="9144000" cy="3898014"/>
          </a:xfrm>
        </p:spPr>
        <p:txBody>
          <a:bodyPr>
            <a:normAutofit/>
          </a:bodyPr>
          <a:lstStyle/>
          <a:p>
            <a:r>
              <a:rPr lang="en-US" dirty="0"/>
              <a:t>Class syllabus = best friend!</a:t>
            </a:r>
          </a:p>
          <a:p>
            <a:pPr lvl="1"/>
            <a:r>
              <a:rPr lang="en-US" dirty="0"/>
              <a:t>This week? Next week? </a:t>
            </a:r>
          </a:p>
          <a:p>
            <a:pPr lvl="1"/>
            <a:r>
              <a:rPr lang="en-US" dirty="0"/>
              <a:t>How many steps in the assignment/project?</a:t>
            </a:r>
          </a:p>
          <a:p>
            <a:pPr lvl="1"/>
            <a:endParaRPr lang="en-US" dirty="0"/>
          </a:p>
          <a:p>
            <a:r>
              <a:rPr lang="en-US" dirty="0"/>
              <a:t>Plan ahead to avoid conflict </a:t>
            </a:r>
          </a:p>
          <a:p>
            <a:pPr lvl="1"/>
            <a:r>
              <a:rPr lang="en-US" dirty="0"/>
              <a:t>Days, weeks, sometimes months</a:t>
            </a:r>
          </a:p>
          <a:p>
            <a:pPr lvl="1"/>
            <a:r>
              <a:rPr lang="en-US" dirty="0"/>
              <a:t>Allow for unexpected (family crisis, car breakdown)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sym typeface="Wingdings" panose="05000000000000000000" pitchFamily="2" charset="2"/>
            </a:endParaRPr>
          </a:p>
        </p:txBody>
      </p:sp>
      <p:sp>
        <p:nvSpPr>
          <p:cNvPr id="6" name="Google Shape;81;p16">
            <a:extLst>
              <a:ext uri="{FF2B5EF4-FFF2-40B4-BE49-F238E27FC236}">
                <a16:creationId xmlns:a16="http://schemas.microsoft.com/office/drawing/2014/main" id="{10C38E0B-4E88-41E6-88EC-0ABE4FB32298}"/>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4">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1B890E1F-35B9-41AC-B94D-E99ECE3147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0423961"/>
      </p:ext>
    </p:extLst>
  </p:cSld>
  <p:clrMapOvr>
    <a:masterClrMapping/>
  </p:clrMapOvr>
  <mc:AlternateContent xmlns:mc="http://schemas.openxmlformats.org/markup-compatibility/2006" xmlns:p14="http://schemas.microsoft.com/office/powerpoint/2010/main">
    <mc:Choice Requires="p14">
      <p:transition spd="slow" p14:dur="2000" advTm="42479"/>
    </mc:Choice>
    <mc:Fallback xmlns="">
      <p:transition spd="slow" advTm="4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4" y="919093"/>
            <a:ext cx="9144000" cy="1344168"/>
          </a:xfrm>
        </p:spPr>
        <p:txBody>
          <a:bodyPr anchor="ctr">
            <a:normAutofit/>
          </a:bodyPr>
          <a:lstStyle/>
          <a:p>
            <a:pPr algn="l"/>
            <a:r>
              <a:rPr lang="en-US" dirty="0"/>
              <a:t>Doing this workshop for extra course credit?</a:t>
            </a:r>
          </a:p>
        </p:txBody>
      </p:sp>
      <p:sp>
        <p:nvSpPr>
          <p:cNvPr id="5" name="Content Placeholder 4">
            <a:extLst>
              <a:ext uri="{FF2B5EF4-FFF2-40B4-BE49-F238E27FC236}">
                <a16:creationId xmlns:a16="http://schemas.microsoft.com/office/drawing/2014/main" id="{9EC69B07-DA00-4E0E-B945-54E5232A3DED}"/>
              </a:ext>
            </a:extLst>
          </p:cNvPr>
          <p:cNvSpPr>
            <a:spLocks noGrp="1"/>
          </p:cNvSpPr>
          <p:nvPr>
            <p:ph idx="1"/>
          </p:nvPr>
        </p:nvSpPr>
        <p:spPr>
          <a:xfrm>
            <a:off x="1517904" y="2201034"/>
            <a:ext cx="9144000" cy="3898014"/>
          </a:xfrm>
        </p:spPr>
        <p:txBody>
          <a:bodyPr>
            <a:normAutofit fontScale="85000" lnSpcReduction="10000"/>
          </a:bodyPr>
          <a:lstStyle/>
          <a:p>
            <a:r>
              <a:rPr lang="en-US" dirty="0"/>
              <a:t>No? Skip to the next slide </a:t>
            </a:r>
            <a:r>
              <a:rPr lang="en-US" dirty="0">
                <a:sym typeface="Wingdings" panose="05000000000000000000" pitchFamily="2" charset="2"/>
              </a:rPr>
              <a:t></a:t>
            </a:r>
            <a:br>
              <a:rPr lang="en-US" dirty="0">
                <a:sym typeface="Wingdings" panose="05000000000000000000" pitchFamily="2" charset="2"/>
              </a:rPr>
            </a:br>
            <a:endParaRPr lang="en-US" dirty="0">
              <a:sym typeface="Wingdings" panose="05000000000000000000" pitchFamily="2" charset="2"/>
            </a:endParaRPr>
          </a:p>
          <a:p>
            <a:r>
              <a:rPr lang="en-US" dirty="0">
                <a:sym typeface="Wingdings" panose="05000000000000000000" pitchFamily="2" charset="2"/>
              </a:rPr>
              <a:t>Yes?  To receive an email verification of your participation, choose one of the following items to do (instructions with videos in the slides) during or after the workshop and email screenshot, scan studentsuccesscenter@uhcl.edu or photo of the item(s) to with a message that you need verif</a:t>
            </a:r>
            <a:r>
              <a:rPr lang="en-US" sz="2400" dirty="0">
                <a:sym typeface="Wingdings" panose="05000000000000000000" pitchFamily="2" charset="2"/>
              </a:rPr>
              <a:t>ication for the Online Courses workshop:</a:t>
            </a:r>
          </a:p>
          <a:p>
            <a:pPr marL="594360" lvl="1" indent="-228600">
              <a:buFont typeface="+mj-lt"/>
              <a:buAutoNum type="arabicPeriod"/>
            </a:pPr>
            <a:r>
              <a:rPr lang="en-US" sz="1800" dirty="0">
                <a:sym typeface="Wingdings" panose="05000000000000000000" pitchFamily="2" charset="2"/>
              </a:rPr>
              <a:t>Make a chronological, color coded assignment checklist for the semester (see slide 7)</a:t>
            </a:r>
          </a:p>
          <a:p>
            <a:pPr marL="594360" lvl="1" indent="-228600">
              <a:buFont typeface="+mj-lt"/>
              <a:buAutoNum type="arabicPeriod"/>
            </a:pPr>
            <a:r>
              <a:rPr lang="en-US" sz="1800" dirty="0">
                <a:sym typeface="Wingdings" panose="05000000000000000000" pitchFamily="2" charset="2"/>
              </a:rPr>
              <a:t>Make a grid of your schedule (like in slide 9) complete with study times (don’t forget things like eating, commuting)</a:t>
            </a:r>
          </a:p>
          <a:p>
            <a:pPr marL="594360" lvl="1" indent="-228600">
              <a:buFont typeface="+mj-lt"/>
              <a:buAutoNum type="arabicPeriod"/>
            </a:pPr>
            <a:r>
              <a:rPr lang="en-US" sz="1800" dirty="0">
                <a:sym typeface="Wingdings" panose="05000000000000000000" pitchFamily="2" charset="2"/>
              </a:rPr>
              <a:t>Use one of the digital time management options and mark out your month and a detailed week (see slide 10)</a:t>
            </a:r>
            <a:endParaRPr lang="en-US" dirty="0">
              <a:sym typeface="Wingdings" panose="05000000000000000000" pitchFamily="2" charset="2"/>
            </a:endParaRPr>
          </a:p>
          <a:p>
            <a:endParaRPr lang="en-US" dirty="0">
              <a:sym typeface="Wingdings" panose="05000000000000000000" pitchFamily="2" charset="2"/>
            </a:endParaRPr>
          </a:p>
        </p:txBody>
      </p:sp>
      <p:sp>
        <p:nvSpPr>
          <p:cNvPr id="6" name="Google Shape;81;p16">
            <a:extLst>
              <a:ext uri="{FF2B5EF4-FFF2-40B4-BE49-F238E27FC236}">
                <a16:creationId xmlns:a16="http://schemas.microsoft.com/office/drawing/2014/main" id="{807ABB5D-F77C-43C2-8485-D4BE784FC58E}"/>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4">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0B3D2D2E-4837-4513-A774-F643E20EC5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4532712"/>
      </p:ext>
    </p:extLst>
  </p:cSld>
  <p:clrMapOvr>
    <a:masterClrMapping/>
  </p:clrMapOvr>
  <mc:AlternateContent xmlns:mc="http://schemas.openxmlformats.org/markup-compatibility/2006" xmlns:p14="http://schemas.microsoft.com/office/powerpoint/2010/main">
    <mc:Choice Requires="p14">
      <p:transition spd="slow" p14:dur="2000" advTm="14847"/>
    </mc:Choice>
    <mc:Fallback xmlns="">
      <p:transition spd="slow" advTm="1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3" y="919093"/>
            <a:ext cx="9794761" cy="1344168"/>
          </a:xfrm>
        </p:spPr>
        <p:txBody>
          <a:bodyPr anchor="ctr">
            <a:normAutofit/>
          </a:bodyPr>
          <a:lstStyle/>
          <a:p>
            <a:pPr algn="l"/>
            <a:r>
              <a:rPr lang="en-US" dirty="0"/>
              <a:t>Chunking</a:t>
            </a:r>
          </a:p>
        </p:txBody>
      </p:sp>
      <p:grpSp>
        <p:nvGrpSpPr>
          <p:cNvPr id="6" name="Group 5">
            <a:extLst>
              <a:ext uri="{FF2B5EF4-FFF2-40B4-BE49-F238E27FC236}">
                <a16:creationId xmlns:a16="http://schemas.microsoft.com/office/drawing/2014/main" id="{3FCF299C-DBDB-487D-A4D8-066C181A346E}"/>
              </a:ext>
            </a:extLst>
          </p:cNvPr>
          <p:cNvGrpSpPr/>
          <p:nvPr/>
        </p:nvGrpSpPr>
        <p:grpSpPr>
          <a:xfrm>
            <a:off x="1393917" y="2032445"/>
            <a:ext cx="8868788" cy="4614206"/>
            <a:chOff x="1393917" y="2032445"/>
            <a:chExt cx="8868788" cy="4614206"/>
          </a:xfrm>
        </p:grpSpPr>
        <p:pic>
          <p:nvPicPr>
            <p:cNvPr id="8" name="Google Shape;315;p39">
              <a:extLst>
                <a:ext uri="{FF2B5EF4-FFF2-40B4-BE49-F238E27FC236}">
                  <a16:creationId xmlns:a16="http://schemas.microsoft.com/office/drawing/2014/main" id="{80BF3F3C-DE0B-4D09-A9F0-A070F02C814D}"/>
                </a:ext>
              </a:extLst>
            </p:cNvPr>
            <p:cNvPicPr preferRelativeResize="0"/>
            <p:nvPr/>
          </p:nvPicPr>
          <p:blipFill>
            <a:blip r:embed="rId4">
              <a:alphaModFix/>
            </a:blip>
            <a:stretch>
              <a:fillRect/>
            </a:stretch>
          </p:blipFill>
          <p:spPr>
            <a:xfrm>
              <a:off x="1932613" y="2063376"/>
              <a:ext cx="1826639" cy="1336225"/>
            </a:xfrm>
            <a:prstGeom prst="rect">
              <a:avLst/>
            </a:prstGeom>
            <a:noFill/>
            <a:ln>
              <a:noFill/>
            </a:ln>
          </p:spPr>
        </p:pic>
        <p:sp>
          <p:nvSpPr>
            <p:cNvPr id="9" name="Google Shape;316;p39">
              <a:extLst>
                <a:ext uri="{FF2B5EF4-FFF2-40B4-BE49-F238E27FC236}">
                  <a16:creationId xmlns:a16="http://schemas.microsoft.com/office/drawing/2014/main" id="{6DD3874F-4BFB-413F-9770-D59E6653085C}"/>
                </a:ext>
              </a:extLst>
            </p:cNvPr>
            <p:cNvSpPr txBox="1"/>
            <p:nvPr/>
          </p:nvSpPr>
          <p:spPr>
            <a:xfrm>
              <a:off x="1393917" y="3693139"/>
              <a:ext cx="2854500" cy="53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400" dirty="0"/>
                <a:t>Study Segment/Task</a:t>
              </a:r>
              <a:endParaRPr sz="1400" dirty="0"/>
            </a:p>
            <a:p>
              <a:pPr marL="0" lvl="0" indent="0" algn="ctr" rtl="0">
                <a:spcBef>
                  <a:spcPts val="0"/>
                </a:spcBef>
                <a:spcAft>
                  <a:spcPts val="0"/>
                </a:spcAft>
                <a:buNone/>
              </a:pPr>
              <a:r>
                <a:rPr lang="en-US" sz="1400" dirty="0"/>
                <a:t>+</a:t>
              </a:r>
              <a:endParaRPr sz="1400" dirty="0"/>
            </a:p>
          </p:txBody>
        </p:sp>
        <p:pic>
          <p:nvPicPr>
            <p:cNvPr id="10" name="Google Shape;317;p39">
              <a:extLst>
                <a:ext uri="{FF2B5EF4-FFF2-40B4-BE49-F238E27FC236}">
                  <a16:creationId xmlns:a16="http://schemas.microsoft.com/office/drawing/2014/main" id="{1A4FC2CB-8852-4F35-A8BA-21D557BAD285}"/>
                </a:ext>
              </a:extLst>
            </p:cNvPr>
            <p:cNvPicPr preferRelativeResize="0"/>
            <p:nvPr/>
          </p:nvPicPr>
          <p:blipFill>
            <a:blip r:embed="rId5">
              <a:alphaModFix/>
            </a:blip>
            <a:stretch>
              <a:fillRect/>
            </a:stretch>
          </p:blipFill>
          <p:spPr>
            <a:xfrm>
              <a:off x="5013067" y="4554026"/>
              <a:ext cx="1652007" cy="1237425"/>
            </a:xfrm>
            <a:prstGeom prst="rect">
              <a:avLst/>
            </a:prstGeom>
            <a:noFill/>
            <a:ln>
              <a:noFill/>
            </a:ln>
          </p:spPr>
        </p:pic>
        <p:pic>
          <p:nvPicPr>
            <p:cNvPr id="13" name="Google Shape;318;p39">
              <a:extLst>
                <a:ext uri="{FF2B5EF4-FFF2-40B4-BE49-F238E27FC236}">
                  <a16:creationId xmlns:a16="http://schemas.microsoft.com/office/drawing/2014/main" id="{976FEF65-E9E0-4318-A221-5395C63594FA}"/>
                </a:ext>
              </a:extLst>
            </p:cNvPr>
            <p:cNvPicPr preferRelativeResize="0"/>
            <p:nvPr/>
          </p:nvPicPr>
          <p:blipFill rotWithShape="1">
            <a:blip r:embed="rId6">
              <a:alphaModFix/>
            </a:blip>
            <a:srcRect l="-12132" b="-12132"/>
            <a:stretch/>
          </p:blipFill>
          <p:spPr>
            <a:xfrm>
              <a:off x="1817179" y="4602676"/>
              <a:ext cx="2007975" cy="1336231"/>
            </a:xfrm>
            <a:prstGeom prst="rect">
              <a:avLst/>
            </a:prstGeom>
            <a:noFill/>
            <a:ln>
              <a:noFill/>
            </a:ln>
          </p:spPr>
        </p:pic>
        <p:pic>
          <p:nvPicPr>
            <p:cNvPr id="14" name="Google Shape;319;p39">
              <a:extLst>
                <a:ext uri="{FF2B5EF4-FFF2-40B4-BE49-F238E27FC236}">
                  <a16:creationId xmlns:a16="http://schemas.microsoft.com/office/drawing/2014/main" id="{8FB9B949-69B0-4F1B-8F87-668E83E34343}"/>
                </a:ext>
              </a:extLst>
            </p:cNvPr>
            <p:cNvPicPr preferRelativeResize="0"/>
            <p:nvPr/>
          </p:nvPicPr>
          <p:blipFill rotWithShape="1">
            <a:blip r:embed="rId7">
              <a:alphaModFix/>
            </a:blip>
            <a:srcRect l="8742" t="3471" r="7757" b="4945"/>
            <a:stretch/>
          </p:blipFill>
          <p:spPr>
            <a:xfrm>
              <a:off x="7726954" y="4490676"/>
              <a:ext cx="2007968" cy="1237425"/>
            </a:xfrm>
            <a:prstGeom prst="rect">
              <a:avLst/>
            </a:prstGeom>
            <a:noFill/>
            <a:ln>
              <a:noFill/>
            </a:ln>
          </p:spPr>
        </p:pic>
        <p:sp>
          <p:nvSpPr>
            <p:cNvPr id="15" name="Google Shape;320;p39">
              <a:extLst>
                <a:ext uri="{FF2B5EF4-FFF2-40B4-BE49-F238E27FC236}">
                  <a16:creationId xmlns:a16="http://schemas.microsoft.com/office/drawing/2014/main" id="{7C286382-AF3E-4510-8472-1083431C0AFF}"/>
                </a:ext>
              </a:extLst>
            </p:cNvPr>
            <p:cNvSpPr txBox="1"/>
            <p:nvPr/>
          </p:nvSpPr>
          <p:spPr>
            <a:xfrm>
              <a:off x="1723818" y="5752051"/>
              <a:ext cx="2381100" cy="89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t>Short Task with Natural End</a:t>
              </a:r>
              <a:endParaRPr sz="1400" dirty="0"/>
            </a:p>
          </p:txBody>
        </p:sp>
        <p:pic>
          <p:nvPicPr>
            <p:cNvPr id="16" name="Google Shape;321;p39">
              <a:extLst>
                <a:ext uri="{FF2B5EF4-FFF2-40B4-BE49-F238E27FC236}">
                  <a16:creationId xmlns:a16="http://schemas.microsoft.com/office/drawing/2014/main" id="{B639195B-DE73-466D-9F8D-98E5EE6EB6F8}"/>
                </a:ext>
              </a:extLst>
            </p:cNvPr>
            <p:cNvPicPr preferRelativeResize="0"/>
            <p:nvPr/>
          </p:nvPicPr>
          <p:blipFill>
            <a:blip r:embed="rId4">
              <a:alphaModFix/>
            </a:blip>
            <a:stretch>
              <a:fillRect/>
            </a:stretch>
          </p:blipFill>
          <p:spPr>
            <a:xfrm>
              <a:off x="4925750" y="2032451"/>
              <a:ext cx="1826642" cy="1336225"/>
            </a:xfrm>
            <a:prstGeom prst="rect">
              <a:avLst/>
            </a:prstGeom>
            <a:noFill/>
            <a:ln>
              <a:noFill/>
            </a:ln>
          </p:spPr>
        </p:pic>
        <p:pic>
          <p:nvPicPr>
            <p:cNvPr id="17" name="Google Shape;322;p39">
              <a:extLst>
                <a:ext uri="{FF2B5EF4-FFF2-40B4-BE49-F238E27FC236}">
                  <a16:creationId xmlns:a16="http://schemas.microsoft.com/office/drawing/2014/main" id="{F4CFAAD2-B73B-4A59-A76B-30966559BEA3}"/>
                </a:ext>
              </a:extLst>
            </p:cNvPr>
            <p:cNvPicPr preferRelativeResize="0"/>
            <p:nvPr/>
          </p:nvPicPr>
          <p:blipFill>
            <a:blip r:embed="rId4">
              <a:alphaModFix/>
            </a:blip>
            <a:stretch>
              <a:fillRect/>
            </a:stretch>
          </p:blipFill>
          <p:spPr>
            <a:xfrm>
              <a:off x="7817605" y="2032445"/>
              <a:ext cx="1826650" cy="1336231"/>
            </a:xfrm>
            <a:prstGeom prst="rect">
              <a:avLst/>
            </a:prstGeom>
            <a:noFill/>
            <a:ln>
              <a:noFill/>
            </a:ln>
          </p:spPr>
        </p:pic>
        <p:sp>
          <p:nvSpPr>
            <p:cNvPr id="18" name="Google Shape;323;p39">
              <a:extLst>
                <a:ext uri="{FF2B5EF4-FFF2-40B4-BE49-F238E27FC236}">
                  <a16:creationId xmlns:a16="http://schemas.microsoft.com/office/drawing/2014/main" id="{911A505B-D3C7-4981-B955-FF10C8080978}"/>
                </a:ext>
              </a:extLst>
            </p:cNvPr>
            <p:cNvSpPr txBox="1"/>
            <p:nvPr/>
          </p:nvSpPr>
          <p:spPr>
            <a:xfrm>
              <a:off x="4345317" y="3693139"/>
              <a:ext cx="2854500" cy="53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400" dirty="0"/>
                <a:t>Study Segment/Task</a:t>
              </a:r>
              <a:endParaRPr sz="1400" dirty="0"/>
            </a:p>
            <a:p>
              <a:pPr marL="0" lvl="0" indent="0" algn="ctr" rtl="0">
                <a:spcBef>
                  <a:spcPts val="0"/>
                </a:spcBef>
                <a:spcAft>
                  <a:spcPts val="0"/>
                </a:spcAft>
                <a:buNone/>
              </a:pPr>
              <a:r>
                <a:rPr lang="en-US" sz="1400" dirty="0"/>
                <a:t>+</a:t>
              </a:r>
              <a:endParaRPr sz="1400" dirty="0"/>
            </a:p>
          </p:txBody>
        </p:sp>
        <p:sp>
          <p:nvSpPr>
            <p:cNvPr id="19" name="Google Shape;324;p39">
              <a:extLst>
                <a:ext uri="{FF2B5EF4-FFF2-40B4-BE49-F238E27FC236}">
                  <a16:creationId xmlns:a16="http://schemas.microsoft.com/office/drawing/2014/main" id="{261461D8-A10A-42C2-B0A1-23ED10332A53}"/>
                </a:ext>
              </a:extLst>
            </p:cNvPr>
            <p:cNvSpPr txBox="1"/>
            <p:nvPr/>
          </p:nvSpPr>
          <p:spPr>
            <a:xfrm>
              <a:off x="7408205" y="3693151"/>
              <a:ext cx="2854500" cy="53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400" dirty="0"/>
                <a:t>Study Segment/Task</a:t>
              </a:r>
              <a:endParaRPr sz="1400" dirty="0"/>
            </a:p>
            <a:p>
              <a:pPr marL="0" lvl="0" indent="0" algn="ctr" rtl="0">
                <a:spcBef>
                  <a:spcPts val="0"/>
                </a:spcBef>
                <a:spcAft>
                  <a:spcPts val="0"/>
                </a:spcAft>
                <a:buNone/>
              </a:pPr>
              <a:r>
                <a:rPr lang="en-US" sz="1400" dirty="0"/>
                <a:t>+</a:t>
              </a:r>
              <a:endParaRPr sz="1400" dirty="0"/>
            </a:p>
          </p:txBody>
        </p:sp>
        <p:sp>
          <p:nvSpPr>
            <p:cNvPr id="20" name="Google Shape;325;p39">
              <a:extLst>
                <a:ext uri="{FF2B5EF4-FFF2-40B4-BE49-F238E27FC236}">
                  <a16:creationId xmlns:a16="http://schemas.microsoft.com/office/drawing/2014/main" id="{4AD50A53-3EF7-403D-BCF8-E9BB90E514BC}"/>
                </a:ext>
              </a:extLst>
            </p:cNvPr>
            <p:cNvSpPr txBox="1"/>
            <p:nvPr/>
          </p:nvSpPr>
          <p:spPr>
            <a:xfrm>
              <a:off x="4576817" y="5791201"/>
              <a:ext cx="2524500" cy="81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t>Short Task with Natural End</a:t>
              </a:r>
              <a:endParaRPr sz="1400" dirty="0"/>
            </a:p>
          </p:txBody>
        </p:sp>
        <p:sp>
          <p:nvSpPr>
            <p:cNvPr id="21" name="Google Shape;326;p39">
              <a:extLst>
                <a:ext uri="{FF2B5EF4-FFF2-40B4-BE49-F238E27FC236}">
                  <a16:creationId xmlns:a16="http://schemas.microsoft.com/office/drawing/2014/main" id="{2A13717A-2913-4E94-BA32-B8A011E089CB}"/>
                </a:ext>
              </a:extLst>
            </p:cNvPr>
            <p:cNvSpPr txBox="1"/>
            <p:nvPr/>
          </p:nvSpPr>
          <p:spPr>
            <a:xfrm>
              <a:off x="7573217" y="5752051"/>
              <a:ext cx="2524500" cy="89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t>Short Task with Natural End</a:t>
              </a:r>
              <a:endParaRPr sz="1400" dirty="0"/>
            </a:p>
          </p:txBody>
        </p:sp>
        <p:sp>
          <p:nvSpPr>
            <p:cNvPr id="22" name="Google Shape;327;p39">
              <a:extLst>
                <a:ext uri="{FF2B5EF4-FFF2-40B4-BE49-F238E27FC236}">
                  <a16:creationId xmlns:a16="http://schemas.microsoft.com/office/drawing/2014/main" id="{402552F1-9DCE-4C13-A5CD-CC2DE764FA14}"/>
                </a:ext>
              </a:extLst>
            </p:cNvPr>
            <p:cNvSpPr/>
            <p:nvPr/>
          </p:nvSpPr>
          <p:spPr>
            <a:xfrm>
              <a:off x="4104917" y="3837901"/>
              <a:ext cx="400500" cy="353100"/>
            </a:xfrm>
            <a:prstGeom prst="rightArrow">
              <a:avLst>
                <a:gd name="adj1" fmla="val 50000"/>
                <a:gd name="adj2" fmla="val 50000"/>
              </a:avLst>
            </a:prstGeom>
            <a:solidFill>
              <a:srgbClr val="5FD0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8;p39">
              <a:extLst>
                <a:ext uri="{FF2B5EF4-FFF2-40B4-BE49-F238E27FC236}">
                  <a16:creationId xmlns:a16="http://schemas.microsoft.com/office/drawing/2014/main" id="{F6067A69-E862-456E-BC0F-A9416E31902C}"/>
                </a:ext>
              </a:extLst>
            </p:cNvPr>
            <p:cNvSpPr/>
            <p:nvPr/>
          </p:nvSpPr>
          <p:spPr>
            <a:xfrm>
              <a:off x="7147217" y="3784801"/>
              <a:ext cx="400500" cy="353100"/>
            </a:xfrm>
            <a:prstGeom prst="rightArrow">
              <a:avLst>
                <a:gd name="adj1" fmla="val 50000"/>
                <a:gd name="adj2" fmla="val 50000"/>
              </a:avLst>
            </a:prstGeom>
            <a:solidFill>
              <a:srgbClr val="5FD0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9;p39">
              <a:extLst>
                <a:ext uri="{FF2B5EF4-FFF2-40B4-BE49-F238E27FC236}">
                  <a16:creationId xmlns:a16="http://schemas.microsoft.com/office/drawing/2014/main" id="{F169569E-1164-4CF4-80DC-2455DC3F208C}"/>
                </a:ext>
              </a:extLst>
            </p:cNvPr>
            <p:cNvSpPr txBox="1"/>
            <p:nvPr/>
          </p:nvSpPr>
          <p:spPr>
            <a:xfrm>
              <a:off x="2299218" y="4644500"/>
              <a:ext cx="1230300" cy="22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t>Break? </a:t>
              </a:r>
              <a:endParaRPr sz="2400" dirty="0"/>
            </a:p>
          </p:txBody>
        </p:sp>
        <p:pic>
          <p:nvPicPr>
            <p:cNvPr id="25" name="Google Shape;330;p39">
              <a:extLst>
                <a:ext uri="{FF2B5EF4-FFF2-40B4-BE49-F238E27FC236}">
                  <a16:creationId xmlns:a16="http://schemas.microsoft.com/office/drawing/2014/main" id="{F0BDC5A3-B0CF-4B36-A371-54FCB15D7153}"/>
                </a:ext>
              </a:extLst>
            </p:cNvPr>
            <p:cNvPicPr preferRelativeResize="0"/>
            <p:nvPr/>
          </p:nvPicPr>
          <p:blipFill>
            <a:blip r:embed="rId8">
              <a:alphaModFix/>
            </a:blip>
            <a:stretch>
              <a:fillRect/>
            </a:stretch>
          </p:blipFill>
          <p:spPr>
            <a:xfrm>
              <a:off x="2521030" y="4945892"/>
              <a:ext cx="649775" cy="649775"/>
            </a:xfrm>
            <a:prstGeom prst="rect">
              <a:avLst/>
            </a:prstGeom>
            <a:noFill/>
            <a:ln>
              <a:noFill/>
            </a:ln>
          </p:spPr>
        </p:pic>
      </p:grpSp>
      <p:sp>
        <p:nvSpPr>
          <p:cNvPr id="26" name="Google Shape;81;p16">
            <a:extLst>
              <a:ext uri="{FF2B5EF4-FFF2-40B4-BE49-F238E27FC236}">
                <a16:creationId xmlns:a16="http://schemas.microsoft.com/office/drawing/2014/main" id="{D9541FAF-704B-4348-94CD-4A80AF6E7DCE}"/>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9">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D53F1128-61E7-49AE-904B-68B4541727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3816218"/>
      </p:ext>
    </p:extLst>
  </p:cSld>
  <p:clrMapOvr>
    <a:masterClrMapping/>
  </p:clrMapOvr>
  <mc:AlternateContent xmlns:mc="http://schemas.openxmlformats.org/markup-compatibility/2006" xmlns:p14="http://schemas.microsoft.com/office/powerpoint/2010/main">
    <mc:Choice Requires="p14">
      <p:transition spd="slow" p14:dur="2000" advTm="20111"/>
    </mc:Choice>
    <mc:Fallback xmlns="">
      <p:transition spd="slow" advTm="20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3" y="919093"/>
            <a:ext cx="9794761" cy="1344168"/>
          </a:xfrm>
        </p:spPr>
        <p:txBody>
          <a:bodyPr anchor="ctr">
            <a:normAutofit/>
          </a:bodyPr>
          <a:lstStyle/>
          <a:p>
            <a:pPr algn="l"/>
            <a:r>
              <a:rPr lang="en-US" dirty="0"/>
              <a:t>Small windows</a:t>
            </a:r>
          </a:p>
        </p:txBody>
      </p:sp>
      <p:pic>
        <p:nvPicPr>
          <p:cNvPr id="26" name="Google Shape;338;p40">
            <a:extLst>
              <a:ext uri="{FF2B5EF4-FFF2-40B4-BE49-F238E27FC236}">
                <a16:creationId xmlns:a16="http://schemas.microsoft.com/office/drawing/2014/main" id="{DC860D7C-4C1D-45E4-B7F0-AE0C0BB4FC10}"/>
              </a:ext>
            </a:extLst>
          </p:cNvPr>
          <p:cNvPicPr preferRelativeResize="0"/>
          <p:nvPr/>
        </p:nvPicPr>
        <p:blipFill>
          <a:blip r:embed="rId4">
            <a:alphaModFix/>
          </a:blip>
          <a:stretch>
            <a:fillRect/>
          </a:stretch>
        </p:blipFill>
        <p:spPr>
          <a:xfrm>
            <a:off x="2297496" y="2423265"/>
            <a:ext cx="1398450" cy="1022999"/>
          </a:xfrm>
          <a:prstGeom prst="rect">
            <a:avLst/>
          </a:prstGeom>
          <a:noFill/>
          <a:ln>
            <a:noFill/>
          </a:ln>
        </p:spPr>
      </p:pic>
      <p:sp>
        <p:nvSpPr>
          <p:cNvPr id="27" name="Google Shape;339;p40">
            <a:extLst>
              <a:ext uri="{FF2B5EF4-FFF2-40B4-BE49-F238E27FC236}">
                <a16:creationId xmlns:a16="http://schemas.microsoft.com/office/drawing/2014/main" id="{54C6F4D3-98DC-41E2-9321-56D4395FAEF0}"/>
              </a:ext>
            </a:extLst>
          </p:cNvPr>
          <p:cNvSpPr txBox="1"/>
          <p:nvPr/>
        </p:nvSpPr>
        <p:spPr>
          <a:xfrm>
            <a:off x="1608012" y="3382401"/>
            <a:ext cx="2854500" cy="53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400" dirty="0"/>
              <a:t>Study Segment/Task</a:t>
            </a:r>
            <a:endParaRPr sz="1400" dirty="0"/>
          </a:p>
          <a:p>
            <a:pPr marL="0" lvl="0" indent="0" algn="ctr" rtl="0">
              <a:spcBef>
                <a:spcPts val="0"/>
              </a:spcBef>
              <a:spcAft>
                <a:spcPts val="0"/>
              </a:spcAft>
              <a:buNone/>
            </a:pPr>
            <a:r>
              <a:rPr lang="en-US" sz="1400" dirty="0"/>
              <a:t>+</a:t>
            </a:r>
            <a:endParaRPr sz="1400" dirty="0"/>
          </a:p>
        </p:txBody>
      </p:sp>
      <p:sp>
        <p:nvSpPr>
          <p:cNvPr id="28" name="Google Shape;340;p40">
            <a:extLst>
              <a:ext uri="{FF2B5EF4-FFF2-40B4-BE49-F238E27FC236}">
                <a16:creationId xmlns:a16="http://schemas.microsoft.com/office/drawing/2014/main" id="{78156428-6519-451B-9308-F22F3836C93B}"/>
              </a:ext>
            </a:extLst>
          </p:cNvPr>
          <p:cNvSpPr txBox="1"/>
          <p:nvPr/>
        </p:nvSpPr>
        <p:spPr>
          <a:xfrm>
            <a:off x="1807378" y="5755311"/>
            <a:ext cx="2524500" cy="102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t>Long or Routine Block (hours)</a:t>
            </a:r>
            <a:endParaRPr sz="1400" dirty="0"/>
          </a:p>
        </p:txBody>
      </p:sp>
      <p:pic>
        <p:nvPicPr>
          <p:cNvPr id="29" name="Google Shape;341;p40">
            <a:extLst>
              <a:ext uri="{FF2B5EF4-FFF2-40B4-BE49-F238E27FC236}">
                <a16:creationId xmlns:a16="http://schemas.microsoft.com/office/drawing/2014/main" id="{9C19C230-2E64-436B-965D-7969BA13D41C}"/>
              </a:ext>
            </a:extLst>
          </p:cNvPr>
          <p:cNvPicPr preferRelativeResize="0"/>
          <p:nvPr/>
        </p:nvPicPr>
        <p:blipFill>
          <a:blip r:embed="rId4">
            <a:alphaModFix/>
          </a:blip>
          <a:stretch>
            <a:fillRect/>
          </a:stretch>
        </p:blipFill>
        <p:spPr>
          <a:xfrm>
            <a:off x="5359836" y="5193368"/>
            <a:ext cx="1472326" cy="1023000"/>
          </a:xfrm>
          <a:prstGeom prst="rect">
            <a:avLst/>
          </a:prstGeom>
          <a:noFill/>
          <a:ln>
            <a:noFill/>
          </a:ln>
        </p:spPr>
      </p:pic>
      <p:sp>
        <p:nvSpPr>
          <p:cNvPr id="30" name="Google Shape;342;p40">
            <a:extLst>
              <a:ext uri="{FF2B5EF4-FFF2-40B4-BE49-F238E27FC236}">
                <a16:creationId xmlns:a16="http://schemas.microsoft.com/office/drawing/2014/main" id="{EE7B804C-F323-4B12-BF9B-3268D7801C15}"/>
              </a:ext>
            </a:extLst>
          </p:cNvPr>
          <p:cNvSpPr txBox="1"/>
          <p:nvPr/>
        </p:nvSpPr>
        <p:spPr>
          <a:xfrm>
            <a:off x="4668749" y="6131441"/>
            <a:ext cx="2854500" cy="53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400" dirty="0"/>
              <a:t>Study Segment/Task</a:t>
            </a:r>
            <a:endParaRPr sz="1400" dirty="0"/>
          </a:p>
          <a:p>
            <a:pPr marL="0" lvl="0" indent="0" algn="ctr" rtl="0">
              <a:spcBef>
                <a:spcPts val="0"/>
              </a:spcBef>
              <a:spcAft>
                <a:spcPts val="0"/>
              </a:spcAft>
              <a:buNone/>
            </a:pPr>
            <a:endParaRPr sz="1400" dirty="0"/>
          </a:p>
        </p:txBody>
      </p:sp>
      <p:pic>
        <p:nvPicPr>
          <p:cNvPr id="31" name="Google Shape;343;p40">
            <a:extLst>
              <a:ext uri="{FF2B5EF4-FFF2-40B4-BE49-F238E27FC236}">
                <a16:creationId xmlns:a16="http://schemas.microsoft.com/office/drawing/2014/main" id="{55FE1B3E-617E-4C95-86D9-66C2B5ED5C66}"/>
              </a:ext>
            </a:extLst>
          </p:cNvPr>
          <p:cNvPicPr preferRelativeResize="0"/>
          <p:nvPr/>
        </p:nvPicPr>
        <p:blipFill rotWithShape="1">
          <a:blip r:embed="rId5">
            <a:alphaModFix/>
          </a:blip>
          <a:srcRect l="5830" t="-2532" r="5822"/>
          <a:stretch/>
        </p:blipFill>
        <p:spPr>
          <a:xfrm>
            <a:off x="1724903" y="3950816"/>
            <a:ext cx="2606975" cy="2037575"/>
          </a:xfrm>
          <a:prstGeom prst="rect">
            <a:avLst/>
          </a:prstGeom>
          <a:noFill/>
          <a:ln>
            <a:noFill/>
          </a:ln>
        </p:spPr>
      </p:pic>
      <p:sp>
        <p:nvSpPr>
          <p:cNvPr id="32" name="Google Shape;344;p40">
            <a:extLst>
              <a:ext uri="{FF2B5EF4-FFF2-40B4-BE49-F238E27FC236}">
                <a16:creationId xmlns:a16="http://schemas.microsoft.com/office/drawing/2014/main" id="{3BFB3707-DFF3-464E-8A87-A4C46C23A5BE}"/>
              </a:ext>
            </a:extLst>
          </p:cNvPr>
          <p:cNvSpPr txBox="1"/>
          <p:nvPr/>
        </p:nvSpPr>
        <p:spPr>
          <a:xfrm>
            <a:off x="4833749" y="4525545"/>
            <a:ext cx="2524500" cy="53640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t>Long or Routine Block (hours)</a:t>
            </a:r>
            <a:endParaRPr sz="1400" dirty="0"/>
          </a:p>
          <a:p>
            <a:pPr marL="0" lvl="0" indent="0" algn="ctr" rtl="0">
              <a:spcBef>
                <a:spcPts val="0"/>
              </a:spcBef>
              <a:spcAft>
                <a:spcPts val="0"/>
              </a:spcAft>
              <a:buNone/>
            </a:pPr>
            <a:r>
              <a:rPr lang="en-US" sz="1400" dirty="0"/>
              <a:t>+</a:t>
            </a:r>
            <a:endParaRPr sz="1400" dirty="0"/>
          </a:p>
        </p:txBody>
      </p:sp>
      <p:pic>
        <p:nvPicPr>
          <p:cNvPr id="33" name="Google Shape;345;p40">
            <a:extLst>
              <a:ext uri="{FF2B5EF4-FFF2-40B4-BE49-F238E27FC236}">
                <a16:creationId xmlns:a16="http://schemas.microsoft.com/office/drawing/2014/main" id="{3552EE32-5483-4F33-BF4C-AD222A5CEF9A}"/>
              </a:ext>
            </a:extLst>
          </p:cNvPr>
          <p:cNvPicPr preferRelativeResize="0"/>
          <p:nvPr/>
        </p:nvPicPr>
        <p:blipFill rotWithShape="1">
          <a:blip r:embed="rId6">
            <a:alphaModFix/>
          </a:blip>
          <a:srcRect l="14015" b="14442"/>
          <a:stretch/>
        </p:blipFill>
        <p:spPr>
          <a:xfrm>
            <a:off x="4925812" y="2342061"/>
            <a:ext cx="2340375" cy="2037575"/>
          </a:xfrm>
          <a:prstGeom prst="rect">
            <a:avLst/>
          </a:prstGeom>
          <a:noFill/>
          <a:ln>
            <a:noFill/>
          </a:ln>
        </p:spPr>
      </p:pic>
      <p:pic>
        <p:nvPicPr>
          <p:cNvPr id="34" name="Google Shape;346;p40">
            <a:extLst>
              <a:ext uri="{FF2B5EF4-FFF2-40B4-BE49-F238E27FC236}">
                <a16:creationId xmlns:a16="http://schemas.microsoft.com/office/drawing/2014/main" id="{E9C00BD6-0472-467D-B367-6BCCF44BC0A8}"/>
              </a:ext>
            </a:extLst>
          </p:cNvPr>
          <p:cNvPicPr preferRelativeResize="0"/>
          <p:nvPr/>
        </p:nvPicPr>
        <p:blipFill rotWithShape="1">
          <a:blip r:embed="rId4">
            <a:alphaModFix/>
          </a:blip>
          <a:srcRect l="6244" b="11769"/>
          <a:stretch/>
        </p:blipFill>
        <p:spPr>
          <a:xfrm>
            <a:off x="8403570" y="2263261"/>
            <a:ext cx="1398450" cy="962675"/>
          </a:xfrm>
          <a:prstGeom prst="rect">
            <a:avLst/>
          </a:prstGeom>
          <a:noFill/>
          <a:ln>
            <a:noFill/>
          </a:ln>
        </p:spPr>
      </p:pic>
      <p:pic>
        <p:nvPicPr>
          <p:cNvPr id="35" name="Google Shape;347;p40">
            <a:extLst>
              <a:ext uri="{FF2B5EF4-FFF2-40B4-BE49-F238E27FC236}">
                <a16:creationId xmlns:a16="http://schemas.microsoft.com/office/drawing/2014/main" id="{167BF86F-132F-4F7A-AB67-A2CA25C6520E}"/>
              </a:ext>
            </a:extLst>
          </p:cNvPr>
          <p:cNvPicPr preferRelativeResize="0"/>
          <p:nvPr/>
        </p:nvPicPr>
        <p:blipFill rotWithShape="1">
          <a:blip r:embed="rId4">
            <a:alphaModFix/>
          </a:blip>
          <a:srcRect b="5917"/>
          <a:stretch/>
        </p:blipFill>
        <p:spPr>
          <a:xfrm>
            <a:off x="8504661" y="5382601"/>
            <a:ext cx="1398450" cy="962481"/>
          </a:xfrm>
          <a:prstGeom prst="rect">
            <a:avLst/>
          </a:prstGeom>
          <a:noFill/>
          <a:ln>
            <a:noFill/>
          </a:ln>
        </p:spPr>
      </p:pic>
      <p:pic>
        <p:nvPicPr>
          <p:cNvPr id="36" name="Google Shape;348;p40">
            <a:extLst>
              <a:ext uri="{FF2B5EF4-FFF2-40B4-BE49-F238E27FC236}">
                <a16:creationId xmlns:a16="http://schemas.microsoft.com/office/drawing/2014/main" id="{DE2B0CF3-EFAB-4632-877D-ADC2B6E08349}"/>
              </a:ext>
            </a:extLst>
          </p:cNvPr>
          <p:cNvPicPr preferRelativeResize="0"/>
          <p:nvPr/>
        </p:nvPicPr>
        <p:blipFill rotWithShape="1">
          <a:blip r:embed="rId7">
            <a:alphaModFix/>
          </a:blip>
          <a:srcRect l="5926" t="5120" b="13472"/>
          <a:stretch/>
        </p:blipFill>
        <p:spPr>
          <a:xfrm>
            <a:off x="8124025" y="3274144"/>
            <a:ext cx="1957541" cy="853065"/>
          </a:xfrm>
          <a:prstGeom prst="rect">
            <a:avLst/>
          </a:prstGeom>
          <a:noFill/>
          <a:ln>
            <a:noFill/>
          </a:ln>
        </p:spPr>
      </p:pic>
      <p:pic>
        <p:nvPicPr>
          <p:cNvPr id="37" name="Google Shape;350;p40">
            <a:extLst>
              <a:ext uri="{FF2B5EF4-FFF2-40B4-BE49-F238E27FC236}">
                <a16:creationId xmlns:a16="http://schemas.microsoft.com/office/drawing/2014/main" id="{6FF1B957-FBBB-4706-B1C7-DD8EA0437190}"/>
              </a:ext>
            </a:extLst>
          </p:cNvPr>
          <p:cNvPicPr preferRelativeResize="0"/>
          <p:nvPr/>
        </p:nvPicPr>
        <p:blipFill rotWithShape="1">
          <a:blip r:embed="rId8">
            <a:alphaModFix/>
          </a:blip>
          <a:srcRect l="3625" t="6379" r="2442" b="12563"/>
          <a:stretch/>
        </p:blipFill>
        <p:spPr>
          <a:xfrm>
            <a:off x="8079832" y="4175417"/>
            <a:ext cx="2045925" cy="1115425"/>
          </a:xfrm>
          <a:prstGeom prst="rect">
            <a:avLst/>
          </a:prstGeom>
          <a:noFill/>
          <a:ln>
            <a:noFill/>
          </a:ln>
        </p:spPr>
      </p:pic>
      <p:graphicFrame>
        <p:nvGraphicFramePr>
          <p:cNvPr id="38" name="Table 3">
            <a:extLst>
              <a:ext uri="{FF2B5EF4-FFF2-40B4-BE49-F238E27FC236}">
                <a16:creationId xmlns:a16="http://schemas.microsoft.com/office/drawing/2014/main" id="{CAB253DD-95C2-4A69-A514-C43AEE56398B}"/>
              </a:ext>
            </a:extLst>
          </p:cNvPr>
          <p:cNvGraphicFramePr>
            <a:graphicFrameLocks noGrp="1"/>
          </p:cNvGraphicFramePr>
          <p:nvPr>
            <p:extLst>
              <p:ext uri="{D42A27DB-BD31-4B8C-83A1-F6EECF244321}">
                <p14:modId xmlns:p14="http://schemas.microsoft.com/office/powerpoint/2010/main" val="1663866519"/>
              </p:ext>
            </p:extLst>
          </p:nvPr>
        </p:nvGraphicFramePr>
        <p:xfrm>
          <a:off x="1070236" y="1787003"/>
          <a:ext cx="9901695" cy="370840"/>
        </p:xfrm>
        <a:graphic>
          <a:graphicData uri="http://schemas.openxmlformats.org/drawingml/2006/table">
            <a:tbl>
              <a:tblPr firstRow="1" bandRow="1">
                <a:tableStyleId>{3B4B98B0-60AC-42C2-AFA5-B58CD77FA1E5}</a:tableStyleId>
              </a:tblPr>
              <a:tblGrid>
                <a:gridCol w="3300565">
                  <a:extLst>
                    <a:ext uri="{9D8B030D-6E8A-4147-A177-3AD203B41FA5}">
                      <a16:colId xmlns:a16="http://schemas.microsoft.com/office/drawing/2014/main" val="2745782568"/>
                    </a:ext>
                  </a:extLst>
                </a:gridCol>
                <a:gridCol w="3300565">
                  <a:extLst>
                    <a:ext uri="{9D8B030D-6E8A-4147-A177-3AD203B41FA5}">
                      <a16:colId xmlns:a16="http://schemas.microsoft.com/office/drawing/2014/main" val="2808895200"/>
                    </a:ext>
                  </a:extLst>
                </a:gridCol>
                <a:gridCol w="3300565">
                  <a:extLst>
                    <a:ext uri="{9D8B030D-6E8A-4147-A177-3AD203B41FA5}">
                      <a16:colId xmlns:a16="http://schemas.microsoft.com/office/drawing/2014/main" val="3286096731"/>
                    </a:ext>
                  </a:extLst>
                </a:gridCol>
              </a:tblGrid>
              <a:tr h="370840">
                <a:tc>
                  <a:txBody>
                    <a:bodyPr/>
                    <a:lstStyle/>
                    <a:p>
                      <a:pPr algn="ctr"/>
                      <a:r>
                        <a:rPr lang="en-US" dirty="0"/>
                        <a:t>A</a:t>
                      </a:r>
                    </a:p>
                  </a:txBody>
                  <a:tcPr/>
                </a:tc>
                <a:tc>
                  <a:txBody>
                    <a:bodyPr/>
                    <a:lstStyle/>
                    <a:p>
                      <a:pPr algn="ctr"/>
                      <a:r>
                        <a:rPr lang="en-US" dirty="0"/>
                        <a:t>B</a:t>
                      </a:r>
                    </a:p>
                  </a:txBody>
                  <a:tcPr/>
                </a:tc>
                <a:tc>
                  <a:txBody>
                    <a:bodyPr/>
                    <a:lstStyle/>
                    <a:p>
                      <a:pPr algn="ctr"/>
                      <a:r>
                        <a:rPr lang="en-US" dirty="0"/>
                        <a:t>C</a:t>
                      </a:r>
                    </a:p>
                  </a:txBody>
                  <a:tcPr/>
                </a:tc>
                <a:extLst>
                  <a:ext uri="{0D108BD9-81ED-4DB2-BD59-A6C34878D82A}">
                    <a16:rowId xmlns:a16="http://schemas.microsoft.com/office/drawing/2014/main" val="3483227086"/>
                  </a:ext>
                </a:extLst>
              </a:tr>
            </a:tbl>
          </a:graphicData>
        </a:graphic>
      </p:graphicFrame>
      <p:sp>
        <p:nvSpPr>
          <p:cNvPr id="39" name="Google Shape;81;p16">
            <a:extLst>
              <a:ext uri="{FF2B5EF4-FFF2-40B4-BE49-F238E27FC236}">
                <a16:creationId xmlns:a16="http://schemas.microsoft.com/office/drawing/2014/main" id="{C221E599-1EAB-4746-96D6-B1F32437A779}"/>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9">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FA01D921-AB67-4DB0-A74D-E79C4F9395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4248111"/>
      </p:ext>
    </p:extLst>
  </p:cSld>
  <p:clrMapOvr>
    <a:masterClrMapping/>
  </p:clrMapOvr>
  <mc:AlternateContent xmlns:mc="http://schemas.openxmlformats.org/markup-compatibility/2006" xmlns:p14="http://schemas.microsoft.com/office/powerpoint/2010/main">
    <mc:Choice Requires="p14">
      <p:transition spd="slow" p14:dur="2000" advTm="20234"/>
    </mc:Choice>
    <mc:Fallback xmlns="">
      <p:transition spd="slow" advTm="20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6163464" y="755650"/>
            <a:ext cx="5266535" cy="1345115"/>
          </a:xfrm>
        </p:spPr>
        <p:txBody>
          <a:bodyPr vert="horz" lIns="91440" tIns="45720" rIns="91440" bIns="45720" rtlCol="0" anchor="t">
            <a:normAutofit/>
          </a:bodyPr>
          <a:lstStyle/>
          <a:p>
            <a:r>
              <a:rPr lang="en-US" kern="1200" spc="-50" baseline="0" dirty="0">
                <a:solidFill>
                  <a:schemeClr val="tx1"/>
                </a:solidFill>
                <a:latin typeface="+mj-lt"/>
                <a:ea typeface="+mj-ea"/>
                <a:cs typeface="+mj-cs"/>
              </a:rPr>
              <a:t>Reading strategies</a:t>
            </a:r>
          </a:p>
        </p:txBody>
      </p:sp>
      <p:pic>
        <p:nvPicPr>
          <p:cNvPr id="7" name="Picture 6" descr="What I learnt from a year of reading only books by women | Financial Times">
            <a:extLst>
              <a:ext uri="{FF2B5EF4-FFF2-40B4-BE49-F238E27FC236}">
                <a16:creationId xmlns:a16="http://schemas.microsoft.com/office/drawing/2014/main" id="{F70A11AA-E743-4C71-9A9F-EAFCD7BC1C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460" r="23212"/>
          <a:stretch/>
        </p:blipFill>
        <p:spPr bwMode="auto">
          <a:xfrm>
            <a:off x="20" y="10"/>
            <a:ext cx="5404493" cy="6857990"/>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81;p16">
            <a:extLst>
              <a:ext uri="{FF2B5EF4-FFF2-40B4-BE49-F238E27FC236}">
                <a16:creationId xmlns:a16="http://schemas.microsoft.com/office/drawing/2014/main" id="{5E048303-6E60-417F-A18F-F8D66129235A}"/>
              </a:ext>
            </a:extLst>
          </p:cNvPr>
          <p:cNvSpPr txBox="1"/>
          <p:nvPr/>
        </p:nvSpPr>
        <p:spPr>
          <a:xfrm>
            <a:off x="6163464" y="2207969"/>
            <a:ext cx="5266535" cy="3884983"/>
          </a:xfrm>
          <a:prstGeom prst="rect">
            <a:avLst/>
          </a:prstGeom>
        </p:spPr>
        <p:txBody>
          <a:bodyPr spcFirstLastPara="1" vert="horz" lIns="91440" tIns="45720" rIns="91440" bIns="45720" rtlCol="0" anchorCtr="0">
            <a:normAutofit/>
          </a:bodyPr>
          <a:lstStyle/>
          <a:p>
            <a:pPr marL="0" lvl="0" indent="0">
              <a:lnSpc>
                <a:spcPct val="105000"/>
              </a:lnSpc>
              <a:spcBef>
                <a:spcPts val="0"/>
              </a:spcBef>
              <a:spcAft>
                <a:spcPts val="600"/>
              </a:spcAft>
              <a:buNone/>
            </a:pPr>
            <a:r>
              <a:rPr lang="en-US" dirty="0"/>
              <a:t>Full workshop </a:t>
            </a:r>
            <a:r>
              <a:rPr lang="en-US" b="1" dirty="0">
                <a:solidFill>
                  <a:srgbClr val="0070C0"/>
                </a:solidFill>
                <a:hlinkClick r:id="rId5">
                  <a:extLst>
                    <a:ext uri="{A12FA001-AC4F-418D-AE19-62706E023703}">
                      <ahyp:hlinkClr xmlns:ahyp="http://schemas.microsoft.com/office/drawing/2018/hyperlinkcolor" val="tx"/>
                    </a:ext>
                  </a:extLst>
                </a:hlinkClick>
              </a:rPr>
              <a:t>HERE</a:t>
            </a:r>
            <a:r>
              <a:rPr lang="en-US" dirty="0"/>
              <a:t> or at</a:t>
            </a:r>
            <a:br>
              <a:rPr lang="en-US" dirty="0"/>
            </a:br>
            <a:endParaRPr lang="en-US" dirty="0"/>
          </a:p>
          <a:p>
            <a:pPr marL="0" lvl="0" indent="0">
              <a:lnSpc>
                <a:spcPct val="105000"/>
              </a:lnSpc>
              <a:spcBef>
                <a:spcPts val="0"/>
              </a:spcBef>
              <a:spcAft>
                <a:spcPts val="600"/>
              </a:spcAft>
              <a:buNone/>
            </a:pPr>
            <a:r>
              <a:rPr lang="en-US" dirty="0"/>
              <a:t>https://blackboard.uhcl.edu/ultra/courses/_25087_1/cl/outline</a:t>
            </a:r>
          </a:p>
        </p:txBody>
      </p:sp>
      <p:sp>
        <p:nvSpPr>
          <p:cNvPr id="9" name="Google Shape;81;p16">
            <a:extLst>
              <a:ext uri="{FF2B5EF4-FFF2-40B4-BE49-F238E27FC236}">
                <a16:creationId xmlns:a16="http://schemas.microsoft.com/office/drawing/2014/main" id="{808F33D3-690A-4F65-8CEF-B0F8142AE3AF}"/>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6">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E1C3438D-24B5-4CBE-BC93-68E3267FC0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1469765"/>
      </p:ext>
    </p:extLst>
  </p:cSld>
  <p:clrMapOvr>
    <a:masterClrMapping/>
  </p:clrMapOvr>
  <mc:AlternateContent xmlns:mc="http://schemas.openxmlformats.org/markup-compatibility/2006" xmlns:p14="http://schemas.microsoft.com/office/powerpoint/2010/main">
    <mc:Choice Requires="p14">
      <p:transition spd="slow" p14:dur="2000" advTm="24762"/>
    </mc:Choice>
    <mc:Fallback xmlns="">
      <p:transition spd="slow" advTm="2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9" name="Rectangle 18">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340C2BF-40B4-4E8A-A6BB-EF76CC80E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F0F00D00-FA76-49D4-9105-5692A512A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762000" y="1518249"/>
            <a:ext cx="10655300" cy="3071004"/>
          </a:xfrm>
        </p:spPr>
        <p:txBody>
          <a:bodyPr vert="horz" lIns="91440" tIns="45720" rIns="91440" bIns="45720" rtlCol="0" anchor="ctr">
            <a:normAutofit/>
          </a:bodyPr>
          <a:lstStyle/>
          <a:p>
            <a:pPr algn="ctr"/>
            <a:r>
              <a:rPr lang="en-US" sz="6700" dirty="0"/>
              <a:t>Effective academic reading</a:t>
            </a:r>
            <a:br>
              <a:rPr lang="en-US" sz="6700" dirty="0"/>
            </a:br>
            <a:r>
              <a:rPr lang="en-US" sz="6700" dirty="0"/>
              <a:t>=</a:t>
            </a:r>
          </a:p>
        </p:txBody>
      </p:sp>
      <p:sp>
        <p:nvSpPr>
          <p:cNvPr id="5" name="Content Placeholder 4">
            <a:extLst>
              <a:ext uri="{FF2B5EF4-FFF2-40B4-BE49-F238E27FC236}">
                <a16:creationId xmlns:a16="http://schemas.microsoft.com/office/drawing/2014/main" id="{9EC69B07-DA00-4E0E-B945-54E5232A3DED}"/>
              </a:ext>
            </a:extLst>
          </p:cNvPr>
          <p:cNvSpPr>
            <a:spLocks noGrp="1"/>
          </p:cNvSpPr>
          <p:nvPr>
            <p:ph idx="1"/>
          </p:nvPr>
        </p:nvSpPr>
        <p:spPr>
          <a:xfrm>
            <a:off x="762000" y="4784785"/>
            <a:ext cx="10655300" cy="1309628"/>
          </a:xfrm>
        </p:spPr>
        <p:txBody>
          <a:bodyPr vert="horz" lIns="91440" tIns="45720" rIns="91440" bIns="45720" rtlCol="0" anchor="t">
            <a:normAutofit/>
          </a:bodyPr>
          <a:lstStyle/>
          <a:p>
            <a:pPr marL="0" indent="0" algn="ctr">
              <a:buNone/>
            </a:pPr>
            <a:r>
              <a:rPr lang="en-US" sz="4000" dirty="0">
                <a:sym typeface="Wingdings" panose="05000000000000000000" pitchFamily="2" charset="2"/>
              </a:rPr>
              <a:t>Pre-reading + Targeted reading + Processing</a:t>
            </a:r>
          </a:p>
        </p:txBody>
      </p:sp>
      <p:sp>
        <p:nvSpPr>
          <p:cNvPr id="10" name="Google Shape;81;p16">
            <a:extLst>
              <a:ext uri="{FF2B5EF4-FFF2-40B4-BE49-F238E27FC236}">
                <a16:creationId xmlns:a16="http://schemas.microsoft.com/office/drawing/2014/main" id="{DD465E74-65B1-465B-A4F5-3529C03A2EF2}"/>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4">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84D9B426-2326-436F-81F6-84AC031670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7982567"/>
      </p:ext>
    </p:extLst>
  </p:cSld>
  <p:clrMapOvr>
    <a:masterClrMapping/>
  </p:clrMapOvr>
  <mc:AlternateContent xmlns:mc="http://schemas.openxmlformats.org/markup-compatibility/2006" xmlns:p14="http://schemas.microsoft.com/office/powerpoint/2010/main">
    <mc:Choice Requires="p14">
      <p:transition spd="slow" p14:dur="2000" advTm="10564"/>
    </mc:Choice>
    <mc:Fallback xmlns="">
      <p:transition spd="slow" advTm="10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ssion 2: Reading: 2 Skimming, scanning and detailed reading - OpenLearn -  Open University - FSE_2a">
            <a:extLst>
              <a:ext uri="{FF2B5EF4-FFF2-40B4-BE49-F238E27FC236}">
                <a16:creationId xmlns:a16="http://schemas.microsoft.com/office/drawing/2014/main" id="{FE1257E7-D28C-4AB6-8B33-608CE3F0B5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6156" y="869795"/>
            <a:ext cx="5679688" cy="3194825"/>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76;p43">
            <a:extLst>
              <a:ext uri="{FF2B5EF4-FFF2-40B4-BE49-F238E27FC236}">
                <a16:creationId xmlns:a16="http://schemas.microsoft.com/office/drawing/2014/main" id="{7E3FFAD7-3766-42C8-ADA8-73D0EDBC0695}"/>
              </a:ext>
            </a:extLst>
          </p:cNvPr>
          <p:cNvSpPr txBox="1">
            <a:spLocks/>
          </p:cNvSpPr>
          <p:nvPr/>
        </p:nvSpPr>
        <p:spPr>
          <a:xfrm>
            <a:off x="1986150" y="4325855"/>
            <a:ext cx="2229000" cy="2026200"/>
          </a:xfrm>
          <a:prstGeom prst="rect">
            <a:avLst/>
          </a:prstGeom>
          <a:solidFill>
            <a:schemeClr val="accent1">
              <a:lumMod val="60000"/>
              <a:lumOff val="40000"/>
            </a:schemeClr>
          </a:solidFill>
        </p:spPr>
        <p:txBody>
          <a:bodyPr spcFirstLastPara="1" vert="horz" wrap="square" lIns="91425" tIns="91425" rIns="91425" bIns="91425" rtlCol="0" anchor="ctr" anchorCtr="0">
            <a:no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venir Next LT Pro" panose="020B0504020202020204" pitchFamily="34" charset="0"/>
              <a:buNone/>
            </a:pPr>
            <a:r>
              <a:rPr lang="en-US" dirty="0">
                <a:solidFill>
                  <a:srgbClr val="000000"/>
                </a:solidFill>
              </a:rPr>
              <a:t>Skimming (“Survey”) &amp;</a:t>
            </a:r>
          </a:p>
          <a:p>
            <a:pPr marL="0" indent="0" algn="ctr">
              <a:lnSpc>
                <a:spcPct val="100000"/>
              </a:lnSpc>
              <a:spcBef>
                <a:spcPts val="1000"/>
              </a:spcBef>
              <a:buFont typeface="Avenir Next LT Pro" panose="020B0504020202020204" pitchFamily="34" charset="0"/>
              <a:buNone/>
            </a:pPr>
            <a:r>
              <a:rPr lang="en-US" dirty="0">
                <a:solidFill>
                  <a:srgbClr val="000000"/>
                </a:solidFill>
              </a:rPr>
              <a:t>Questioning</a:t>
            </a:r>
          </a:p>
        </p:txBody>
      </p:sp>
      <p:sp>
        <p:nvSpPr>
          <p:cNvPr id="6" name="Google Shape;377;p43">
            <a:extLst>
              <a:ext uri="{FF2B5EF4-FFF2-40B4-BE49-F238E27FC236}">
                <a16:creationId xmlns:a16="http://schemas.microsoft.com/office/drawing/2014/main" id="{E682320E-8D46-4FBE-9E99-2DEF9ED2A2DA}"/>
              </a:ext>
            </a:extLst>
          </p:cNvPr>
          <p:cNvSpPr txBox="1">
            <a:spLocks/>
          </p:cNvSpPr>
          <p:nvPr/>
        </p:nvSpPr>
        <p:spPr>
          <a:xfrm>
            <a:off x="4931400" y="4325842"/>
            <a:ext cx="2329200" cy="2026200"/>
          </a:xfrm>
          <a:prstGeom prst="rect">
            <a:avLst/>
          </a:prstGeom>
          <a:solidFill>
            <a:schemeClr val="accent4">
              <a:lumMod val="40000"/>
              <a:lumOff val="60000"/>
            </a:schemeClr>
          </a:solidFill>
        </p:spPr>
        <p:txBody>
          <a:bodyPr spcFirstLastPara="1" vert="horz" wrap="square" lIns="91425" tIns="91425" rIns="91425" bIns="91425" rtlCol="0" anchor="ctr" anchorCtr="0">
            <a:no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venir Next LT Pro" panose="020B0504020202020204" pitchFamily="34" charset="0"/>
              <a:buNone/>
            </a:pPr>
            <a:r>
              <a:rPr lang="en-US">
                <a:solidFill>
                  <a:srgbClr val="000000"/>
                </a:solidFill>
              </a:rPr>
              <a:t>Scanning for answers &amp; text marking</a:t>
            </a:r>
          </a:p>
        </p:txBody>
      </p:sp>
      <p:sp>
        <p:nvSpPr>
          <p:cNvPr id="7" name="Google Shape;378;p43">
            <a:extLst>
              <a:ext uri="{FF2B5EF4-FFF2-40B4-BE49-F238E27FC236}">
                <a16:creationId xmlns:a16="http://schemas.microsoft.com/office/drawing/2014/main" id="{6D0D11BA-93AB-481D-B4C5-30FC6B750042}"/>
              </a:ext>
            </a:extLst>
          </p:cNvPr>
          <p:cNvSpPr txBox="1">
            <a:spLocks/>
          </p:cNvSpPr>
          <p:nvPr/>
        </p:nvSpPr>
        <p:spPr>
          <a:xfrm>
            <a:off x="7813650" y="4325855"/>
            <a:ext cx="2329200" cy="2026200"/>
          </a:xfrm>
          <a:prstGeom prst="rect">
            <a:avLst/>
          </a:prstGeom>
          <a:solidFill>
            <a:schemeClr val="tx2">
              <a:lumMod val="50000"/>
              <a:lumOff val="50000"/>
            </a:schemeClr>
          </a:solidFill>
        </p:spPr>
        <p:txBody>
          <a:bodyPr spcFirstLastPara="1" vert="horz" wrap="square" lIns="91425" tIns="91425" rIns="91425" bIns="91425" rtlCol="0" anchor="ctr" anchorCtr="0">
            <a:no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venir Next LT Pro" panose="020B0504020202020204" pitchFamily="34" charset="0"/>
              <a:buNone/>
            </a:pPr>
            <a:r>
              <a:rPr lang="en-US">
                <a:solidFill>
                  <a:srgbClr val="000000"/>
                </a:solidFill>
              </a:rPr>
              <a:t>Organizing &amp; connecting info</a:t>
            </a:r>
          </a:p>
        </p:txBody>
      </p:sp>
      <p:sp>
        <p:nvSpPr>
          <p:cNvPr id="8" name="Google Shape;81;p16">
            <a:extLst>
              <a:ext uri="{FF2B5EF4-FFF2-40B4-BE49-F238E27FC236}">
                <a16:creationId xmlns:a16="http://schemas.microsoft.com/office/drawing/2014/main" id="{5BE7DDD8-42F9-4CA1-962E-948461F64420}"/>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6">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2" name="Audio 1">
            <a:hlinkClick r:id="" action="ppaction://media"/>
            <a:extLst>
              <a:ext uri="{FF2B5EF4-FFF2-40B4-BE49-F238E27FC236}">
                <a16:creationId xmlns:a16="http://schemas.microsoft.com/office/drawing/2014/main" id="{75A3B657-AD2A-4074-B395-CC23288AF5B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38778491"/>
      </p:ext>
    </p:extLst>
  </p:cSld>
  <p:clrMapOvr>
    <a:masterClrMapping/>
  </p:clrMapOvr>
  <mc:AlternateContent xmlns:mc="http://schemas.openxmlformats.org/markup-compatibility/2006" xmlns:p14="http://schemas.microsoft.com/office/powerpoint/2010/main">
    <mc:Choice Requires="p14">
      <p:transition spd="slow" p14:dur="2000" advTm="94027"/>
    </mc:Choice>
    <mc:Fallback xmlns="">
      <p:transition spd="slow" advTm="9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3" name="Rectangle 72">
            <a:extLst>
              <a:ext uri="{FF2B5EF4-FFF2-40B4-BE49-F238E27FC236}">
                <a16:creationId xmlns:a16="http://schemas.microsoft.com/office/drawing/2014/main" id="{2C84039B-8CF9-47CD-8F02-B1DBD5E75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9+ Best WooCommerce Points and Rewards Plugins - 2020 (Free &amp; Paid) -  Helpie WP">
            <a:extLst>
              <a:ext uri="{FF2B5EF4-FFF2-40B4-BE49-F238E27FC236}">
                <a16:creationId xmlns:a16="http://schemas.microsoft.com/office/drawing/2014/main" id="{15DE185D-2EC1-4A37-9C6F-0CC064713A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9" r="6663"/>
          <a:stretch/>
        </p:blipFill>
        <p:spPr bwMode="auto">
          <a:xfrm>
            <a:off x="20" y="10"/>
            <a:ext cx="12191977"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48D8C7A8-9E05-4465-8B1B-577C9F1DB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762000" y="747059"/>
            <a:ext cx="5989320" cy="2762904"/>
          </a:xfrm>
        </p:spPr>
        <p:txBody>
          <a:bodyPr vert="horz" lIns="91440" tIns="45720" rIns="91440" bIns="45720" rtlCol="0" anchor="b">
            <a:normAutofit/>
          </a:bodyPr>
          <a:lstStyle/>
          <a:p>
            <a:r>
              <a:rPr lang="en-US" sz="6000">
                <a:solidFill>
                  <a:schemeClr val="bg1"/>
                </a:solidFill>
              </a:rPr>
              <a:t>Let’s Talk About Rewards…</a:t>
            </a:r>
          </a:p>
        </p:txBody>
      </p:sp>
      <p:sp>
        <p:nvSpPr>
          <p:cNvPr id="13" name="Google Shape;81;p16">
            <a:extLst>
              <a:ext uri="{FF2B5EF4-FFF2-40B4-BE49-F238E27FC236}">
                <a16:creationId xmlns:a16="http://schemas.microsoft.com/office/drawing/2014/main" id="{72FC626E-95CD-4A70-908F-0053447AAD77}"/>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5">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CD973AE1-42D4-47F2-BF4D-42F6624E48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2276936"/>
      </p:ext>
    </p:extLst>
  </p:cSld>
  <p:clrMapOvr>
    <a:masterClrMapping/>
  </p:clrMapOvr>
  <mc:AlternateContent xmlns:mc="http://schemas.openxmlformats.org/markup-compatibility/2006" xmlns:p14="http://schemas.microsoft.com/office/powerpoint/2010/main">
    <mc:Choice Requires="p14">
      <p:transition spd="slow" p14:dur="2000" advTm="12281"/>
    </mc:Choice>
    <mc:Fallback xmlns="">
      <p:transition spd="slow" advTm="12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4" y="919093"/>
            <a:ext cx="9144000" cy="1344168"/>
          </a:xfrm>
        </p:spPr>
        <p:txBody>
          <a:bodyPr anchor="ctr">
            <a:normAutofit/>
          </a:bodyPr>
          <a:lstStyle/>
          <a:p>
            <a:pPr algn="l"/>
            <a:r>
              <a:rPr lang="en-US" dirty="0"/>
              <a:t>When your assignments are completed on time…</a:t>
            </a:r>
          </a:p>
        </p:txBody>
      </p:sp>
      <p:pic>
        <p:nvPicPr>
          <p:cNvPr id="2050" name="Picture 2" descr="Positive Reinforcement and Operant Conditioning">
            <a:extLst>
              <a:ext uri="{FF2B5EF4-FFF2-40B4-BE49-F238E27FC236}">
                <a16:creationId xmlns:a16="http://schemas.microsoft.com/office/drawing/2014/main" id="{25C1CF00-6E14-4816-A247-E80DA95EE0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50" y="2785835"/>
            <a:ext cx="3068865" cy="28529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egative Reinforcement and Operant Conditioning">
            <a:extLst>
              <a:ext uri="{FF2B5EF4-FFF2-40B4-BE49-F238E27FC236}">
                <a16:creationId xmlns:a16="http://schemas.microsoft.com/office/drawing/2014/main" id="{61CFD498-8305-4E10-82F1-D508F966C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8550" y="2789525"/>
            <a:ext cx="3068865" cy="2852964"/>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418;p47">
            <a:extLst>
              <a:ext uri="{FF2B5EF4-FFF2-40B4-BE49-F238E27FC236}">
                <a16:creationId xmlns:a16="http://schemas.microsoft.com/office/drawing/2014/main" id="{F80B5265-9290-4B53-9E37-1D164CC0C458}"/>
              </a:ext>
            </a:extLst>
          </p:cNvPr>
          <p:cNvPicPr preferRelativeResize="0"/>
          <p:nvPr/>
        </p:nvPicPr>
        <p:blipFill>
          <a:blip r:embed="rId6">
            <a:alphaModFix/>
          </a:blip>
          <a:stretch>
            <a:fillRect/>
          </a:stretch>
        </p:blipFill>
        <p:spPr>
          <a:xfrm>
            <a:off x="4171950" y="3251400"/>
            <a:ext cx="3068865" cy="2209800"/>
          </a:xfrm>
          <a:prstGeom prst="rect">
            <a:avLst/>
          </a:prstGeom>
          <a:noFill/>
          <a:ln>
            <a:noFill/>
          </a:ln>
        </p:spPr>
      </p:pic>
      <p:sp>
        <p:nvSpPr>
          <p:cNvPr id="13" name="TextBox 12">
            <a:extLst>
              <a:ext uri="{FF2B5EF4-FFF2-40B4-BE49-F238E27FC236}">
                <a16:creationId xmlns:a16="http://schemas.microsoft.com/office/drawing/2014/main" id="{2FF5AB98-025D-4A02-B6DF-F3FAAAE86D9B}"/>
              </a:ext>
            </a:extLst>
          </p:cNvPr>
          <p:cNvSpPr txBox="1"/>
          <p:nvPr/>
        </p:nvSpPr>
        <p:spPr>
          <a:xfrm>
            <a:off x="1474007" y="5631130"/>
            <a:ext cx="2040239" cy="307777"/>
          </a:xfrm>
          <a:prstGeom prst="rect">
            <a:avLst/>
          </a:prstGeom>
          <a:noFill/>
        </p:spPr>
        <p:txBody>
          <a:bodyPr wrap="none" rtlCol="0">
            <a:spAutoFit/>
          </a:bodyPr>
          <a:lstStyle/>
          <a:p>
            <a:r>
              <a:rPr lang="en-US" sz="1400" dirty="0"/>
              <a:t>Positive Reinforcement</a:t>
            </a:r>
          </a:p>
        </p:txBody>
      </p:sp>
      <p:sp>
        <p:nvSpPr>
          <p:cNvPr id="14" name="TextBox 13">
            <a:extLst>
              <a:ext uri="{FF2B5EF4-FFF2-40B4-BE49-F238E27FC236}">
                <a16:creationId xmlns:a16="http://schemas.microsoft.com/office/drawing/2014/main" id="{40A3E439-D9C5-4044-B1C8-FA600E7E3BEB}"/>
              </a:ext>
            </a:extLst>
          </p:cNvPr>
          <p:cNvSpPr txBox="1"/>
          <p:nvPr/>
        </p:nvSpPr>
        <p:spPr>
          <a:xfrm>
            <a:off x="7962862" y="5631130"/>
            <a:ext cx="2163606" cy="307777"/>
          </a:xfrm>
          <a:prstGeom prst="rect">
            <a:avLst/>
          </a:prstGeom>
          <a:noFill/>
        </p:spPr>
        <p:txBody>
          <a:bodyPr wrap="none" rtlCol="0">
            <a:spAutoFit/>
          </a:bodyPr>
          <a:lstStyle/>
          <a:p>
            <a:r>
              <a:rPr lang="en-US" sz="1400" dirty="0"/>
              <a:t>Negative Reinforcement</a:t>
            </a:r>
          </a:p>
        </p:txBody>
      </p:sp>
      <p:sp>
        <p:nvSpPr>
          <p:cNvPr id="15" name="TextBox 14">
            <a:extLst>
              <a:ext uri="{FF2B5EF4-FFF2-40B4-BE49-F238E27FC236}">
                <a16:creationId xmlns:a16="http://schemas.microsoft.com/office/drawing/2014/main" id="{6CF7E133-4CF2-4871-97EE-8544A952C986}"/>
              </a:ext>
            </a:extLst>
          </p:cNvPr>
          <p:cNvSpPr txBox="1"/>
          <p:nvPr/>
        </p:nvSpPr>
        <p:spPr>
          <a:xfrm>
            <a:off x="4596831" y="5661623"/>
            <a:ext cx="2283446" cy="369332"/>
          </a:xfrm>
          <a:prstGeom prst="rect">
            <a:avLst/>
          </a:prstGeom>
          <a:noFill/>
        </p:spPr>
        <p:txBody>
          <a:bodyPr wrap="none" rtlCol="0">
            <a:spAutoFit/>
          </a:bodyPr>
          <a:lstStyle/>
          <a:p>
            <a:r>
              <a:rPr lang="en-US" b="1" dirty="0"/>
              <a:t>But in moderation!</a:t>
            </a:r>
          </a:p>
        </p:txBody>
      </p:sp>
      <p:sp>
        <p:nvSpPr>
          <p:cNvPr id="16" name="Google Shape;81;p16">
            <a:extLst>
              <a:ext uri="{FF2B5EF4-FFF2-40B4-BE49-F238E27FC236}">
                <a16:creationId xmlns:a16="http://schemas.microsoft.com/office/drawing/2014/main" id="{0387505C-33C7-4D68-8DE7-DA2739191214}"/>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7">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27211621-0F80-4914-912E-F874B6FC92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7996286"/>
      </p:ext>
    </p:extLst>
  </p:cSld>
  <p:clrMapOvr>
    <a:masterClrMapping/>
  </p:clrMapOvr>
  <mc:AlternateContent xmlns:mc="http://schemas.openxmlformats.org/markup-compatibility/2006" xmlns:p14="http://schemas.microsoft.com/office/powerpoint/2010/main">
    <mc:Choice Requires="p14">
      <p:transition spd="slow" p14:dur="2000" advTm="100761"/>
    </mc:Choice>
    <mc:Fallback xmlns="">
      <p:transition spd="slow" advTm="10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4" y="919093"/>
            <a:ext cx="9144000" cy="1344168"/>
          </a:xfrm>
        </p:spPr>
        <p:txBody>
          <a:bodyPr anchor="ctr">
            <a:normAutofit/>
          </a:bodyPr>
          <a:lstStyle/>
          <a:p>
            <a:pPr algn="l"/>
            <a:r>
              <a:rPr lang="en-US" dirty="0"/>
              <a:t>Overview: Habits for work/study balance</a:t>
            </a:r>
          </a:p>
        </p:txBody>
      </p:sp>
      <p:sp>
        <p:nvSpPr>
          <p:cNvPr id="5" name="Content Placeholder 4">
            <a:extLst>
              <a:ext uri="{FF2B5EF4-FFF2-40B4-BE49-F238E27FC236}">
                <a16:creationId xmlns:a16="http://schemas.microsoft.com/office/drawing/2014/main" id="{9EC69B07-DA00-4E0E-B945-54E5232A3DED}"/>
              </a:ext>
            </a:extLst>
          </p:cNvPr>
          <p:cNvSpPr>
            <a:spLocks noGrp="1"/>
          </p:cNvSpPr>
          <p:nvPr>
            <p:ph idx="1"/>
          </p:nvPr>
        </p:nvSpPr>
        <p:spPr>
          <a:xfrm>
            <a:off x="1517904" y="2201034"/>
            <a:ext cx="9144000" cy="3737874"/>
          </a:xfrm>
        </p:spPr>
        <p:txBody>
          <a:bodyPr>
            <a:normAutofit/>
          </a:bodyPr>
          <a:lstStyle/>
          <a:p>
            <a:pPr marL="514350" indent="-514350">
              <a:buFont typeface="+mj-lt"/>
              <a:buAutoNum type="arabicPeriod"/>
            </a:pPr>
            <a:r>
              <a:rPr lang="en-US" dirty="0"/>
              <a:t>Prioritize (what if I DON’T do this today?)</a:t>
            </a:r>
          </a:p>
          <a:p>
            <a:pPr marL="514350" indent="-514350">
              <a:buFont typeface="+mj-lt"/>
              <a:buAutoNum type="arabicPeriod"/>
            </a:pPr>
            <a:r>
              <a:rPr lang="en-US" dirty="0"/>
              <a:t>Drop the unnecessary </a:t>
            </a:r>
          </a:p>
          <a:p>
            <a:pPr marL="514350" indent="-514350">
              <a:buFont typeface="+mj-lt"/>
              <a:buAutoNum type="arabicPeriod"/>
            </a:pPr>
            <a:r>
              <a:rPr lang="en-US" dirty="0"/>
              <a:t>Protect private time, personal and family</a:t>
            </a:r>
          </a:p>
          <a:p>
            <a:pPr marL="514350" indent="-514350">
              <a:buFont typeface="+mj-lt"/>
              <a:buAutoNum type="arabicPeriod"/>
            </a:pPr>
            <a:r>
              <a:rPr lang="en-US" dirty="0"/>
              <a:t>Accept help in all areas!</a:t>
            </a:r>
          </a:p>
          <a:p>
            <a:pPr marL="514350" indent="-514350">
              <a:buFont typeface="+mj-lt"/>
              <a:buAutoNum type="arabicPeriod"/>
            </a:pPr>
            <a:r>
              <a:rPr lang="en-US" dirty="0"/>
              <a:t>Study effectively / efficiently</a:t>
            </a:r>
          </a:p>
          <a:p>
            <a:pPr marL="514350" indent="-514350">
              <a:buFont typeface="+mj-lt"/>
              <a:buAutoNum type="arabicPeriod"/>
            </a:pPr>
            <a:r>
              <a:rPr lang="en-US" dirty="0"/>
              <a:t>Plan fun &amp; relaxation</a:t>
            </a:r>
          </a:p>
          <a:p>
            <a:pPr marL="514350" indent="-514350">
              <a:buFont typeface="+mj-lt"/>
              <a:buAutoNum type="arabicPeriod"/>
            </a:pPr>
            <a:r>
              <a:rPr lang="en-US" dirty="0"/>
              <a:t>Let go of perfectionism! </a:t>
            </a:r>
          </a:p>
        </p:txBody>
      </p:sp>
      <p:sp>
        <p:nvSpPr>
          <p:cNvPr id="6" name="Google Shape;81;p16">
            <a:extLst>
              <a:ext uri="{FF2B5EF4-FFF2-40B4-BE49-F238E27FC236}">
                <a16:creationId xmlns:a16="http://schemas.microsoft.com/office/drawing/2014/main" id="{57C28BA3-DC3C-4A8A-8E48-EF9CD9C7E5D3}"/>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4">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985752A7-CED7-4F09-9842-EC2C1AFA0E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0188664"/>
      </p:ext>
    </p:extLst>
  </p:cSld>
  <p:clrMapOvr>
    <a:masterClrMapping/>
  </p:clrMapOvr>
  <mc:AlternateContent xmlns:mc="http://schemas.openxmlformats.org/markup-compatibility/2006" xmlns:p14="http://schemas.microsoft.com/office/powerpoint/2010/main">
    <mc:Choice Requires="p14">
      <p:transition spd="slow" p14:dur="2000" advTm="76543"/>
    </mc:Choice>
    <mc:Fallback xmlns="">
      <p:transition spd="slow" advTm="7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4" y="919093"/>
            <a:ext cx="9144000" cy="1344168"/>
          </a:xfrm>
        </p:spPr>
        <p:txBody>
          <a:bodyPr anchor="ctr">
            <a:normAutofit/>
          </a:bodyPr>
          <a:lstStyle/>
          <a:p>
            <a:pPr algn="l"/>
            <a:r>
              <a:rPr lang="en-US" dirty="0"/>
              <a:t>Thank you for participating!</a:t>
            </a:r>
          </a:p>
        </p:txBody>
      </p:sp>
      <p:sp>
        <p:nvSpPr>
          <p:cNvPr id="5" name="Content Placeholder 4">
            <a:extLst>
              <a:ext uri="{FF2B5EF4-FFF2-40B4-BE49-F238E27FC236}">
                <a16:creationId xmlns:a16="http://schemas.microsoft.com/office/drawing/2014/main" id="{9EC69B07-DA00-4E0E-B945-54E5232A3DED}"/>
              </a:ext>
            </a:extLst>
          </p:cNvPr>
          <p:cNvSpPr>
            <a:spLocks noGrp="1"/>
          </p:cNvSpPr>
          <p:nvPr>
            <p:ph idx="1"/>
          </p:nvPr>
        </p:nvSpPr>
        <p:spPr>
          <a:xfrm>
            <a:off x="1517904" y="2201033"/>
            <a:ext cx="9144000" cy="4399677"/>
          </a:xfrm>
        </p:spPr>
        <p:txBody>
          <a:bodyPr>
            <a:normAutofit lnSpcReduction="10000"/>
          </a:bodyPr>
          <a:lstStyle/>
          <a:p>
            <a:r>
              <a:rPr lang="en-US" dirty="0"/>
              <a:t>We hope the information is useful in the semesters to come.</a:t>
            </a:r>
            <a:br>
              <a:rPr lang="en-US" dirty="0"/>
            </a:br>
            <a:endParaRPr lang="en-US" dirty="0"/>
          </a:p>
          <a:p>
            <a:r>
              <a:rPr lang="en-US" dirty="0"/>
              <a:t>We provide online video sessions for academic coaching and tutoring in all 4 colleges (virtually anything except math and writing, since we have a Math Center and Writing Center). </a:t>
            </a:r>
          </a:p>
          <a:p>
            <a:pPr marL="0" indent="0">
              <a:buNone/>
            </a:pPr>
            <a:endParaRPr lang="en-US" dirty="0"/>
          </a:p>
          <a:p>
            <a:r>
              <a:rPr lang="en-US" dirty="0"/>
              <a:t>Call or email 2 days in advance to set up online coaching or tutoring sessions.</a:t>
            </a:r>
          </a:p>
          <a:p>
            <a:endParaRPr lang="en-US" dirty="0">
              <a:sym typeface="Wingdings" panose="05000000000000000000" pitchFamily="2" charset="2"/>
            </a:endParaRPr>
          </a:p>
        </p:txBody>
      </p:sp>
      <p:sp>
        <p:nvSpPr>
          <p:cNvPr id="6" name="Google Shape;81;p16">
            <a:extLst>
              <a:ext uri="{FF2B5EF4-FFF2-40B4-BE49-F238E27FC236}">
                <a16:creationId xmlns:a16="http://schemas.microsoft.com/office/drawing/2014/main" id="{7224CEC7-60BF-4A50-A380-96DD82EC77FB}"/>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4">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474B22DF-604C-45C3-A13B-F04719F5DC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3806041"/>
      </p:ext>
    </p:extLst>
  </p:cSld>
  <p:clrMapOvr>
    <a:masterClrMapping/>
  </p:clrMapOvr>
  <mc:AlternateContent xmlns:mc="http://schemas.openxmlformats.org/markup-compatibility/2006" xmlns:p14="http://schemas.microsoft.com/office/powerpoint/2010/main">
    <mc:Choice Requires="p14">
      <p:transition spd="slow" p14:dur="2000" advTm="43617"/>
    </mc:Choice>
    <mc:Fallback xmlns="">
      <p:transition spd="slow" advTm="43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4" y="919093"/>
            <a:ext cx="9144000" cy="1344168"/>
          </a:xfrm>
        </p:spPr>
        <p:txBody>
          <a:bodyPr anchor="ctr">
            <a:normAutofit/>
          </a:bodyPr>
          <a:lstStyle/>
          <a:p>
            <a:r>
              <a:rPr lang="en-US" dirty="0"/>
              <a:t>How helpful was this workshop? </a:t>
            </a:r>
          </a:p>
        </p:txBody>
      </p:sp>
      <p:sp>
        <p:nvSpPr>
          <p:cNvPr id="5" name="Content Placeholder 4">
            <a:extLst>
              <a:ext uri="{FF2B5EF4-FFF2-40B4-BE49-F238E27FC236}">
                <a16:creationId xmlns:a16="http://schemas.microsoft.com/office/drawing/2014/main" id="{9EC69B07-DA00-4E0E-B945-54E5232A3DED}"/>
              </a:ext>
            </a:extLst>
          </p:cNvPr>
          <p:cNvSpPr>
            <a:spLocks noGrp="1"/>
          </p:cNvSpPr>
          <p:nvPr>
            <p:ph idx="1"/>
          </p:nvPr>
        </p:nvSpPr>
        <p:spPr>
          <a:xfrm>
            <a:off x="1517904" y="2201034"/>
            <a:ext cx="9144000" cy="3898014"/>
          </a:xfrm>
        </p:spPr>
        <p:txBody>
          <a:bodyPr>
            <a:normAutofit/>
          </a:bodyPr>
          <a:lstStyle/>
          <a:p>
            <a:pPr marL="0" indent="0" algn="ctr">
              <a:buNone/>
            </a:pPr>
            <a:r>
              <a:rPr lang="en-US" sz="2800" b="1" i="0" u="none" strike="noStrike" cap="none" dirty="0"/>
              <a:t>3-question survey (30 sec-1 min) at this link:</a:t>
            </a:r>
            <a:br>
              <a:rPr lang="en-US" sz="2800" b="1" i="0" u="none" strike="noStrike" cap="none" dirty="0"/>
            </a:br>
            <a:br>
              <a:rPr lang="en-US" sz="2800" b="1" i="0" u="none" strike="noStrike" cap="none" dirty="0"/>
            </a:br>
            <a:r>
              <a:rPr lang="en-US" sz="2800" b="1" i="0" u="sng" strike="noStrike" cap="none" dirty="0">
                <a:solidFill>
                  <a:srgbClr val="0070C0"/>
                </a:solidFill>
                <a:hlinkClick r:id="rId5">
                  <a:extLst>
                    <a:ext uri="{A12FA001-AC4F-418D-AE19-62706E023703}">
                      <ahyp:hlinkClr xmlns:ahyp="http://schemas.microsoft.com/office/drawing/2018/hyperlinkcolor" val="tx"/>
                    </a:ext>
                  </a:extLst>
                </a:hlinkClick>
              </a:rPr>
              <a:t> https://tinyurl.com/uhclsscworkshop</a:t>
            </a:r>
            <a:endParaRPr lang="en-US" sz="2800" b="1" i="0" u="sng" strike="noStrike" cap="none" dirty="0">
              <a:solidFill>
                <a:srgbClr val="0070C0"/>
              </a:solidFill>
            </a:endParaRPr>
          </a:p>
          <a:p>
            <a:endParaRPr lang="en-US" sz="2800" b="1" i="0" u="none" strike="noStrike" cap="none" dirty="0"/>
          </a:p>
          <a:p>
            <a:pPr marL="0" indent="0">
              <a:buNone/>
            </a:pPr>
            <a:r>
              <a:rPr lang="en-US" sz="2800" b="1" i="0" u="none" strike="noStrike" cap="none" dirty="0"/>
              <a:t> Let us know if we can be of help to you throughout the semester at </a:t>
            </a:r>
            <a:r>
              <a:rPr lang="en-US" sz="2800" b="1" i="0" u="sng" strike="noStrike" cap="none" dirty="0">
                <a:solidFill>
                  <a:srgbClr val="0070C0"/>
                </a:solidFill>
              </a:rPr>
              <a:t>studentsuccesscenter@uhcl.edu </a:t>
            </a:r>
            <a:r>
              <a:rPr lang="en-US" sz="2800" b="1" i="0" u="none" strike="noStrike" cap="none" dirty="0"/>
              <a:t>or 281-283-2450.</a:t>
            </a:r>
          </a:p>
          <a:p>
            <a:pPr marL="0" indent="0">
              <a:buNone/>
            </a:pPr>
            <a:endParaRPr lang="en-US" sz="2800" b="1" i="0" u="none" strike="noStrike" cap="none" dirty="0"/>
          </a:p>
        </p:txBody>
      </p:sp>
      <p:sp>
        <p:nvSpPr>
          <p:cNvPr id="6" name="Google Shape;81;p16">
            <a:extLst>
              <a:ext uri="{FF2B5EF4-FFF2-40B4-BE49-F238E27FC236}">
                <a16:creationId xmlns:a16="http://schemas.microsoft.com/office/drawing/2014/main" id="{D5169B5B-803C-4AB4-AADF-9BF18D2531B4}"/>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6">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A163499B-E7A5-40F2-9A5B-C93B76E4FA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0779467"/>
      </p:ext>
    </p:extLst>
  </p:cSld>
  <p:clrMapOvr>
    <a:masterClrMapping/>
  </p:clrMapOvr>
  <mc:AlternateContent xmlns:mc="http://schemas.openxmlformats.org/markup-compatibility/2006" xmlns:p14="http://schemas.microsoft.com/office/powerpoint/2010/main">
    <mc:Choice Requires="p14">
      <p:transition spd="slow" p14:dur="2000" advTm="21660"/>
    </mc:Choice>
    <mc:Fallback xmlns="">
      <p:transition spd="slow" advTm="21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4" y="919093"/>
            <a:ext cx="9144000" cy="942075"/>
          </a:xfrm>
        </p:spPr>
        <p:txBody>
          <a:bodyPr anchor="ctr">
            <a:normAutofit/>
          </a:bodyPr>
          <a:lstStyle/>
          <a:p>
            <a:pPr algn="l"/>
            <a:r>
              <a:rPr lang="en-US" dirty="0"/>
              <a:t>Before starting a new class…</a:t>
            </a:r>
          </a:p>
        </p:txBody>
      </p:sp>
      <p:sp>
        <p:nvSpPr>
          <p:cNvPr id="11" name="Google Shape;81;p16">
            <a:extLst>
              <a:ext uri="{FF2B5EF4-FFF2-40B4-BE49-F238E27FC236}">
                <a16:creationId xmlns:a16="http://schemas.microsoft.com/office/drawing/2014/main" id="{6BB9C9F6-ED50-45E4-AA68-AEC7923720F2}"/>
              </a:ext>
            </a:extLst>
          </p:cNvPr>
          <p:cNvSpPr txBox="1"/>
          <p:nvPr/>
        </p:nvSpPr>
        <p:spPr>
          <a:xfrm>
            <a:off x="6021084" y="6600711"/>
            <a:ext cx="56994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6">
                  <a:extLst>
                    <a:ext uri="{A12FA001-AC4F-418D-AE19-62706E023703}">
                      <ahyp:hlinkClr xmlns:ahyp="http://schemas.microsoft.com/office/drawing/2018/hyperlinkcolor" val="tx"/>
                    </a:ext>
                  </a:extLst>
                </a:hlinkClick>
              </a:rPr>
              <a:t>studentsuccesscenter@uhcl.edu</a:t>
            </a:r>
            <a:r>
              <a:rPr lang="en-US" sz="1200" dirty="0">
                <a:solidFill>
                  <a:srgbClr val="FFFFFF"/>
                </a:solidFill>
              </a:rPr>
              <a:t> </a:t>
            </a:r>
            <a:r>
              <a:rPr lang="en-US" sz="1200" dirty="0"/>
              <a:t>281-283-2450</a:t>
            </a:r>
            <a:endParaRPr sz="1200" dirty="0"/>
          </a:p>
        </p:txBody>
      </p:sp>
      <p:pic>
        <p:nvPicPr>
          <p:cNvPr id="8" name="Google Shape;129;p20" descr="Getting started and access to UHCL Blackboard" title="UHCL Blackboard">
            <a:hlinkClick r:id="rId7"/>
            <a:extLst>
              <a:ext uri="{FF2B5EF4-FFF2-40B4-BE49-F238E27FC236}">
                <a16:creationId xmlns:a16="http://schemas.microsoft.com/office/drawing/2014/main" id="{3EF96174-539A-4168-9B31-0998F16D016C}"/>
              </a:ext>
            </a:extLst>
          </p:cNvPr>
          <p:cNvPicPr preferRelativeResize="0"/>
          <p:nvPr/>
        </p:nvPicPr>
        <p:blipFill>
          <a:blip r:embed="rId8">
            <a:alphaModFix/>
          </a:blip>
          <a:stretch>
            <a:fillRect/>
          </a:stretch>
        </p:blipFill>
        <p:spPr>
          <a:xfrm>
            <a:off x="985626" y="1927173"/>
            <a:ext cx="4895409" cy="3429000"/>
          </a:xfrm>
          <a:prstGeom prst="rect">
            <a:avLst/>
          </a:prstGeom>
          <a:noFill/>
          <a:ln>
            <a:noFill/>
          </a:ln>
        </p:spPr>
      </p:pic>
      <p:pic>
        <p:nvPicPr>
          <p:cNvPr id="9" name="Google Shape;122;p20" descr="Video showing and describing what important information to find on the syllabus" title="syllabus tutorial.mp4">
            <a:hlinkClick r:id="rId9"/>
            <a:extLst>
              <a:ext uri="{FF2B5EF4-FFF2-40B4-BE49-F238E27FC236}">
                <a16:creationId xmlns:a16="http://schemas.microsoft.com/office/drawing/2014/main" id="{2455508C-2897-423E-A9BD-4BCE82C812E2}"/>
              </a:ext>
            </a:extLst>
          </p:cNvPr>
          <p:cNvPicPr preferRelativeResize="0"/>
          <p:nvPr/>
        </p:nvPicPr>
        <p:blipFill>
          <a:blip r:embed="rId10">
            <a:alphaModFix/>
          </a:blip>
          <a:stretch>
            <a:fillRect/>
          </a:stretch>
        </p:blipFill>
        <p:spPr>
          <a:xfrm>
            <a:off x="6189044" y="1927173"/>
            <a:ext cx="5017330" cy="3429000"/>
          </a:xfrm>
          <a:prstGeom prst="rect">
            <a:avLst/>
          </a:prstGeom>
          <a:noFill/>
          <a:ln>
            <a:noFill/>
          </a:ln>
        </p:spPr>
      </p:pic>
      <p:sp>
        <p:nvSpPr>
          <p:cNvPr id="6" name="TextBox 5">
            <a:extLst>
              <a:ext uri="{FF2B5EF4-FFF2-40B4-BE49-F238E27FC236}">
                <a16:creationId xmlns:a16="http://schemas.microsoft.com/office/drawing/2014/main" id="{E3CF893C-7AFD-4B66-A02C-591523130A30}"/>
              </a:ext>
            </a:extLst>
          </p:cNvPr>
          <p:cNvSpPr txBox="1"/>
          <p:nvPr/>
        </p:nvSpPr>
        <p:spPr>
          <a:xfrm>
            <a:off x="1846229" y="5356173"/>
            <a:ext cx="3174202" cy="369332"/>
          </a:xfrm>
          <a:prstGeom prst="rect">
            <a:avLst/>
          </a:prstGeom>
          <a:noFill/>
        </p:spPr>
        <p:txBody>
          <a:bodyPr wrap="none" rtlCol="0">
            <a:spAutoFit/>
          </a:bodyPr>
          <a:lstStyle/>
          <a:p>
            <a:r>
              <a:rPr lang="en-US" dirty="0"/>
              <a:t>Accessing UHCL Blackboard</a:t>
            </a:r>
          </a:p>
        </p:txBody>
      </p:sp>
      <p:sp>
        <p:nvSpPr>
          <p:cNvPr id="13" name="TextBox 12">
            <a:extLst>
              <a:ext uri="{FF2B5EF4-FFF2-40B4-BE49-F238E27FC236}">
                <a16:creationId xmlns:a16="http://schemas.microsoft.com/office/drawing/2014/main" id="{66F314C3-D816-47B8-A772-A2F45131B0BE}"/>
              </a:ext>
            </a:extLst>
          </p:cNvPr>
          <p:cNvSpPr txBox="1"/>
          <p:nvPr/>
        </p:nvSpPr>
        <p:spPr>
          <a:xfrm>
            <a:off x="7110608" y="5356173"/>
            <a:ext cx="3532634" cy="369332"/>
          </a:xfrm>
          <a:prstGeom prst="rect">
            <a:avLst/>
          </a:prstGeom>
          <a:noFill/>
        </p:spPr>
        <p:txBody>
          <a:bodyPr wrap="none" rtlCol="0">
            <a:spAutoFit/>
          </a:bodyPr>
          <a:lstStyle/>
          <a:p>
            <a:r>
              <a:rPr lang="en-US" dirty="0"/>
              <a:t>How to read the course syllabus</a:t>
            </a:r>
          </a:p>
        </p:txBody>
      </p:sp>
      <p:sp>
        <p:nvSpPr>
          <p:cNvPr id="14" name="TextBox 13">
            <a:extLst>
              <a:ext uri="{FF2B5EF4-FFF2-40B4-BE49-F238E27FC236}">
                <a16:creationId xmlns:a16="http://schemas.microsoft.com/office/drawing/2014/main" id="{9CD5828A-F484-4A66-97A7-F35B5FFABEB9}"/>
              </a:ext>
            </a:extLst>
          </p:cNvPr>
          <p:cNvSpPr txBox="1"/>
          <p:nvPr/>
        </p:nvSpPr>
        <p:spPr>
          <a:xfrm>
            <a:off x="2350536" y="5661908"/>
            <a:ext cx="3168753" cy="276999"/>
          </a:xfrm>
          <a:prstGeom prst="rect">
            <a:avLst/>
          </a:prstGeom>
          <a:noFill/>
        </p:spPr>
        <p:txBody>
          <a:bodyPr wrap="none" rtlCol="0">
            <a:spAutoFit/>
          </a:bodyPr>
          <a:lstStyle/>
          <a:p>
            <a:r>
              <a:rPr lang="en-US" sz="1200" b="1" dirty="0"/>
              <a:t>Make sure you get your course syllabus!</a:t>
            </a:r>
          </a:p>
        </p:txBody>
      </p:sp>
      <p:pic>
        <p:nvPicPr>
          <p:cNvPr id="3" name="Audio 2">
            <a:hlinkClick r:id="" action="ppaction://media"/>
            <a:extLst>
              <a:ext uri="{FF2B5EF4-FFF2-40B4-BE49-F238E27FC236}">
                <a16:creationId xmlns:a16="http://schemas.microsoft.com/office/drawing/2014/main" id="{97B62F10-422C-4071-914C-345E6F5238B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09827580"/>
      </p:ext>
    </p:extLst>
  </p:cSld>
  <p:clrMapOvr>
    <a:masterClrMapping/>
  </p:clrMapOvr>
  <mc:AlternateContent xmlns:mc="http://schemas.openxmlformats.org/markup-compatibility/2006" xmlns:p14="http://schemas.microsoft.com/office/powerpoint/2010/main">
    <mc:Choice Requires="p14">
      <p:transition spd="slow" p14:dur="2000" advTm="27894"/>
    </mc:Choice>
    <mc:Fallback xmlns="">
      <p:transition spd="slow" advTm="27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3" y="919093"/>
            <a:ext cx="9794761" cy="1344168"/>
          </a:xfrm>
        </p:spPr>
        <p:txBody>
          <a:bodyPr anchor="ctr">
            <a:normAutofit/>
          </a:bodyPr>
          <a:lstStyle/>
          <a:p>
            <a:pPr algn="l"/>
            <a:r>
              <a:rPr lang="en-US" dirty="0"/>
              <a:t>Blackboard Online Discussion Boards</a:t>
            </a:r>
          </a:p>
        </p:txBody>
      </p:sp>
      <p:sp>
        <p:nvSpPr>
          <p:cNvPr id="5" name="Content Placeholder 4">
            <a:extLst>
              <a:ext uri="{FF2B5EF4-FFF2-40B4-BE49-F238E27FC236}">
                <a16:creationId xmlns:a16="http://schemas.microsoft.com/office/drawing/2014/main" id="{9EC69B07-DA00-4E0E-B945-54E5232A3DED}"/>
              </a:ext>
            </a:extLst>
          </p:cNvPr>
          <p:cNvSpPr>
            <a:spLocks noGrp="1"/>
          </p:cNvSpPr>
          <p:nvPr>
            <p:ph idx="1"/>
          </p:nvPr>
        </p:nvSpPr>
        <p:spPr>
          <a:xfrm>
            <a:off x="1517904" y="2201034"/>
            <a:ext cx="9144000" cy="3898014"/>
          </a:xfrm>
        </p:spPr>
        <p:txBody>
          <a:bodyPr>
            <a:normAutofit/>
          </a:bodyPr>
          <a:lstStyle/>
          <a:p>
            <a:r>
              <a:rPr lang="en-US" dirty="0"/>
              <a:t>Occasionally strange things happen in discussion threads</a:t>
            </a:r>
          </a:p>
          <a:p>
            <a:pPr lvl="1"/>
            <a:r>
              <a:rPr lang="en-US" dirty="0"/>
              <a:t>Write your post out in a Word or Google Doc and copy/paste it in right before you hit submit so you never lose work if there’s a glitch or the Blackboard page times out. </a:t>
            </a:r>
          </a:p>
          <a:p>
            <a:endParaRPr lang="en-US" dirty="0"/>
          </a:p>
          <a:p>
            <a:endParaRPr lang="en-US" dirty="0">
              <a:sym typeface="Wingdings" panose="05000000000000000000" pitchFamily="2" charset="2"/>
            </a:endParaRPr>
          </a:p>
        </p:txBody>
      </p:sp>
      <p:sp>
        <p:nvSpPr>
          <p:cNvPr id="11" name="Google Shape;81;p16">
            <a:extLst>
              <a:ext uri="{FF2B5EF4-FFF2-40B4-BE49-F238E27FC236}">
                <a16:creationId xmlns:a16="http://schemas.microsoft.com/office/drawing/2014/main" id="{6BB9C9F6-ED50-45E4-AA68-AEC7923720F2}"/>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4">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4D30A155-F087-47AC-8F5B-270D161B1A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8795400"/>
      </p:ext>
    </p:extLst>
  </p:cSld>
  <p:clrMapOvr>
    <a:masterClrMapping/>
  </p:clrMapOvr>
  <mc:AlternateContent xmlns:mc="http://schemas.openxmlformats.org/markup-compatibility/2006" xmlns:p14="http://schemas.microsoft.com/office/powerpoint/2010/main">
    <mc:Choice Requires="p14">
      <p:transition spd="slow" p14:dur="2000" advTm="31554"/>
    </mc:Choice>
    <mc:Fallback xmlns="">
      <p:transition spd="slow" advTm="31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3" y="919093"/>
            <a:ext cx="9794761" cy="1344168"/>
          </a:xfrm>
        </p:spPr>
        <p:txBody>
          <a:bodyPr anchor="ctr">
            <a:normAutofit/>
          </a:bodyPr>
          <a:lstStyle/>
          <a:p>
            <a:pPr algn="l"/>
            <a:r>
              <a:rPr lang="en-US" dirty="0"/>
              <a:t>Considerations</a:t>
            </a:r>
          </a:p>
        </p:txBody>
      </p:sp>
      <p:sp>
        <p:nvSpPr>
          <p:cNvPr id="5" name="Content Placeholder 4">
            <a:extLst>
              <a:ext uri="{FF2B5EF4-FFF2-40B4-BE49-F238E27FC236}">
                <a16:creationId xmlns:a16="http://schemas.microsoft.com/office/drawing/2014/main" id="{9EC69B07-DA00-4E0E-B945-54E5232A3DED}"/>
              </a:ext>
            </a:extLst>
          </p:cNvPr>
          <p:cNvSpPr>
            <a:spLocks noGrp="1"/>
          </p:cNvSpPr>
          <p:nvPr>
            <p:ph idx="1"/>
          </p:nvPr>
        </p:nvSpPr>
        <p:spPr>
          <a:xfrm>
            <a:off x="1517904" y="2201034"/>
            <a:ext cx="9144000" cy="3898014"/>
          </a:xfrm>
        </p:spPr>
        <p:txBody>
          <a:bodyPr>
            <a:normAutofit fontScale="62500" lnSpcReduction="20000"/>
          </a:bodyPr>
          <a:lstStyle/>
          <a:p>
            <a:r>
              <a:rPr lang="en-US" dirty="0"/>
              <a:t>What percent of your course grade?</a:t>
            </a:r>
          </a:p>
          <a:p>
            <a:r>
              <a:rPr lang="en-US" dirty="0"/>
              <a:t>Where is the discussion in the course in Blackboard?</a:t>
            </a:r>
          </a:p>
          <a:p>
            <a:r>
              <a:rPr lang="en-US" dirty="0"/>
              <a:t>How many threads available/required?</a:t>
            </a:r>
          </a:p>
          <a:p>
            <a:r>
              <a:rPr lang="en-US" dirty="0"/>
              <a:t>Need to read an article/chapter first?</a:t>
            </a:r>
          </a:p>
          <a:p>
            <a:r>
              <a:rPr lang="en-US" dirty="0"/>
              <a:t>How many posts required? </a:t>
            </a:r>
          </a:p>
          <a:p>
            <a:r>
              <a:rPr lang="en-US" dirty="0"/>
              <a:t>Separate days?</a:t>
            </a:r>
          </a:p>
          <a:p>
            <a:r>
              <a:rPr lang="en-US" dirty="0"/>
              <a:t>How many original threads and how many replies to others’ posts?</a:t>
            </a:r>
          </a:p>
          <a:p>
            <a:r>
              <a:rPr lang="en-US" dirty="0"/>
              <a:t>Need to use course info and cite from course text?</a:t>
            </a:r>
          </a:p>
          <a:p>
            <a:r>
              <a:rPr lang="en-US" dirty="0"/>
              <a:t>Need to use outside sources?  </a:t>
            </a:r>
          </a:p>
          <a:p>
            <a:r>
              <a:rPr lang="en-US" dirty="0"/>
              <a:t>What format (APA, MLA..) for citation ? </a:t>
            </a:r>
          </a:p>
          <a:p>
            <a:r>
              <a:rPr lang="en-US" dirty="0"/>
              <a:t>Need to add source link or attachment ?</a:t>
            </a:r>
          </a:p>
          <a:p>
            <a:r>
              <a:rPr lang="en-US" dirty="0"/>
              <a:t>Deadlines?</a:t>
            </a:r>
          </a:p>
          <a:p>
            <a:endParaRPr lang="en-US" dirty="0"/>
          </a:p>
          <a:p>
            <a:endParaRPr lang="en-US" dirty="0"/>
          </a:p>
          <a:p>
            <a:endParaRPr lang="en-US" dirty="0"/>
          </a:p>
          <a:p>
            <a:endParaRPr lang="en-US" dirty="0"/>
          </a:p>
        </p:txBody>
      </p:sp>
      <p:sp>
        <p:nvSpPr>
          <p:cNvPr id="6" name="Google Shape;81;p16">
            <a:extLst>
              <a:ext uri="{FF2B5EF4-FFF2-40B4-BE49-F238E27FC236}">
                <a16:creationId xmlns:a16="http://schemas.microsoft.com/office/drawing/2014/main" id="{4C81E00F-B74C-4D81-914E-B6E603268F7B}"/>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5">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4" name="Audio 3">
            <a:hlinkClick r:id="" action="ppaction://media"/>
            <a:extLst>
              <a:ext uri="{FF2B5EF4-FFF2-40B4-BE49-F238E27FC236}">
                <a16:creationId xmlns:a16="http://schemas.microsoft.com/office/drawing/2014/main" id="{6B9528AB-CB13-4020-AA9D-EAD245C51F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2499053"/>
      </p:ext>
    </p:extLst>
  </p:cSld>
  <p:clrMapOvr>
    <a:masterClrMapping/>
  </p:clrMapOvr>
  <mc:AlternateContent xmlns:mc="http://schemas.openxmlformats.org/markup-compatibility/2006" xmlns:p14="http://schemas.microsoft.com/office/powerpoint/2010/main">
    <mc:Choice Requires="p14">
      <p:transition spd="slow" p14:dur="2000" advTm="32226"/>
    </mc:Choice>
    <mc:Fallback xmlns="">
      <p:transition spd="slow" advTm="32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3" y="919093"/>
            <a:ext cx="9794761" cy="1344168"/>
          </a:xfrm>
        </p:spPr>
        <p:txBody>
          <a:bodyPr anchor="ctr">
            <a:normAutofit/>
          </a:bodyPr>
          <a:lstStyle/>
          <a:p>
            <a:pPr algn="l"/>
            <a:r>
              <a:rPr lang="en-US" dirty="0"/>
              <a:t>Searching for posts</a:t>
            </a:r>
          </a:p>
        </p:txBody>
      </p:sp>
      <p:sp>
        <p:nvSpPr>
          <p:cNvPr id="5" name="Content Placeholder 4">
            <a:extLst>
              <a:ext uri="{FF2B5EF4-FFF2-40B4-BE49-F238E27FC236}">
                <a16:creationId xmlns:a16="http://schemas.microsoft.com/office/drawing/2014/main" id="{9EC69B07-DA00-4E0E-B945-54E5232A3DED}"/>
              </a:ext>
            </a:extLst>
          </p:cNvPr>
          <p:cNvSpPr>
            <a:spLocks noGrp="1"/>
          </p:cNvSpPr>
          <p:nvPr>
            <p:ph idx="1"/>
          </p:nvPr>
        </p:nvSpPr>
        <p:spPr>
          <a:xfrm>
            <a:off x="1517904" y="2201034"/>
            <a:ext cx="9144000" cy="1505118"/>
          </a:xfrm>
        </p:spPr>
        <p:txBody>
          <a:bodyPr>
            <a:normAutofit/>
          </a:bodyPr>
          <a:lstStyle/>
          <a:p>
            <a:r>
              <a:rPr lang="en-US" sz="1600" dirty="0"/>
              <a:t>There’s a search box above the discussion area and above specific forums. </a:t>
            </a:r>
          </a:p>
          <a:p>
            <a:r>
              <a:rPr lang="en-US" sz="1600" dirty="0"/>
              <a:t>You can put in a name or key word. </a:t>
            </a:r>
          </a:p>
          <a:p>
            <a:r>
              <a:rPr lang="en-US" sz="1600" dirty="0"/>
              <a:t>Why? You may need to count how many posts you’ve made so far in the class or want to find a specific post for reference. </a:t>
            </a:r>
          </a:p>
        </p:txBody>
      </p:sp>
      <p:sp>
        <p:nvSpPr>
          <p:cNvPr id="6" name="Title 1">
            <a:extLst>
              <a:ext uri="{FF2B5EF4-FFF2-40B4-BE49-F238E27FC236}">
                <a16:creationId xmlns:a16="http://schemas.microsoft.com/office/drawing/2014/main" id="{DA71A5F1-0587-49A8-9B29-CC9DB1B7B364}"/>
              </a:ext>
            </a:extLst>
          </p:cNvPr>
          <p:cNvSpPr txBox="1">
            <a:spLocks/>
          </p:cNvSpPr>
          <p:nvPr/>
        </p:nvSpPr>
        <p:spPr>
          <a:xfrm>
            <a:off x="1387082" y="3337262"/>
            <a:ext cx="9794761" cy="1344168"/>
          </a:xfrm>
          <a:prstGeom prst="rect">
            <a:avLst/>
          </a:prstGeom>
        </p:spPr>
        <p:txBody>
          <a:bodyPr vert="horz" lIns="91440" tIns="45720" rIns="91440" bIns="45720" rtlCol="0" anchor="ctr">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dirty="0"/>
              <a:t>Correcting post mistakes</a:t>
            </a:r>
          </a:p>
        </p:txBody>
      </p:sp>
      <p:sp>
        <p:nvSpPr>
          <p:cNvPr id="7" name="Content Placeholder 4">
            <a:extLst>
              <a:ext uri="{FF2B5EF4-FFF2-40B4-BE49-F238E27FC236}">
                <a16:creationId xmlns:a16="http://schemas.microsoft.com/office/drawing/2014/main" id="{B3DD3F46-3FCF-42DC-949A-B2C08302941E}"/>
              </a:ext>
            </a:extLst>
          </p:cNvPr>
          <p:cNvSpPr txBox="1">
            <a:spLocks/>
          </p:cNvSpPr>
          <p:nvPr/>
        </p:nvSpPr>
        <p:spPr>
          <a:xfrm>
            <a:off x="1517904" y="4433789"/>
            <a:ext cx="9144000" cy="1505118"/>
          </a:xfrm>
          <a:prstGeom prst="rect">
            <a:avLst/>
          </a:prstGeom>
        </p:spPr>
        <p:txBody>
          <a:bodyPr vert="horz" lIns="91440" tIns="45720" rIns="91440" bIns="45720" rtlCol="0">
            <a:norm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You can edit the post and resubmit if you see “Edit this post” on the bottom right. </a:t>
            </a:r>
          </a:p>
          <a:p>
            <a:r>
              <a:rPr lang="en-US" sz="1600" dirty="0"/>
              <a:t>If the option isn’t there, email your professor and ask about turning on post editing for students. </a:t>
            </a:r>
          </a:p>
          <a:p>
            <a:r>
              <a:rPr lang="en-US" sz="1600" dirty="0"/>
              <a:t>Otherwise, just reply to your post with the correction needed, like texting.</a:t>
            </a:r>
          </a:p>
        </p:txBody>
      </p:sp>
      <p:sp>
        <p:nvSpPr>
          <p:cNvPr id="8" name="Google Shape;81;p16">
            <a:extLst>
              <a:ext uri="{FF2B5EF4-FFF2-40B4-BE49-F238E27FC236}">
                <a16:creationId xmlns:a16="http://schemas.microsoft.com/office/drawing/2014/main" id="{08A3B15F-2176-4B19-B24B-1190CF9E5863}"/>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4">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3" name="Audio 2">
            <a:hlinkClick r:id="" action="ppaction://media"/>
            <a:extLst>
              <a:ext uri="{FF2B5EF4-FFF2-40B4-BE49-F238E27FC236}">
                <a16:creationId xmlns:a16="http://schemas.microsoft.com/office/drawing/2014/main" id="{48839771-35E1-42CD-BE3B-8351B0D69B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2615077"/>
      </p:ext>
    </p:extLst>
  </p:cSld>
  <p:clrMapOvr>
    <a:masterClrMapping/>
  </p:clrMapOvr>
  <mc:AlternateContent xmlns:mc="http://schemas.openxmlformats.org/markup-compatibility/2006" xmlns:p14="http://schemas.microsoft.com/office/powerpoint/2010/main">
    <mc:Choice Requires="p14">
      <p:transition spd="slow" p14:dur="2000" advTm="43624"/>
    </mc:Choice>
    <mc:Fallback xmlns="">
      <p:transition spd="slow" advTm="43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3" y="919093"/>
            <a:ext cx="9794761" cy="1344168"/>
          </a:xfrm>
        </p:spPr>
        <p:txBody>
          <a:bodyPr anchor="ctr">
            <a:normAutofit/>
          </a:bodyPr>
          <a:lstStyle/>
          <a:p>
            <a:pPr algn="l"/>
            <a:r>
              <a:rPr lang="en-US" dirty="0"/>
              <a:t>Discussion Boards: How to post</a:t>
            </a:r>
          </a:p>
        </p:txBody>
      </p:sp>
      <p:sp>
        <p:nvSpPr>
          <p:cNvPr id="9" name="Google Shape;81;p16">
            <a:extLst>
              <a:ext uri="{FF2B5EF4-FFF2-40B4-BE49-F238E27FC236}">
                <a16:creationId xmlns:a16="http://schemas.microsoft.com/office/drawing/2014/main" id="{8A421DD6-063A-4DCB-991D-05FC54B98456}"/>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5">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4" name="Audio 3">
            <a:hlinkClick r:id="" action="ppaction://media"/>
            <a:extLst>
              <a:ext uri="{FF2B5EF4-FFF2-40B4-BE49-F238E27FC236}">
                <a16:creationId xmlns:a16="http://schemas.microsoft.com/office/drawing/2014/main" id="{94BCAC50-8F52-4E0F-8718-22DF06929B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7" name="Google Shape;129;p20" descr="Getting started and access to UHCL Blackboard" title="UHCL Blackboard">
            <a:hlinkClick r:id="rId7"/>
            <a:extLst>
              <a:ext uri="{FF2B5EF4-FFF2-40B4-BE49-F238E27FC236}">
                <a16:creationId xmlns:a16="http://schemas.microsoft.com/office/drawing/2014/main" id="{07B02027-C9D0-4F9F-A48C-1D8C95B6C12E}"/>
              </a:ext>
            </a:extLst>
          </p:cNvPr>
          <p:cNvPicPr preferRelativeResize="0"/>
          <p:nvPr/>
        </p:nvPicPr>
        <p:blipFill>
          <a:blip r:embed="rId8">
            <a:alphaModFix/>
          </a:blip>
          <a:stretch>
            <a:fillRect/>
          </a:stretch>
        </p:blipFill>
        <p:spPr>
          <a:xfrm>
            <a:off x="1519874" y="1939872"/>
            <a:ext cx="9313226" cy="4283127"/>
          </a:xfrm>
          <a:prstGeom prst="rect">
            <a:avLst/>
          </a:prstGeom>
          <a:noFill/>
          <a:ln>
            <a:noFill/>
          </a:ln>
        </p:spPr>
      </p:pic>
    </p:spTree>
    <p:extLst>
      <p:ext uri="{BB962C8B-B14F-4D97-AF65-F5344CB8AC3E}">
        <p14:creationId xmlns:p14="http://schemas.microsoft.com/office/powerpoint/2010/main" val="3422398021"/>
      </p:ext>
    </p:extLst>
  </p:cSld>
  <p:clrMapOvr>
    <a:masterClrMapping/>
  </p:clrMapOvr>
  <mc:AlternateContent xmlns:mc="http://schemas.openxmlformats.org/markup-compatibility/2006" xmlns:p14="http://schemas.microsoft.com/office/powerpoint/2010/main">
    <mc:Choice Requires="p14">
      <p:transition spd="slow" p14:dur="2000" advTm="11527"/>
    </mc:Choice>
    <mc:Fallback xmlns="">
      <p:transition spd="slow" advTm="11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11C-E1AB-4357-B22A-E8B2ED4E9B29}"/>
              </a:ext>
            </a:extLst>
          </p:cNvPr>
          <p:cNvSpPr>
            <a:spLocks noGrp="1"/>
          </p:cNvSpPr>
          <p:nvPr>
            <p:ph type="title"/>
          </p:nvPr>
        </p:nvSpPr>
        <p:spPr>
          <a:xfrm>
            <a:off x="1517903" y="919093"/>
            <a:ext cx="9794761" cy="1344168"/>
          </a:xfrm>
        </p:spPr>
        <p:txBody>
          <a:bodyPr anchor="ctr">
            <a:normAutofit/>
          </a:bodyPr>
          <a:lstStyle/>
          <a:p>
            <a:pPr algn="l"/>
            <a:r>
              <a:rPr lang="en-US" dirty="0"/>
              <a:t>Student Success Center Workshops</a:t>
            </a:r>
          </a:p>
        </p:txBody>
      </p:sp>
      <p:pic>
        <p:nvPicPr>
          <p:cNvPr id="1026" name="Picture 2" descr="Tips for effective time management">
            <a:extLst>
              <a:ext uri="{FF2B5EF4-FFF2-40B4-BE49-F238E27FC236}">
                <a16:creationId xmlns:a16="http://schemas.microsoft.com/office/drawing/2014/main" id="{7561382E-2BBD-4381-B8B1-6B7A11978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717" y="2099679"/>
            <a:ext cx="2702189" cy="1799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5 Best Task Management Software for Getting Things Done | Infinity">
            <a:extLst>
              <a:ext uri="{FF2B5EF4-FFF2-40B4-BE49-F238E27FC236}">
                <a16:creationId xmlns:a16="http://schemas.microsoft.com/office/drawing/2014/main" id="{E8338AEB-48A5-42D4-81E2-3CC292AA2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9567" y="2124602"/>
            <a:ext cx="2702189" cy="17996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 learnt from a year of reading only books by women | Financial Times">
            <a:extLst>
              <a:ext uri="{FF2B5EF4-FFF2-40B4-BE49-F238E27FC236}">
                <a16:creationId xmlns:a16="http://schemas.microsoft.com/office/drawing/2014/main" id="{81C6771C-EDC9-49A8-831D-66EA2B4510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0367" y="4362158"/>
            <a:ext cx="2702189" cy="17996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te-taking skills and tips – firstyearsuccess">
            <a:extLst>
              <a:ext uri="{FF2B5EF4-FFF2-40B4-BE49-F238E27FC236}">
                <a16:creationId xmlns:a16="http://schemas.microsoft.com/office/drawing/2014/main" id="{6D2741AA-9111-4EA3-9E12-564D59549D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1990" y="4337734"/>
            <a:ext cx="2691504" cy="17996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ystem Driven Vs Individual Driven Organizations - BBGupta">
            <a:extLst>
              <a:ext uri="{FF2B5EF4-FFF2-40B4-BE49-F238E27FC236}">
                <a16:creationId xmlns:a16="http://schemas.microsoft.com/office/drawing/2014/main" id="{83667FED-1E8C-426D-9FC4-BDADDA55B9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1417" y="2099678"/>
            <a:ext cx="2702189" cy="18423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48EEAEE-CD06-4775-B37F-0911E6C99C1C}"/>
              </a:ext>
            </a:extLst>
          </p:cNvPr>
          <p:cNvSpPr txBox="1"/>
          <p:nvPr/>
        </p:nvSpPr>
        <p:spPr>
          <a:xfrm>
            <a:off x="1360661" y="3899378"/>
            <a:ext cx="1729384" cy="307777"/>
          </a:xfrm>
          <a:prstGeom prst="rect">
            <a:avLst/>
          </a:prstGeom>
          <a:noFill/>
        </p:spPr>
        <p:txBody>
          <a:bodyPr wrap="none" rtlCol="0">
            <a:spAutoFit/>
          </a:bodyPr>
          <a:lstStyle/>
          <a:p>
            <a:r>
              <a:rPr lang="en-US" sz="1400" dirty="0"/>
              <a:t>Time management</a:t>
            </a:r>
          </a:p>
        </p:txBody>
      </p:sp>
      <p:sp>
        <p:nvSpPr>
          <p:cNvPr id="14" name="TextBox 13">
            <a:extLst>
              <a:ext uri="{FF2B5EF4-FFF2-40B4-BE49-F238E27FC236}">
                <a16:creationId xmlns:a16="http://schemas.microsoft.com/office/drawing/2014/main" id="{E473E9B7-9ECE-4490-ADA8-94E955EFB777}"/>
              </a:ext>
            </a:extLst>
          </p:cNvPr>
          <p:cNvSpPr txBox="1"/>
          <p:nvPr/>
        </p:nvSpPr>
        <p:spPr>
          <a:xfrm>
            <a:off x="4732511" y="3899378"/>
            <a:ext cx="1675843" cy="307777"/>
          </a:xfrm>
          <a:prstGeom prst="rect">
            <a:avLst/>
          </a:prstGeom>
          <a:noFill/>
        </p:spPr>
        <p:txBody>
          <a:bodyPr wrap="none" rtlCol="0">
            <a:spAutoFit/>
          </a:bodyPr>
          <a:lstStyle/>
          <a:p>
            <a:r>
              <a:rPr lang="en-US" sz="1400" dirty="0"/>
              <a:t>Task management</a:t>
            </a:r>
          </a:p>
        </p:txBody>
      </p:sp>
      <p:sp>
        <p:nvSpPr>
          <p:cNvPr id="15" name="TextBox 14">
            <a:extLst>
              <a:ext uri="{FF2B5EF4-FFF2-40B4-BE49-F238E27FC236}">
                <a16:creationId xmlns:a16="http://schemas.microsoft.com/office/drawing/2014/main" id="{AE528C8C-1243-4ACB-B9DB-57665E3E8B28}"/>
              </a:ext>
            </a:extLst>
          </p:cNvPr>
          <p:cNvSpPr txBox="1"/>
          <p:nvPr/>
        </p:nvSpPr>
        <p:spPr>
          <a:xfrm>
            <a:off x="8245225" y="3899378"/>
            <a:ext cx="1696105" cy="307777"/>
          </a:xfrm>
          <a:prstGeom prst="rect">
            <a:avLst/>
          </a:prstGeom>
          <a:noFill/>
        </p:spPr>
        <p:txBody>
          <a:bodyPr wrap="none" rtlCol="0">
            <a:spAutoFit/>
          </a:bodyPr>
          <a:lstStyle/>
          <a:p>
            <a:r>
              <a:rPr lang="en-US" sz="1400" dirty="0"/>
              <a:t>Organization Skills</a:t>
            </a:r>
          </a:p>
        </p:txBody>
      </p:sp>
      <p:sp>
        <p:nvSpPr>
          <p:cNvPr id="16" name="TextBox 15">
            <a:extLst>
              <a:ext uri="{FF2B5EF4-FFF2-40B4-BE49-F238E27FC236}">
                <a16:creationId xmlns:a16="http://schemas.microsoft.com/office/drawing/2014/main" id="{5ACFADC9-0B71-4CCB-BD9E-319B076E6A94}"/>
              </a:ext>
            </a:extLst>
          </p:cNvPr>
          <p:cNvSpPr txBox="1"/>
          <p:nvPr/>
        </p:nvSpPr>
        <p:spPr>
          <a:xfrm>
            <a:off x="3615529" y="6137433"/>
            <a:ext cx="1992148" cy="307777"/>
          </a:xfrm>
          <a:prstGeom prst="rect">
            <a:avLst/>
          </a:prstGeom>
          <a:noFill/>
        </p:spPr>
        <p:txBody>
          <a:bodyPr wrap="none" rtlCol="0">
            <a:spAutoFit/>
          </a:bodyPr>
          <a:lstStyle/>
          <a:p>
            <a:r>
              <a:rPr lang="en-US" sz="1400" dirty="0"/>
              <a:t>Note-taking strategies</a:t>
            </a:r>
          </a:p>
        </p:txBody>
      </p:sp>
      <p:sp>
        <p:nvSpPr>
          <p:cNvPr id="17" name="TextBox 16">
            <a:extLst>
              <a:ext uri="{FF2B5EF4-FFF2-40B4-BE49-F238E27FC236}">
                <a16:creationId xmlns:a16="http://schemas.microsoft.com/office/drawing/2014/main" id="{159EC62D-9DCF-4D71-8EB9-6D5A86103327}"/>
              </a:ext>
            </a:extLst>
          </p:cNvPr>
          <p:cNvSpPr txBox="1"/>
          <p:nvPr/>
        </p:nvSpPr>
        <p:spPr>
          <a:xfrm>
            <a:off x="7394223" y="6137433"/>
            <a:ext cx="1702004" cy="307777"/>
          </a:xfrm>
          <a:prstGeom prst="rect">
            <a:avLst/>
          </a:prstGeom>
          <a:noFill/>
        </p:spPr>
        <p:txBody>
          <a:bodyPr wrap="none" rtlCol="0">
            <a:spAutoFit/>
          </a:bodyPr>
          <a:lstStyle/>
          <a:p>
            <a:r>
              <a:rPr lang="en-US" sz="1400" dirty="0"/>
              <a:t>Reading strategies</a:t>
            </a:r>
          </a:p>
        </p:txBody>
      </p:sp>
      <p:sp>
        <p:nvSpPr>
          <p:cNvPr id="18" name="Google Shape;81;p16">
            <a:extLst>
              <a:ext uri="{FF2B5EF4-FFF2-40B4-BE49-F238E27FC236}">
                <a16:creationId xmlns:a16="http://schemas.microsoft.com/office/drawing/2014/main" id="{002561C7-0233-4913-A733-97F90B8F8E24}"/>
              </a:ext>
            </a:extLst>
          </p:cNvPr>
          <p:cNvSpPr txBox="1"/>
          <p:nvPr/>
        </p:nvSpPr>
        <p:spPr>
          <a:xfrm>
            <a:off x="5502584" y="6600711"/>
            <a:ext cx="62179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solidFill>
                  <a:srgbClr val="0000FF"/>
                </a:solidFill>
                <a:hlinkClick r:id="rId9">
                  <a:extLst>
                    <a:ext uri="{A12FA001-AC4F-418D-AE19-62706E023703}">
                      <ahyp:hlinkClr xmlns:ahyp="http://schemas.microsoft.com/office/drawing/2018/hyperlinkcolor" val="tx"/>
                    </a:ext>
                  </a:extLst>
                </a:hlinkClick>
              </a:rPr>
              <a:t>studentsuccesscenter@uhcl.edu</a:t>
            </a:r>
            <a:r>
              <a:rPr lang="en-US" sz="1200" u="sng" dirty="0">
                <a:solidFill>
                  <a:srgbClr val="0000FF"/>
                </a:solidFill>
              </a:rPr>
              <a:t> </a:t>
            </a:r>
            <a:r>
              <a:rPr lang="en-US" sz="1200" dirty="0">
                <a:solidFill>
                  <a:srgbClr val="FFFFFF"/>
                </a:solidFill>
              </a:rPr>
              <a:t>      </a:t>
            </a:r>
            <a:r>
              <a:rPr lang="en-US" sz="1200" dirty="0"/>
              <a:t>281-283-2450</a:t>
            </a:r>
            <a:endParaRPr sz="1200" dirty="0"/>
          </a:p>
        </p:txBody>
      </p:sp>
      <p:pic>
        <p:nvPicPr>
          <p:cNvPr id="4" name="Audio 3">
            <a:hlinkClick r:id="" action="ppaction://media"/>
            <a:extLst>
              <a:ext uri="{FF2B5EF4-FFF2-40B4-BE49-F238E27FC236}">
                <a16:creationId xmlns:a16="http://schemas.microsoft.com/office/drawing/2014/main" id="{B89A32A2-7521-4DAA-A7F2-96B595287BD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6067697"/>
      </p:ext>
    </p:extLst>
  </p:cSld>
  <p:clrMapOvr>
    <a:masterClrMapping/>
  </p:clrMapOvr>
  <mc:AlternateContent xmlns:mc="http://schemas.openxmlformats.org/markup-compatibility/2006" xmlns:p14="http://schemas.microsoft.com/office/powerpoint/2010/main">
    <mc:Choice Requires="p14">
      <p:transition spd="slow" p14:dur="2000" advTm="19955"/>
    </mc:Choice>
    <mc:Fallback xmlns="">
      <p:transition spd="slow" advTm="19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B9CFC-4624-4101-9949-0897BD2EEA67}"/>
              </a:ext>
            </a:extLst>
          </p:cNvPr>
          <p:cNvSpPr>
            <a:spLocks noGrp="1"/>
          </p:cNvSpPr>
          <p:nvPr>
            <p:ph type="title"/>
          </p:nvPr>
        </p:nvSpPr>
        <p:spPr>
          <a:xfrm>
            <a:off x="139148" y="606692"/>
            <a:ext cx="4102609" cy="3793482"/>
          </a:xfrm>
        </p:spPr>
        <p:txBody>
          <a:bodyPr vert="horz" lIns="91440" tIns="45720" rIns="91440" bIns="45720" rtlCol="0" anchor="ctr">
            <a:normAutofit/>
          </a:bodyPr>
          <a:lstStyle/>
          <a:p>
            <a:r>
              <a:rPr lang="en-US" sz="4800" dirty="0"/>
              <a:t>Workshops </a:t>
            </a:r>
            <a:br>
              <a:rPr lang="en-US" sz="4800" dirty="0"/>
            </a:br>
            <a:r>
              <a:rPr lang="en-US" sz="4800" dirty="0"/>
              <a:t>in more detail </a:t>
            </a:r>
            <a:r>
              <a:rPr lang="en-US" sz="4800" dirty="0">
                <a:solidFill>
                  <a:srgbClr val="0070C0"/>
                </a:solidFill>
                <a:hlinkClick r:id="rId4">
                  <a:extLst>
                    <a:ext uri="{A12FA001-AC4F-418D-AE19-62706E023703}">
                      <ahyp:hlinkClr xmlns:ahyp="http://schemas.microsoft.com/office/drawing/2018/hyperlinkcolor" val="tx"/>
                    </a:ext>
                  </a:extLst>
                </a:hlinkClick>
              </a:rPr>
              <a:t>HERE</a:t>
            </a:r>
            <a:endParaRPr lang="en-US" sz="4800" dirty="0">
              <a:solidFill>
                <a:srgbClr val="0070C0"/>
              </a:solidFill>
            </a:endParaRPr>
          </a:p>
        </p:txBody>
      </p:sp>
      <p:sp>
        <p:nvSpPr>
          <p:cNvPr id="7" name="Google Shape;81;p16">
            <a:extLst>
              <a:ext uri="{FF2B5EF4-FFF2-40B4-BE49-F238E27FC236}">
                <a16:creationId xmlns:a16="http://schemas.microsoft.com/office/drawing/2014/main" id="{AD653545-829E-43CE-902F-B76A8445E0EE}"/>
              </a:ext>
            </a:extLst>
          </p:cNvPr>
          <p:cNvSpPr txBox="1"/>
          <p:nvPr/>
        </p:nvSpPr>
        <p:spPr>
          <a:xfrm>
            <a:off x="6021084" y="6600711"/>
            <a:ext cx="56994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UHCL Student Success Center  </a:t>
            </a:r>
            <a:r>
              <a:rPr lang="en-US" sz="1200" u="sng" dirty="0">
                <a:hlinkClick r:id="rId5">
                  <a:extLst>
                    <a:ext uri="{A12FA001-AC4F-418D-AE19-62706E023703}">
                      <ahyp:hlinkClr xmlns:ahyp="http://schemas.microsoft.com/office/drawing/2018/hyperlinkcolor" val="tx"/>
                    </a:ext>
                  </a:extLst>
                </a:hlinkClick>
              </a:rPr>
              <a:t>studentsuccesscenter@uhcl.edu</a:t>
            </a:r>
            <a:r>
              <a:rPr lang="en-US" sz="1200" dirty="0"/>
              <a:t>  281-283-2450</a:t>
            </a:r>
            <a:endParaRPr sz="1200" dirty="0"/>
          </a:p>
        </p:txBody>
      </p:sp>
      <p:pic>
        <p:nvPicPr>
          <p:cNvPr id="13" name="Picture 12">
            <a:extLst>
              <a:ext uri="{FF2B5EF4-FFF2-40B4-BE49-F238E27FC236}">
                <a16:creationId xmlns:a16="http://schemas.microsoft.com/office/drawing/2014/main" id="{ACE5C887-58E7-4C09-8EA5-112F1AEB8B4E}"/>
              </a:ext>
            </a:extLst>
          </p:cNvPr>
          <p:cNvPicPr>
            <a:picLocks noChangeAspect="1"/>
          </p:cNvPicPr>
          <p:nvPr/>
        </p:nvPicPr>
        <p:blipFill>
          <a:blip r:embed="rId6"/>
          <a:stretch>
            <a:fillRect/>
          </a:stretch>
        </p:blipFill>
        <p:spPr>
          <a:xfrm>
            <a:off x="3892423" y="0"/>
            <a:ext cx="5380383" cy="1550504"/>
          </a:xfrm>
          <a:prstGeom prst="rect">
            <a:avLst/>
          </a:prstGeom>
        </p:spPr>
      </p:pic>
      <p:sp>
        <p:nvSpPr>
          <p:cNvPr id="14" name="Title 1">
            <a:extLst>
              <a:ext uri="{FF2B5EF4-FFF2-40B4-BE49-F238E27FC236}">
                <a16:creationId xmlns:a16="http://schemas.microsoft.com/office/drawing/2014/main" id="{763604CD-4939-46D4-844D-639540DBBAD3}"/>
              </a:ext>
            </a:extLst>
          </p:cNvPr>
          <p:cNvSpPr txBox="1">
            <a:spLocks/>
          </p:cNvSpPr>
          <p:nvPr/>
        </p:nvSpPr>
        <p:spPr>
          <a:xfrm>
            <a:off x="805883" y="3755924"/>
            <a:ext cx="3435874" cy="1235350"/>
          </a:xfrm>
          <a:prstGeom prst="rect">
            <a:avLst/>
          </a:prstGeom>
        </p:spPr>
        <p:txBody>
          <a:bodyPr vert="horz" lIns="91440" tIns="45720" rIns="91440" bIns="45720" rtlCol="0" anchor="ctr">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sz="2800" dirty="0"/>
              <a:t>Click the URL and follow the steps</a:t>
            </a:r>
            <a:endParaRPr lang="en-US" sz="2800" dirty="0">
              <a:solidFill>
                <a:srgbClr val="0070C0"/>
              </a:solidFill>
            </a:endParaRPr>
          </a:p>
        </p:txBody>
      </p:sp>
      <p:sp>
        <p:nvSpPr>
          <p:cNvPr id="6" name="Oval 5">
            <a:extLst>
              <a:ext uri="{FF2B5EF4-FFF2-40B4-BE49-F238E27FC236}">
                <a16:creationId xmlns:a16="http://schemas.microsoft.com/office/drawing/2014/main" id="{1E446A44-D951-48BB-BA7B-A0562685065D}"/>
              </a:ext>
            </a:extLst>
          </p:cNvPr>
          <p:cNvSpPr/>
          <p:nvPr/>
        </p:nvSpPr>
        <p:spPr>
          <a:xfrm>
            <a:off x="3824268" y="904298"/>
            <a:ext cx="1978152" cy="2936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4AD2998-824C-48B2-88AD-6A9713E5E363}"/>
              </a:ext>
            </a:extLst>
          </p:cNvPr>
          <p:cNvSpPr txBox="1">
            <a:spLocks/>
          </p:cNvSpPr>
          <p:nvPr/>
        </p:nvSpPr>
        <p:spPr>
          <a:xfrm>
            <a:off x="9354488" y="-8298"/>
            <a:ext cx="2088764" cy="795475"/>
          </a:xfrm>
          <a:prstGeom prst="rect">
            <a:avLst/>
          </a:prstGeom>
          <a:solidFill>
            <a:srgbClr val="FFC000"/>
          </a:solidFill>
        </p:spPr>
        <p:txBody>
          <a:bodyPr vert="horz" lIns="91440" tIns="45720" rIns="91440" bIns="45720" rtlCol="0" anchor="ctr">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sz="2800" dirty="0"/>
              <a:t>Step </a:t>
            </a:r>
            <a:r>
              <a:rPr lang="en-US" sz="4000" dirty="0"/>
              <a:t>1</a:t>
            </a:r>
            <a:endParaRPr lang="en-US" sz="2800" dirty="0">
              <a:solidFill>
                <a:srgbClr val="0070C0"/>
              </a:solidFill>
            </a:endParaRPr>
          </a:p>
        </p:txBody>
      </p:sp>
      <p:pic>
        <p:nvPicPr>
          <p:cNvPr id="17" name="Picture 16">
            <a:extLst>
              <a:ext uri="{FF2B5EF4-FFF2-40B4-BE49-F238E27FC236}">
                <a16:creationId xmlns:a16="http://schemas.microsoft.com/office/drawing/2014/main" id="{F73A280B-DCBB-47E8-A70C-AB23113EC733}"/>
              </a:ext>
            </a:extLst>
          </p:cNvPr>
          <p:cNvPicPr>
            <a:picLocks noChangeAspect="1"/>
          </p:cNvPicPr>
          <p:nvPr/>
        </p:nvPicPr>
        <p:blipFill>
          <a:blip r:embed="rId7"/>
          <a:stretch>
            <a:fillRect/>
          </a:stretch>
        </p:blipFill>
        <p:spPr>
          <a:xfrm>
            <a:off x="3892422" y="1589968"/>
            <a:ext cx="8263997" cy="1826346"/>
          </a:xfrm>
          <a:prstGeom prst="rect">
            <a:avLst/>
          </a:prstGeom>
        </p:spPr>
      </p:pic>
      <p:sp>
        <p:nvSpPr>
          <p:cNvPr id="18" name="Oval 17">
            <a:extLst>
              <a:ext uri="{FF2B5EF4-FFF2-40B4-BE49-F238E27FC236}">
                <a16:creationId xmlns:a16="http://schemas.microsoft.com/office/drawing/2014/main" id="{575BDCAA-6F98-4D8A-9380-776D6D42BD29}"/>
              </a:ext>
            </a:extLst>
          </p:cNvPr>
          <p:cNvSpPr/>
          <p:nvPr/>
        </p:nvSpPr>
        <p:spPr>
          <a:xfrm>
            <a:off x="3744480" y="3108787"/>
            <a:ext cx="1978152" cy="2936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E1C9705A-02A3-4C20-9DB6-1C5617C86A66}"/>
              </a:ext>
            </a:extLst>
          </p:cNvPr>
          <p:cNvSpPr txBox="1">
            <a:spLocks/>
          </p:cNvSpPr>
          <p:nvPr/>
        </p:nvSpPr>
        <p:spPr>
          <a:xfrm>
            <a:off x="9354488" y="1864608"/>
            <a:ext cx="2088764" cy="795475"/>
          </a:xfrm>
          <a:prstGeom prst="rect">
            <a:avLst/>
          </a:prstGeom>
          <a:solidFill>
            <a:srgbClr val="FFC000"/>
          </a:solidFill>
        </p:spPr>
        <p:txBody>
          <a:bodyPr vert="horz" lIns="91440" tIns="45720" rIns="91440" bIns="45720" rtlCol="0" anchor="ctr">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sz="2800" dirty="0"/>
              <a:t>Step </a:t>
            </a:r>
            <a:r>
              <a:rPr lang="en-US" sz="4000" dirty="0"/>
              <a:t>2</a:t>
            </a:r>
            <a:endParaRPr lang="en-US" sz="2800" dirty="0">
              <a:solidFill>
                <a:srgbClr val="0070C0"/>
              </a:solidFill>
            </a:endParaRPr>
          </a:p>
        </p:txBody>
      </p:sp>
      <p:pic>
        <p:nvPicPr>
          <p:cNvPr id="21" name="Picture 20">
            <a:extLst>
              <a:ext uri="{FF2B5EF4-FFF2-40B4-BE49-F238E27FC236}">
                <a16:creationId xmlns:a16="http://schemas.microsoft.com/office/drawing/2014/main" id="{2C0600B7-8C67-4F15-B6F7-0EDDDE04D1AC}"/>
              </a:ext>
            </a:extLst>
          </p:cNvPr>
          <p:cNvPicPr>
            <a:picLocks noChangeAspect="1"/>
          </p:cNvPicPr>
          <p:nvPr/>
        </p:nvPicPr>
        <p:blipFill>
          <a:blip r:embed="rId8"/>
          <a:stretch>
            <a:fillRect/>
          </a:stretch>
        </p:blipFill>
        <p:spPr>
          <a:xfrm>
            <a:off x="3892422" y="3412559"/>
            <a:ext cx="8263997" cy="1607958"/>
          </a:xfrm>
          <a:prstGeom prst="rect">
            <a:avLst/>
          </a:prstGeom>
        </p:spPr>
      </p:pic>
      <p:sp>
        <p:nvSpPr>
          <p:cNvPr id="22" name="Oval 21">
            <a:extLst>
              <a:ext uri="{FF2B5EF4-FFF2-40B4-BE49-F238E27FC236}">
                <a16:creationId xmlns:a16="http://schemas.microsoft.com/office/drawing/2014/main" id="{94F30EC8-3DF3-40AA-B54F-4DA5E0EDCF23}"/>
              </a:ext>
            </a:extLst>
          </p:cNvPr>
          <p:cNvSpPr/>
          <p:nvPr/>
        </p:nvSpPr>
        <p:spPr>
          <a:xfrm>
            <a:off x="11290035" y="4621823"/>
            <a:ext cx="748748" cy="2936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4C8959C8-7D85-445A-BA08-8C8B7383F799}"/>
              </a:ext>
            </a:extLst>
          </p:cNvPr>
          <p:cNvSpPr txBox="1">
            <a:spLocks/>
          </p:cNvSpPr>
          <p:nvPr/>
        </p:nvSpPr>
        <p:spPr>
          <a:xfrm>
            <a:off x="9341236" y="3549317"/>
            <a:ext cx="2088764" cy="795475"/>
          </a:xfrm>
          <a:prstGeom prst="rect">
            <a:avLst/>
          </a:prstGeom>
          <a:solidFill>
            <a:srgbClr val="FFC000"/>
          </a:solidFill>
        </p:spPr>
        <p:txBody>
          <a:bodyPr vert="horz" lIns="91440" tIns="45720" rIns="91440" bIns="45720" rtlCol="0" anchor="ctr">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sz="2800" dirty="0"/>
              <a:t>Step </a:t>
            </a:r>
            <a:r>
              <a:rPr lang="en-US" sz="4000" dirty="0"/>
              <a:t>3</a:t>
            </a:r>
            <a:endParaRPr lang="en-US" sz="2800" dirty="0">
              <a:solidFill>
                <a:srgbClr val="0070C0"/>
              </a:solidFill>
            </a:endParaRPr>
          </a:p>
        </p:txBody>
      </p:sp>
      <p:pic>
        <p:nvPicPr>
          <p:cNvPr id="25" name="Picture 24">
            <a:extLst>
              <a:ext uri="{FF2B5EF4-FFF2-40B4-BE49-F238E27FC236}">
                <a16:creationId xmlns:a16="http://schemas.microsoft.com/office/drawing/2014/main" id="{4AF532FE-50B2-4E9E-BD57-1D4315737ED7}"/>
              </a:ext>
            </a:extLst>
          </p:cNvPr>
          <p:cNvPicPr>
            <a:picLocks noChangeAspect="1"/>
          </p:cNvPicPr>
          <p:nvPr/>
        </p:nvPicPr>
        <p:blipFill rotWithShape="1">
          <a:blip r:embed="rId9"/>
          <a:srcRect b="56539"/>
          <a:stretch/>
        </p:blipFill>
        <p:spPr>
          <a:xfrm>
            <a:off x="3892422" y="4998025"/>
            <a:ext cx="8299578" cy="1340299"/>
          </a:xfrm>
          <a:prstGeom prst="rect">
            <a:avLst/>
          </a:prstGeom>
        </p:spPr>
      </p:pic>
      <p:sp>
        <p:nvSpPr>
          <p:cNvPr id="27" name="Title 1">
            <a:extLst>
              <a:ext uri="{FF2B5EF4-FFF2-40B4-BE49-F238E27FC236}">
                <a16:creationId xmlns:a16="http://schemas.microsoft.com/office/drawing/2014/main" id="{183A3DF3-C1E2-4C83-BD96-611DB5601138}"/>
              </a:ext>
            </a:extLst>
          </p:cNvPr>
          <p:cNvSpPr txBox="1">
            <a:spLocks/>
          </p:cNvSpPr>
          <p:nvPr/>
        </p:nvSpPr>
        <p:spPr>
          <a:xfrm>
            <a:off x="9341236" y="5238928"/>
            <a:ext cx="2088764" cy="795475"/>
          </a:xfrm>
          <a:prstGeom prst="rect">
            <a:avLst/>
          </a:prstGeom>
          <a:solidFill>
            <a:srgbClr val="FFC000"/>
          </a:solidFill>
        </p:spPr>
        <p:txBody>
          <a:bodyPr vert="horz" lIns="91440" tIns="45720" rIns="91440" bIns="45720" rtlCol="0" anchor="ctr">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sz="2800" dirty="0"/>
              <a:t>Step </a:t>
            </a:r>
            <a:r>
              <a:rPr lang="en-US" sz="4000" dirty="0"/>
              <a:t>4</a:t>
            </a:r>
            <a:endParaRPr lang="en-US" sz="2800" dirty="0">
              <a:solidFill>
                <a:srgbClr val="0070C0"/>
              </a:solidFill>
            </a:endParaRPr>
          </a:p>
        </p:txBody>
      </p:sp>
      <p:sp>
        <p:nvSpPr>
          <p:cNvPr id="28" name="Title 1">
            <a:extLst>
              <a:ext uri="{FF2B5EF4-FFF2-40B4-BE49-F238E27FC236}">
                <a16:creationId xmlns:a16="http://schemas.microsoft.com/office/drawing/2014/main" id="{7EE927A2-31BA-45ED-A176-F82B0864B50E}"/>
              </a:ext>
            </a:extLst>
          </p:cNvPr>
          <p:cNvSpPr txBox="1">
            <a:spLocks/>
          </p:cNvSpPr>
          <p:nvPr/>
        </p:nvSpPr>
        <p:spPr>
          <a:xfrm>
            <a:off x="4635886" y="5779343"/>
            <a:ext cx="205989" cy="73393"/>
          </a:xfrm>
          <a:prstGeom prst="rect">
            <a:avLst/>
          </a:prstGeom>
          <a:solidFill>
            <a:schemeClr val="bg1"/>
          </a:solidFill>
          <a:ln>
            <a:solidFill>
              <a:schemeClr val="bg1"/>
            </a:solidFill>
          </a:ln>
        </p:spPr>
        <p:txBody>
          <a:bodyPr vert="horz" lIns="91440" tIns="45720" rIns="91440" bIns="45720" rtlCol="0" anchor="ctr">
            <a:normAutofit fontScale="25000" lnSpcReduction="20000"/>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endParaRPr lang="en-US" sz="2800" dirty="0">
              <a:solidFill>
                <a:srgbClr val="0070C0"/>
              </a:solidFill>
            </a:endParaRPr>
          </a:p>
        </p:txBody>
      </p:sp>
      <p:pic>
        <p:nvPicPr>
          <p:cNvPr id="29" name="Audio 28">
            <a:hlinkClick r:id="" action="ppaction://media"/>
            <a:extLst>
              <a:ext uri="{FF2B5EF4-FFF2-40B4-BE49-F238E27FC236}">
                <a16:creationId xmlns:a16="http://schemas.microsoft.com/office/drawing/2014/main" id="{C4F60873-2567-468D-B2A4-CB9240A33B0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5071472"/>
      </p:ext>
    </p:extLst>
  </p:cSld>
  <p:clrMapOvr>
    <a:masterClrMapping/>
  </p:clrMapOvr>
  <mc:AlternateContent xmlns:mc="http://schemas.openxmlformats.org/markup-compatibility/2006" xmlns:p14="http://schemas.microsoft.com/office/powerpoint/2010/main">
    <mc:Choice Requires="p14">
      <p:transition spd="slow" p14:dur="2000" advTm="38461"/>
    </mc:Choice>
    <mc:Fallback xmlns="">
      <p:transition spd="slow" advTm="38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
</p:tagLst>
</file>

<file path=ppt/tags/tag2.xml><?xml version="1.0" encoding="utf-8"?>
<p:tagLst xmlns:a="http://schemas.openxmlformats.org/drawingml/2006/main" xmlns:r="http://schemas.openxmlformats.org/officeDocument/2006/relationships" xmlns:p="http://schemas.openxmlformats.org/presentationml/2006/main">
  <p:tag name="TIMING" val="|3.4|14.7|16.3"/>
</p:tagLst>
</file>

<file path=ppt/theme/theme1.xml><?xml version="1.0" encoding="utf-8"?>
<a:theme xmlns:a="http://schemas.openxmlformats.org/drawingml/2006/main" name="PrismaticVTI">
  <a:themeElements>
    <a:clrScheme name="AnalogousFromLightSeedRightStep">
      <a:dk1>
        <a:srgbClr val="000000"/>
      </a:dk1>
      <a:lt1>
        <a:srgbClr val="FFFFFF"/>
      </a:lt1>
      <a:dk2>
        <a:srgbClr val="333820"/>
      </a:dk2>
      <a:lt2>
        <a:srgbClr val="E8E5E2"/>
      </a:lt2>
      <a:accent1>
        <a:srgbClr val="87A4C7"/>
      </a:accent1>
      <a:accent2>
        <a:srgbClr val="787BC1"/>
      </a:accent2>
      <a:accent3>
        <a:srgbClr val="A791CC"/>
      </a:accent3>
      <a:accent4>
        <a:srgbClr val="B278C1"/>
      </a:accent4>
      <a:accent5>
        <a:srgbClr val="CC91BF"/>
      </a:accent5>
      <a:accent6>
        <a:srgbClr val="C17893"/>
      </a:accent6>
      <a:hlink>
        <a:srgbClr val="9A7E5D"/>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2842</TotalTime>
  <Words>1524</Words>
  <Application>Microsoft Macintosh PowerPoint</Application>
  <PresentationFormat>Widescreen</PresentationFormat>
  <Paragraphs>236</Paragraphs>
  <Slides>29</Slides>
  <Notes>8</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Aharoni</vt:lpstr>
      <vt:lpstr>Arial</vt:lpstr>
      <vt:lpstr>Arial Black</vt:lpstr>
      <vt:lpstr>Avenir Next LT Pro</vt:lpstr>
      <vt:lpstr>Calibri</vt:lpstr>
      <vt:lpstr>PrismaticVTI</vt:lpstr>
      <vt:lpstr>Going beyond SURVIVING to THRIVING in Online Courses</vt:lpstr>
      <vt:lpstr>Doing this workshop for extra course credit?</vt:lpstr>
      <vt:lpstr>Before starting a new class…</vt:lpstr>
      <vt:lpstr>Blackboard Online Discussion Boards</vt:lpstr>
      <vt:lpstr>Considerations</vt:lpstr>
      <vt:lpstr>Searching for posts</vt:lpstr>
      <vt:lpstr>Discussion Boards: How to post</vt:lpstr>
      <vt:lpstr>Student Success Center Workshops</vt:lpstr>
      <vt:lpstr>Workshops  in more detail HERE</vt:lpstr>
      <vt:lpstr>PowerPoint Presentation</vt:lpstr>
      <vt:lpstr>Time management</vt:lpstr>
      <vt:lpstr>What Does Your Study/Project Time Really Look Like?</vt:lpstr>
      <vt:lpstr>Scheduling Principles</vt:lpstr>
      <vt:lpstr>What does the semester look like?</vt:lpstr>
      <vt:lpstr>Find out what works best</vt:lpstr>
      <vt:lpstr>Creating a quick list via excel</vt:lpstr>
      <vt:lpstr>Time management applications</vt:lpstr>
      <vt:lpstr>Task management</vt:lpstr>
      <vt:lpstr>Breaking work into pieces</vt:lpstr>
      <vt:lpstr>Chunking</vt:lpstr>
      <vt:lpstr>Small windows</vt:lpstr>
      <vt:lpstr>Reading strategies</vt:lpstr>
      <vt:lpstr>Effective academic reading =</vt:lpstr>
      <vt:lpstr>PowerPoint Presentation</vt:lpstr>
      <vt:lpstr>Let’s Talk About Rewards…</vt:lpstr>
      <vt:lpstr>When your assignments are completed on time…</vt:lpstr>
      <vt:lpstr>Overview: Habits for work/study balance</vt:lpstr>
      <vt:lpstr>Thank you for participating!</vt:lpstr>
      <vt:lpstr>How helpful was this workshop?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courses: Surviving &amp; Thriving</dc:title>
  <dc:creator>Dino Dino</dc:creator>
  <cp:lastModifiedBy>Coulter, Judith Andreina</cp:lastModifiedBy>
  <cp:revision>4</cp:revision>
  <dcterms:created xsi:type="dcterms:W3CDTF">2021-01-20T01:03:19Z</dcterms:created>
  <dcterms:modified xsi:type="dcterms:W3CDTF">2021-02-09T19:51:20Z</dcterms:modified>
</cp:coreProperties>
</file>