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7" r:id="rId6"/>
    <p:sldId id="261" r:id="rId7"/>
    <p:sldId id="262" r:id="rId8"/>
    <p:sldId id="263" r:id="rId9"/>
    <p:sldId id="259" r:id="rId10"/>
    <p:sldId id="268" r:id="rId11"/>
    <p:sldId id="264" r:id="rId12"/>
    <p:sldId id="265" r:id="rId13"/>
    <p:sldId id="256" r:id="rId1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72E"/>
    <a:srgbClr val="0078AD"/>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112" d="100"/>
          <a:sy n="112"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molin, Kristyn A" userId="619eff2e-0544-49c9-89ad-65f78bfa3cec" providerId="ADAL" clId="{32903D2A-450B-4BED-BCC1-C74794E6FA3B}"/>
    <pc:docChg chg="undo custSel delSld modSld">
      <pc:chgData name="Dalmolin, Kristyn A" userId="619eff2e-0544-49c9-89ad-65f78bfa3cec" providerId="ADAL" clId="{32903D2A-450B-4BED-BCC1-C74794E6FA3B}" dt="2021-10-12T14:27:24.496" v="842" actId="114"/>
      <pc:docMkLst>
        <pc:docMk/>
      </pc:docMkLst>
      <pc:sldChg chg="delSp modSp">
        <pc:chgData name="Dalmolin, Kristyn A" userId="619eff2e-0544-49c9-89ad-65f78bfa3cec" providerId="ADAL" clId="{32903D2A-450B-4BED-BCC1-C74794E6FA3B}" dt="2021-10-12T14:27:24.496" v="842" actId="114"/>
        <pc:sldMkLst>
          <pc:docMk/>
          <pc:sldMk cId="1865218817" sldId="256"/>
        </pc:sldMkLst>
        <pc:spChg chg="mod">
          <ac:chgData name="Dalmolin, Kristyn A" userId="619eff2e-0544-49c9-89ad-65f78bfa3cec" providerId="ADAL" clId="{32903D2A-450B-4BED-BCC1-C74794E6FA3B}" dt="2021-10-06T21:59:47.986" v="493" actId="207"/>
          <ac:spMkLst>
            <pc:docMk/>
            <pc:sldMk cId="1865218817" sldId="256"/>
            <ac:spMk id="2" creationId="{00000000-0000-0000-0000-000000000000}"/>
          </ac:spMkLst>
        </pc:spChg>
        <pc:spChg chg="mod">
          <ac:chgData name="Dalmolin, Kristyn A" userId="619eff2e-0544-49c9-89ad-65f78bfa3cec" providerId="ADAL" clId="{32903D2A-450B-4BED-BCC1-C74794E6FA3B}" dt="2021-10-12T14:27:24.496" v="842" actId="114"/>
          <ac:spMkLst>
            <pc:docMk/>
            <pc:sldMk cId="1865218817" sldId="256"/>
            <ac:spMk id="3" creationId="{00000000-0000-0000-0000-000000000000}"/>
          </ac:spMkLst>
        </pc:spChg>
        <pc:cxnChg chg="del mod">
          <ac:chgData name="Dalmolin, Kristyn A" userId="619eff2e-0544-49c9-89ad-65f78bfa3cec" providerId="ADAL" clId="{32903D2A-450B-4BED-BCC1-C74794E6FA3B}" dt="2021-10-06T21:59:31.570" v="492" actId="478"/>
          <ac:cxnSpMkLst>
            <pc:docMk/>
            <pc:sldMk cId="1865218817" sldId="256"/>
            <ac:cxnSpMk id="5" creationId="{00000000-0000-0000-0000-000000000000}"/>
          </ac:cxnSpMkLst>
        </pc:cxnChg>
      </pc:sldChg>
      <pc:sldChg chg="modSp">
        <pc:chgData name="Dalmolin, Kristyn A" userId="619eff2e-0544-49c9-89ad-65f78bfa3cec" providerId="ADAL" clId="{32903D2A-450B-4BED-BCC1-C74794E6FA3B}" dt="2021-10-12T13:45:35.093" v="742" actId="20577"/>
        <pc:sldMkLst>
          <pc:docMk/>
          <pc:sldMk cId="1564342817" sldId="257"/>
        </pc:sldMkLst>
        <pc:spChg chg="mod">
          <ac:chgData name="Dalmolin, Kristyn A" userId="619eff2e-0544-49c9-89ad-65f78bfa3cec" providerId="ADAL" clId="{32903D2A-450B-4BED-BCC1-C74794E6FA3B}" dt="2021-10-12T13:45:35.093" v="742" actId="20577"/>
          <ac:spMkLst>
            <pc:docMk/>
            <pc:sldMk cId="1564342817" sldId="257"/>
            <ac:spMk id="3" creationId="{00000000-0000-0000-0000-000000000000}"/>
          </ac:spMkLst>
        </pc:spChg>
      </pc:sldChg>
      <pc:sldChg chg="modSp">
        <pc:chgData name="Dalmolin, Kristyn A" userId="619eff2e-0544-49c9-89ad-65f78bfa3cec" providerId="ADAL" clId="{32903D2A-450B-4BED-BCC1-C74794E6FA3B}" dt="2021-10-12T14:25:16.349" v="840" actId="6549"/>
        <pc:sldMkLst>
          <pc:docMk/>
          <pc:sldMk cId="908993866" sldId="259"/>
        </pc:sldMkLst>
        <pc:spChg chg="mod">
          <ac:chgData name="Dalmolin, Kristyn A" userId="619eff2e-0544-49c9-89ad-65f78bfa3cec" providerId="ADAL" clId="{32903D2A-450B-4BED-BCC1-C74794E6FA3B}" dt="2021-10-12T14:25:16.349" v="840" actId="6549"/>
          <ac:spMkLst>
            <pc:docMk/>
            <pc:sldMk cId="908993866" sldId="259"/>
            <ac:spMk id="3" creationId="{00000000-0000-0000-0000-000000000000}"/>
          </ac:spMkLst>
        </pc:spChg>
      </pc:sldChg>
      <pc:sldChg chg="modSp">
        <pc:chgData name="Dalmolin, Kristyn A" userId="619eff2e-0544-49c9-89ad-65f78bfa3cec" providerId="ADAL" clId="{32903D2A-450B-4BED-BCC1-C74794E6FA3B}" dt="2021-10-07T13:50:36.323" v="649" actId="20577"/>
        <pc:sldMkLst>
          <pc:docMk/>
          <pc:sldMk cId="2044566042" sldId="261"/>
        </pc:sldMkLst>
        <pc:spChg chg="mod">
          <ac:chgData name="Dalmolin, Kristyn A" userId="619eff2e-0544-49c9-89ad-65f78bfa3cec" providerId="ADAL" clId="{32903D2A-450B-4BED-BCC1-C74794E6FA3B}" dt="2021-10-07T13:50:36.323" v="649" actId="20577"/>
          <ac:spMkLst>
            <pc:docMk/>
            <pc:sldMk cId="2044566042" sldId="261"/>
            <ac:spMk id="3" creationId="{00000000-0000-0000-0000-000000000000}"/>
          </ac:spMkLst>
        </pc:spChg>
      </pc:sldChg>
      <pc:sldChg chg="modSp">
        <pc:chgData name="Dalmolin, Kristyn A" userId="619eff2e-0544-49c9-89ad-65f78bfa3cec" providerId="ADAL" clId="{32903D2A-450B-4BED-BCC1-C74794E6FA3B}" dt="2021-10-12T14:12:55.646" v="752" actId="6549"/>
        <pc:sldMkLst>
          <pc:docMk/>
          <pc:sldMk cId="3387456539" sldId="263"/>
        </pc:sldMkLst>
        <pc:spChg chg="mod">
          <ac:chgData name="Dalmolin, Kristyn A" userId="619eff2e-0544-49c9-89ad-65f78bfa3cec" providerId="ADAL" clId="{32903D2A-450B-4BED-BCC1-C74794E6FA3B}" dt="2021-10-12T14:12:55.646" v="752" actId="6549"/>
          <ac:spMkLst>
            <pc:docMk/>
            <pc:sldMk cId="3387456539" sldId="263"/>
            <ac:spMk id="3" creationId="{00000000-0000-0000-0000-000000000000}"/>
          </ac:spMkLst>
        </pc:spChg>
      </pc:sldChg>
      <pc:sldChg chg="modSp">
        <pc:chgData name="Dalmolin, Kristyn A" userId="619eff2e-0544-49c9-89ad-65f78bfa3cec" providerId="ADAL" clId="{32903D2A-450B-4BED-BCC1-C74794E6FA3B}" dt="2021-10-07T13:57:06.348" v="721" actId="20577"/>
        <pc:sldMkLst>
          <pc:docMk/>
          <pc:sldMk cId="367216031" sldId="264"/>
        </pc:sldMkLst>
        <pc:spChg chg="mod">
          <ac:chgData name="Dalmolin, Kristyn A" userId="619eff2e-0544-49c9-89ad-65f78bfa3cec" providerId="ADAL" clId="{32903D2A-450B-4BED-BCC1-C74794E6FA3B}" dt="2021-10-07T13:57:06.348" v="721" actId="20577"/>
          <ac:spMkLst>
            <pc:docMk/>
            <pc:sldMk cId="367216031" sldId="264"/>
            <ac:spMk id="3" creationId="{00000000-0000-0000-0000-000000000000}"/>
          </ac:spMkLst>
        </pc:spChg>
      </pc:sldChg>
      <pc:sldChg chg="modSp">
        <pc:chgData name="Dalmolin, Kristyn A" userId="619eff2e-0544-49c9-89ad-65f78bfa3cec" providerId="ADAL" clId="{32903D2A-450B-4BED-BCC1-C74794E6FA3B}" dt="2021-10-07T13:57:37.489" v="727" actId="20577"/>
        <pc:sldMkLst>
          <pc:docMk/>
          <pc:sldMk cId="2638218059" sldId="265"/>
        </pc:sldMkLst>
        <pc:spChg chg="mod">
          <ac:chgData name="Dalmolin, Kristyn A" userId="619eff2e-0544-49c9-89ad-65f78bfa3cec" providerId="ADAL" clId="{32903D2A-450B-4BED-BCC1-C74794E6FA3B}" dt="2021-10-07T13:57:37.489" v="727" actId="20577"/>
          <ac:spMkLst>
            <pc:docMk/>
            <pc:sldMk cId="2638218059" sldId="265"/>
            <ac:spMk id="3" creationId="{00000000-0000-0000-0000-000000000000}"/>
          </ac:spMkLst>
        </pc:spChg>
      </pc:sldChg>
      <pc:sldChg chg="modSp">
        <pc:chgData name="Dalmolin, Kristyn A" userId="619eff2e-0544-49c9-89ad-65f78bfa3cec" providerId="ADAL" clId="{32903D2A-450B-4BED-BCC1-C74794E6FA3B}" dt="2021-10-07T17:13:44.229" v="741" actId="20577"/>
        <pc:sldMkLst>
          <pc:docMk/>
          <pc:sldMk cId="3809550680" sldId="268"/>
        </pc:sldMkLst>
        <pc:spChg chg="mod">
          <ac:chgData name="Dalmolin, Kristyn A" userId="619eff2e-0544-49c9-89ad-65f78bfa3cec" providerId="ADAL" clId="{32903D2A-450B-4BED-BCC1-C74794E6FA3B}" dt="2021-10-07T17:13:44.229" v="741" actId="20577"/>
          <ac:spMkLst>
            <pc:docMk/>
            <pc:sldMk cId="3809550680" sldId="268"/>
            <ac:spMk id="3" creationId="{00000000-0000-0000-0000-000000000000}"/>
          </ac:spMkLst>
        </pc:spChg>
        <pc:spChg chg="mod">
          <ac:chgData name="Dalmolin, Kristyn A" userId="619eff2e-0544-49c9-89ad-65f78bfa3cec" providerId="ADAL" clId="{32903D2A-450B-4BED-BCC1-C74794E6FA3B}" dt="2021-10-07T13:13:48.447" v="647" actId="1076"/>
          <ac:spMkLst>
            <pc:docMk/>
            <pc:sldMk cId="3809550680" sldId="268"/>
            <ac:spMk id="9" creationId="{2352E1D0-4410-42B5-8DAD-7629E8BE1A4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DBCAB-F804-47FB-9DD6-7FBA45CDB3B1}"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2F0A0-8F12-4E05-80D8-8E60F10CC607}"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676" y="-920592"/>
            <a:ext cx="12933803" cy="8606327"/>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3585" y="776992"/>
            <a:ext cx="4024830" cy="325150"/>
          </a:xfrm>
          <a:prstGeom prst="rect">
            <a:avLst/>
          </a:prstGeom>
        </p:spPr>
      </p:pic>
    </p:spTree>
    <p:extLst>
      <p:ext uri="{BB962C8B-B14F-4D97-AF65-F5344CB8AC3E}">
        <p14:creationId xmlns:p14="http://schemas.microsoft.com/office/powerpoint/2010/main" val="88275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FDBCAB-F804-47FB-9DD6-7FBA45CDB3B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
        <p:nvSpPr>
          <p:cNvPr id="7" name="Rectangle 6"/>
          <p:cNvSpPr/>
          <p:nvPr userDrawn="1"/>
        </p:nvSpPr>
        <p:spPr>
          <a:xfrm>
            <a:off x="0" y="0"/>
            <a:ext cx="12192000" cy="6858000"/>
          </a:xfrm>
          <a:prstGeom prst="rect">
            <a:avLst/>
          </a:prstGeom>
          <a:solidFill>
            <a:srgbClr val="007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5105400" y="721123"/>
            <a:ext cx="8582140" cy="6742805"/>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002" y="353860"/>
            <a:ext cx="4024830" cy="325150"/>
          </a:xfrm>
          <a:prstGeom prst="rect">
            <a:avLst/>
          </a:prstGeom>
        </p:spPr>
      </p:pic>
    </p:spTree>
    <p:extLst>
      <p:ext uri="{BB962C8B-B14F-4D97-AF65-F5344CB8AC3E}">
        <p14:creationId xmlns:p14="http://schemas.microsoft.com/office/powerpoint/2010/main" val="374112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DBCAB-F804-47FB-9DD6-7FBA45CDB3B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
        <p:nvSpPr>
          <p:cNvPr id="7" name="Rectangle 6"/>
          <p:cNvSpPr/>
          <p:nvPr userDrawn="1"/>
        </p:nvSpPr>
        <p:spPr>
          <a:xfrm>
            <a:off x="0" y="0"/>
            <a:ext cx="12192000" cy="777240"/>
          </a:xfrm>
          <a:prstGeom prst="rect">
            <a:avLst/>
          </a:prstGeom>
          <a:solidFill>
            <a:srgbClr val="007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755935"/>
            <a:ext cx="12192000" cy="110998"/>
          </a:xfrm>
          <a:prstGeom prst="rect">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834" y="248223"/>
            <a:ext cx="4024830" cy="325150"/>
          </a:xfrm>
          <a:prstGeom prst="rect">
            <a:avLst/>
          </a:prstGeom>
        </p:spPr>
      </p:pic>
    </p:spTree>
    <p:extLst>
      <p:ext uri="{BB962C8B-B14F-4D97-AF65-F5344CB8AC3E}">
        <p14:creationId xmlns:p14="http://schemas.microsoft.com/office/powerpoint/2010/main" val="59440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FDBCAB-F804-47FB-9DD6-7FBA45CDB3B1}"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99366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FDBCAB-F804-47FB-9DD6-7FBA45CDB3B1}"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53674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FDBCAB-F804-47FB-9DD6-7FBA45CDB3B1}"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66890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FDBCAB-F804-47FB-9DD6-7FBA45CDB3B1}"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169180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DBCAB-F804-47FB-9DD6-7FBA45CDB3B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40797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DBCAB-F804-47FB-9DD6-7FBA45CDB3B1}"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42992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DBCAB-F804-47FB-9DD6-7FBA45CDB3B1}" type="datetimeFigureOut">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2F0A0-8F12-4E05-80D8-8E60F10CC607}" type="slidenum">
              <a:rPr lang="en-US" smtClean="0"/>
              <a:t>‹#›</a:t>
            </a:fld>
            <a:endParaRPr lang="en-US"/>
          </a:p>
        </p:txBody>
      </p:sp>
    </p:spTree>
    <p:extLst>
      <p:ext uri="{BB962C8B-B14F-4D97-AF65-F5344CB8AC3E}">
        <p14:creationId xmlns:p14="http://schemas.microsoft.com/office/powerpoint/2010/main" val="188554639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3" r:id="rId4"/>
    <p:sldLayoutId id="2147483654"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dalmolink@uhcl.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uhcl.edu/human-resources/benefits/fmla"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4970" y="2297793"/>
            <a:ext cx="9504726" cy="830997"/>
          </a:xfrm>
          <a:prstGeom prst="rect">
            <a:avLst/>
          </a:prstGeom>
          <a:noFill/>
        </p:spPr>
        <p:txBody>
          <a:bodyPr wrap="square" rtlCol="0">
            <a:spAutoFit/>
          </a:bodyPr>
          <a:lstStyle/>
          <a:p>
            <a:r>
              <a:rPr lang="en-US" sz="4800" dirty="0">
                <a:solidFill>
                  <a:schemeClr val="bg1"/>
                </a:solidFill>
                <a:latin typeface="Trebuchet MS" panose="020B0603020202020204" pitchFamily="34" charset="0"/>
              </a:rPr>
              <a:t>Family and Medical Leave Act</a:t>
            </a:r>
          </a:p>
        </p:txBody>
      </p:sp>
      <p:cxnSp>
        <p:nvCxnSpPr>
          <p:cNvPr id="3" name="Straight Connector 2"/>
          <p:cNvCxnSpPr/>
          <p:nvPr/>
        </p:nvCxnSpPr>
        <p:spPr>
          <a:xfrm>
            <a:off x="3194892" y="3128790"/>
            <a:ext cx="5717754" cy="0"/>
          </a:xfrm>
          <a:prstGeom prst="line">
            <a:avLst/>
          </a:prstGeom>
          <a:ln w="19050">
            <a:solidFill>
              <a:srgbClr val="C1D72E"/>
            </a:solidFill>
          </a:ln>
        </p:spPr>
        <p:style>
          <a:lnRef idx="1">
            <a:schemeClr val="accent1"/>
          </a:lnRef>
          <a:fillRef idx="0">
            <a:schemeClr val="accent1"/>
          </a:fillRef>
          <a:effectRef idx="0">
            <a:schemeClr val="accent1"/>
          </a:effectRef>
          <a:fontRef idx="minor">
            <a:schemeClr val="tx1"/>
          </a:fontRef>
        </p:style>
      </p:cxnSp>
      <p:sp>
        <p:nvSpPr>
          <p:cNvPr id="5" name="Subtitle 2"/>
          <p:cNvSpPr txBox="1">
            <a:spLocks/>
          </p:cNvSpPr>
          <p:nvPr/>
        </p:nvSpPr>
        <p:spPr>
          <a:xfrm>
            <a:off x="4581181" y="3370682"/>
            <a:ext cx="3053881" cy="6394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600" i="1" dirty="0">
              <a:solidFill>
                <a:schemeClr val="bg1"/>
              </a:solidFill>
              <a:latin typeface="ITC Garamond Std Book Cond" panose="02020606060506020304" pitchFamily="18" charset="0"/>
            </a:endParaRPr>
          </a:p>
        </p:txBody>
      </p:sp>
    </p:spTree>
    <p:extLst>
      <p:ext uri="{BB962C8B-B14F-4D97-AF65-F5344CB8AC3E}">
        <p14:creationId xmlns:p14="http://schemas.microsoft.com/office/powerpoint/2010/main" val="381620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850" y="1007248"/>
            <a:ext cx="11166795" cy="914853"/>
          </a:xfrm>
        </p:spPr>
        <p:txBody>
          <a:bodyPr>
            <a:normAutofit/>
          </a:bodyPr>
          <a:lstStyle/>
          <a:p>
            <a:pPr algn="l"/>
            <a:r>
              <a:rPr lang="en-US" sz="4800" dirty="0">
                <a:solidFill>
                  <a:srgbClr val="C1D72E"/>
                </a:solidFill>
                <a:latin typeface="Trebuchet MS" panose="020B0603020202020204" pitchFamily="34" charset="0"/>
              </a:rPr>
              <a:t>Questions? Contact us.   </a:t>
            </a:r>
          </a:p>
        </p:txBody>
      </p:sp>
      <p:sp>
        <p:nvSpPr>
          <p:cNvPr id="3" name="Subtitle 2"/>
          <p:cNvSpPr>
            <a:spLocks noGrp="1"/>
          </p:cNvSpPr>
          <p:nvPr>
            <p:ph type="subTitle" idx="1"/>
          </p:nvPr>
        </p:nvSpPr>
        <p:spPr>
          <a:xfrm>
            <a:off x="795050" y="2142076"/>
            <a:ext cx="3951383" cy="4473328"/>
          </a:xfrm>
        </p:spPr>
        <p:txBody>
          <a:bodyPr>
            <a:normAutofit fontScale="92500"/>
          </a:bodyPr>
          <a:lstStyle/>
          <a:p>
            <a:pPr algn="l"/>
            <a:r>
              <a:rPr lang="en-US" sz="2800" b="1" dirty="0">
                <a:solidFill>
                  <a:schemeClr val="bg1"/>
                </a:solidFill>
                <a:latin typeface="Trebuchet MS" panose="020B0603020202020204" pitchFamily="34" charset="0"/>
              </a:rPr>
              <a:t>Kristyn Dalmolin</a:t>
            </a:r>
          </a:p>
          <a:p>
            <a:pPr algn="l"/>
            <a:r>
              <a:rPr lang="en-US" sz="2800" dirty="0">
                <a:solidFill>
                  <a:schemeClr val="bg1"/>
                </a:solidFill>
                <a:latin typeface="Trebuchet MS" panose="020B0603020202020204" pitchFamily="34" charset="0"/>
                <a:hlinkClick r:id="rId2">
                  <a:extLst>
                    <a:ext uri="{A12FA001-AC4F-418D-AE19-62706E023703}">
                      <ahyp:hlinkClr xmlns:ahyp="http://schemas.microsoft.com/office/drawing/2018/hyperlinkcolor" val="tx"/>
                    </a:ext>
                  </a:extLst>
                </a:hlinkClick>
              </a:rPr>
              <a:t>dalmolink@uhcl.edu</a:t>
            </a:r>
            <a:r>
              <a:rPr lang="en-US" sz="2800" dirty="0">
                <a:solidFill>
                  <a:schemeClr val="bg1"/>
                </a:solidFill>
                <a:latin typeface="Trebuchet MS" panose="020B0603020202020204" pitchFamily="34" charset="0"/>
              </a:rPr>
              <a:t> </a:t>
            </a:r>
          </a:p>
          <a:p>
            <a:pPr algn="l"/>
            <a:r>
              <a:rPr lang="en-US" sz="2800" dirty="0">
                <a:solidFill>
                  <a:schemeClr val="bg1"/>
                </a:solidFill>
                <a:latin typeface="Trebuchet MS" panose="020B0603020202020204" pitchFamily="34" charset="0"/>
              </a:rPr>
              <a:t>281-283-2169</a:t>
            </a:r>
          </a:p>
          <a:p>
            <a:pPr algn="l"/>
            <a:r>
              <a:rPr lang="en-US" sz="2800" i="1" dirty="0">
                <a:solidFill>
                  <a:schemeClr val="bg1"/>
                </a:solidFill>
                <a:latin typeface="Trebuchet MS" panose="020B0603020202020204" pitchFamily="34" charset="0"/>
              </a:rPr>
              <a:t>Serving last names A – L</a:t>
            </a:r>
          </a:p>
          <a:p>
            <a:pPr algn="l"/>
            <a:endParaRPr lang="en-US" sz="2800" dirty="0">
              <a:solidFill>
                <a:schemeClr val="bg1"/>
              </a:solidFill>
              <a:latin typeface="Trebuchet MS" panose="020B0603020202020204" pitchFamily="34" charset="0"/>
            </a:endParaRPr>
          </a:p>
          <a:p>
            <a:pPr algn="l"/>
            <a:r>
              <a:rPr lang="en-US" sz="2800" b="1" dirty="0">
                <a:solidFill>
                  <a:schemeClr val="bg1"/>
                </a:solidFill>
                <a:latin typeface="Trebuchet MS" panose="020B0603020202020204" pitchFamily="34" charset="0"/>
              </a:rPr>
              <a:t>Caylee Walton</a:t>
            </a:r>
          </a:p>
          <a:p>
            <a:pPr algn="l"/>
            <a:r>
              <a:rPr lang="en-US" sz="2800" dirty="0">
                <a:solidFill>
                  <a:schemeClr val="bg1"/>
                </a:solidFill>
                <a:latin typeface="Trebuchet MS" panose="020B0603020202020204" pitchFamily="34" charset="0"/>
                <a:hlinkClick r:id="rId2">
                  <a:extLst>
                    <a:ext uri="{A12FA001-AC4F-418D-AE19-62706E023703}">
                      <ahyp:hlinkClr xmlns:ahyp="http://schemas.microsoft.com/office/drawing/2018/hyperlinkcolor" val="tx"/>
                    </a:ext>
                  </a:extLst>
                </a:hlinkClick>
              </a:rPr>
              <a:t>waltonc@uhcl.edu</a:t>
            </a:r>
            <a:r>
              <a:rPr lang="en-US" sz="2800" dirty="0">
                <a:solidFill>
                  <a:schemeClr val="bg1"/>
                </a:solidFill>
                <a:latin typeface="Trebuchet MS" panose="020B0603020202020204" pitchFamily="34" charset="0"/>
              </a:rPr>
              <a:t> </a:t>
            </a:r>
          </a:p>
          <a:p>
            <a:pPr algn="l"/>
            <a:r>
              <a:rPr lang="en-US" sz="2800" dirty="0">
                <a:solidFill>
                  <a:schemeClr val="bg1"/>
                </a:solidFill>
                <a:latin typeface="Trebuchet MS" panose="020B0603020202020204" pitchFamily="34" charset="0"/>
              </a:rPr>
              <a:t>281-283-2161</a:t>
            </a:r>
          </a:p>
          <a:p>
            <a:pPr algn="l"/>
            <a:r>
              <a:rPr lang="en-US" sz="2800" i="1" dirty="0">
                <a:solidFill>
                  <a:schemeClr val="bg1"/>
                </a:solidFill>
                <a:latin typeface="Trebuchet MS" panose="020B0603020202020204" pitchFamily="34" charset="0"/>
              </a:rPr>
              <a:t>Serving last names M - Z</a:t>
            </a:r>
          </a:p>
          <a:p>
            <a:pPr algn="l"/>
            <a:endParaRPr lang="en-US" sz="2800" i="1" dirty="0">
              <a:solidFill>
                <a:schemeClr val="bg1"/>
              </a:solidFill>
              <a:latin typeface="Trebuchet MS" panose="020B0603020202020204" pitchFamily="34" charset="0"/>
            </a:endParaRPr>
          </a:p>
          <a:p>
            <a:pPr algn="l"/>
            <a:endParaRPr lang="en-US" sz="2800" dirty="0">
              <a:solidFill>
                <a:schemeClr val="bg1"/>
              </a:solidFill>
              <a:latin typeface="Trebuchet MS" panose="020B0603020202020204" pitchFamily="34" charset="0"/>
            </a:endParaRPr>
          </a:p>
          <a:p>
            <a:endParaRPr lang="en-US" sz="2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86521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0515600" cy="842389"/>
          </a:xfrm>
        </p:spPr>
        <p:txBody>
          <a:bodyPr>
            <a:normAutofit/>
          </a:bodyPr>
          <a:lstStyle/>
          <a:p>
            <a:r>
              <a:rPr lang="en-US" dirty="0">
                <a:solidFill>
                  <a:srgbClr val="0078AD"/>
                </a:solidFill>
                <a:latin typeface="Trebuchet MS" panose="020B0603020202020204" pitchFamily="34" charset="0"/>
              </a:rPr>
              <a:t>What is FMLA?</a:t>
            </a:r>
          </a:p>
        </p:txBody>
      </p:sp>
      <p:sp>
        <p:nvSpPr>
          <p:cNvPr id="3" name="Content Placeholder 2"/>
          <p:cNvSpPr>
            <a:spLocks noGrp="1"/>
          </p:cNvSpPr>
          <p:nvPr>
            <p:ph idx="1"/>
          </p:nvPr>
        </p:nvSpPr>
        <p:spPr>
          <a:xfrm>
            <a:off x="276340" y="1944076"/>
            <a:ext cx="11573915" cy="4554749"/>
          </a:xfrm>
        </p:spPr>
        <p:txBody>
          <a:bodyPr>
            <a:normAutofit/>
          </a:bodyPr>
          <a:lstStyle/>
          <a:p>
            <a:r>
              <a:rPr lang="en-US" sz="2400" dirty="0">
                <a:solidFill>
                  <a:srgbClr val="63666A"/>
                </a:solidFill>
                <a:latin typeface="Trebuchet MS" panose="020B0603020202020204" pitchFamily="34" charset="0"/>
              </a:rPr>
              <a:t>A federal law that provides job and benefit protection for up to 12 weeks (480 hours) to employees who meet eligibility requirements.</a:t>
            </a:r>
          </a:p>
          <a:p>
            <a:r>
              <a:rPr lang="en-US" sz="2400" dirty="0">
                <a:solidFill>
                  <a:srgbClr val="63666A"/>
                </a:solidFill>
                <a:latin typeface="Trebuchet MS" panose="020B0603020202020204" pitchFamily="34" charset="0"/>
              </a:rPr>
              <a:t>It </a:t>
            </a:r>
            <a:r>
              <a:rPr lang="en-US" sz="2400" b="1" dirty="0">
                <a:solidFill>
                  <a:srgbClr val="63666A"/>
                </a:solidFill>
                <a:latin typeface="Trebuchet MS" panose="020B0603020202020204" pitchFamily="34" charset="0"/>
              </a:rPr>
              <a:t>does </a:t>
            </a:r>
            <a:r>
              <a:rPr lang="en-US" sz="2400" b="1" u="sng" dirty="0">
                <a:solidFill>
                  <a:srgbClr val="63666A"/>
                </a:solidFill>
                <a:latin typeface="Trebuchet MS" panose="020B0603020202020204" pitchFamily="34" charset="0"/>
              </a:rPr>
              <a:t>not</a:t>
            </a:r>
            <a:r>
              <a:rPr lang="en-US" sz="2400" b="1" dirty="0">
                <a:solidFill>
                  <a:srgbClr val="63666A"/>
                </a:solidFill>
                <a:latin typeface="Trebuchet MS" panose="020B0603020202020204" pitchFamily="34" charset="0"/>
              </a:rPr>
              <a:t> guarantee pay </a:t>
            </a:r>
            <a:r>
              <a:rPr lang="en-US" sz="2400" dirty="0">
                <a:solidFill>
                  <a:srgbClr val="63666A"/>
                </a:solidFill>
                <a:latin typeface="Trebuchet MS" panose="020B0603020202020204" pitchFamily="34" charset="0"/>
              </a:rPr>
              <a:t>and </a:t>
            </a:r>
            <a:r>
              <a:rPr lang="en-US" sz="2400" b="1" dirty="0">
                <a:solidFill>
                  <a:srgbClr val="63666A"/>
                </a:solidFill>
                <a:latin typeface="Trebuchet MS" panose="020B0603020202020204" pitchFamily="34" charset="0"/>
              </a:rPr>
              <a:t>does </a:t>
            </a:r>
            <a:r>
              <a:rPr lang="en-US" sz="2400" b="1" u="sng" dirty="0">
                <a:solidFill>
                  <a:srgbClr val="63666A"/>
                </a:solidFill>
                <a:latin typeface="Trebuchet MS" panose="020B0603020202020204" pitchFamily="34" charset="0"/>
              </a:rPr>
              <a:t>not</a:t>
            </a:r>
            <a:r>
              <a:rPr lang="en-US" sz="2400" b="1" dirty="0">
                <a:solidFill>
                  <a:srgbClr val="63666A"/>
                </a:solidFill>
                <a:latin typeface="Trebuchet MS" panose="020B0603020202020204" pitchFamily="34" charset="0"/>
              </a:rPr>
              <a:t> provide additional leave hours</a:t>
            </a:r>
            <a:r>
              <a:rPr lang="en-US" sz="2400" dirty="0">
                <a:solidFill>
                  <a:srgbClr val="63666A"/>
                </a:solidFill>
                <a:latin typeface="Trebuchet MS" panose="020B0603020202020204" pitchFamily="34" charset="0"/>
              </a:rPr>
              <a:t>. </a:t>
            </a:r>
          </a:p>
          <a:p>
            <a:r>
              <a:rPr lang="en-US" sz="2400" dirty="0">
                <a:solidFill>
                  <a:srgbClr val="63666A"/>
                </a:solidFill>
                <a:latin typeface="Trebuchet MS" panose="020B0603020202020204" pitchFamily="34" charset="0"/>
              </a:rPr>
              <a:t>Employees are required to use their accrued leave </a:t>
            </a:r>
            <a:r>
              <a:rPr lang="en-US" sz="2400" b="1" u="sng" dirty="0">
                <a:solidFill>
                  <a:srgbClr val="63666A"/>
                </a:solidFill>
                <a:latin typeface="Trebuchet MS" panose="020B0603020202020204" pitchFamily="34" charset="0"/>
              </a:rPr>
              <a:t>before</a:t>
            </a:r>
            <a:r>
              <a:rPr lang="en-US" sz="2400" dirty="0">
                <a:solidFill>
                  <a:srgbClr val="63666A"/>
                </a:solidFill>
                <a:latin typeface="Trebuchet MS" panose="020B0603020202020204" pitchFamily="34" charset="0"/>
              </a:rPr>
              <a:t> going into an unpaid leave status (if applicable). </a:t>
            </a:r>
          </a:p>
          <a:p>
            <a:r>
              <a:rPr lang="en-US" sz="2400" dirty="0">
                <a:solidFill>
                  <a:srgbClr val="63666A"/>
                </a:solidFill>
                <a:latin typeface="Trebuchet MS" panose="020B0603020202020204" pitchFamily="34" charset="0"/>
              </a:rPr>
              <a:t>Leave hours run concurrently with FMLA hours. </a:t>
            </a:r>
          </a:p>
          <a:p>
            <a:r>
              <a:rPr lang="en-US" sz="2400" dirty="0">
                <a:solidFill>
                  <a:srgbClr val="63666A"/>
                </a:solidFill>
                <a:latin typeface="Trebuchet MS" panose="020B0603020202020204" pitchFamily="34" charset="0"/>
              </a:rPr>
              <a:t>Reasons for FMLA are </a:t>
            </a:r>
            <a:r>
              <a:rPr lang="en-US" sz="2400" b="1" u="sng" dirty="0">
                <a:solidFill>
                  <a:srgbClr val="63666A"/>
                </a:solidFill>
                <a:latin typeface="Trebuchet MS" panose="020B0603020202020204" pitchFamily="34" charset="0"/>
              </a:rPr>
              <a:t>confidential </a:t>
            </a:r>
            <a:r>
              <a:rPr lang="en-US" sz="2400" dirty="0">
                <a:solidFill>
                  <a:srgbClr val="63666A"/>
                </a:solidFill>
                <a:latin typeface="Trebuchet MS" panose="020B0603020202020204" pitchFamily="34" charset="0"/>
              </a:rPr>
              <a:t>and employees do not have to disclose this information to their supervisor. </a:t>
            </a:r>
          </a:p>
        </p:txBody>
      </p:sp>
    </p:spTree>
    <p:extLst>
      <p:ext uri="{BB962C8B-B14F-4D97-AF65-F5344CB8AC3E}">
        <p14:creationId xmlns:p14="http://schemas.microsoft.com/office/powerpoint/2010/main" val="156434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0515600" cy="842389"/>
          </a:xfrm>
        </p:spPr>
        <p:txBody>
          <a:bodyPr/>
          <a:lstStyle/>
          <a:p>
            <a:r>
              <a:rPr lang="en-US" dirty="0">
                <a:solidFill>
                  <a:srgbClr val="0078AD"/>
                </a:solidFill>
                <a:latin typeface="Trebuchet MS" panose="020B0603020202020204" pitchFamily="34" charset="0"/>
              </a:rPr>
              <a:t>Who is eligible for FMLA? </a:t>
            </a:r>
          </a:p>
        </p:txBody>
      </p:sp>
      <p:sp>
        <p:nvSpPr>
          <p:cNvPr id="3" name="Content Placeholder 2"/>
          <p:cNvSpPr>
            <a:spLocks noGrp="1"/>
          </p:cNvSpPr>
          <p:nvPr>
            <p:ph idx="1"/>
          </p:nvPr>
        </p:nvSpPr>
        <p:spPr>
          <a:xfrm>
            <a:off x="276340" y="2093205"/>
            <a:ext cx="11253051" cy="4554749"/>
          </a:xfrm>
        </p:spPr>
        <p:txBody>
          <a:bodyPr>
            <a:normAutofit/>
          </a:bodyPr>
          <a:lstStyle/>
          <a:p>
            <a:r>
              <a:rPr lang="en-US" sz="2400" dirty="0">
                <a:solidFill>
                  <a:srgbClr val="63666A"/>
                </a:solidFill>
                <a:latin typeface="Trebuchet MS" panose="020B0603020202020204" pitchFamily="34" charset="0"/>
              </a:rPr>
              <a:t>An employee may be eligible for FMLA leave if they: </a:t>
            </a:r>
          </a:p>
          <a:p>
            <a:pPr marL="457200" lvl="1" indent="0">
              <a:buNone/>
            </a:pPr>
            <a:r>
              <a:rPr lang="en-US" dirty="0">
                <a:solidFill>
                  <a:srgbClr val="63666A"/>
                </a:solidFill>
                <a:latin typeface="Trebuchet MS" panose="020B0603020202020204" pitchFamily="34" charset="0"/>
              </a:rPr>
              <a:t>1. Have been employed by UHCL for at least 12 months as of the date the FMLA leave is to start, </a:t>
            </a:r>
            <a:r>
              <a:rPr lang="en-US" b="1" u="sng" dirty="0">
                <a:solidFill>
                  <a:srgbClr val="63666A"/>
                </a:solidFill>
                <a:latin typeface="Trebuchet MS" panose="020B0603020202020204" pitchFamily="34" charset="0"/>
              </a:rPr>
              <a:t>AND</a:t>
            </a:r>
          </a:p>
          <a:p>
            <a:pPr marL="457200" lvl="1" indent="0">
              <a:buNone/>
            </a:pPr>
            <a:r>
              <a:rPr lang="en-US" dirty="0">
                <a:solidFill>
                  <a:srgbClr val="63666A"/>
                </a:solidFill>
                <a:latin typeface="Trebuchet MS" panose="020B0603020202020204" pitchFamily="34" charset="0"/>
              </a:rPr>
              <a:t>2. Have worked at least 1,250 hours for UHCL during the 12-month period immediately before the date the FMLA leave is to start. </a:t>
            </a:r>
          </a:p>
        </p:txBody>
      </p:sp>
    </p:spTree>
    <p:extLst>
      <p:ext uri="{BB962C8B-B14F-4D97-AF65-F5344CB8AC3E}">
        <p14:creationId xmlns:p14="http://schemas.microsoft.com/office/powerpoint/2010/main" val="204456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0515600" cy="842389"/>
          </a:xfrm>
        </p:spPr>
        <p:txBody>
          <a:bodyPr>
            <a:normAutofit/>
          </a:bodyPr>
          <a:lstStyle/>
          <a:p>
            <a:r>
              <a:rPr lang="en-US" dirty="0">
                <a:solidFill>
                  <a:srgbClr val="0078AD"/>
                </a:solidFill>
                <a:latin typeface="Trebuchet MS" panose="020B0603020202020204" pitchFamily="34" charset="0"/>
              </a:rPr>
              <a:t>What qualifies for FMLA? </a:t>
            </a:r>
          </a:p>
        </p:txBody>
      </p:sp>
      <p:sp>
        <p:nvSpPr>
          <p:cNvPr id="3" name="Content Placeholder 2"/>
          <p:cNvSpPr>
            <a:spLocks noGrp="1"/>
          </p:cNvSpPr>
          <p:nvPr>
            <p:ph idx="1"/>
          </p:nvPr>
        </p:nvSpPr>
        <p:spPr>
          <a:xfrm>
            <a:off x="276340" y="1944076"/>
            <a:ext cx="11573915" cy="4750339"/>
          </a:xfrm>
        </p:spPr>
        <p:txBody>
          <a:bodyPr>
            <a:normAutofit fontScale="92500"/>
          </a:bodyPr>
          <a:lstStyle/>
          <a:p>
            <a:r>
              <a:rPr lang="en-US" sz="2400" dirty="0">
                <a:solidFill>
                  <a:srgbClr val="63666A"/>
                </a:solidFill>
                <a:latin typeface="Trebuchet MS" panose="020B0603020202020204" pitchFamily="34" charset="0"/>
              </a:rPr>
              <a:t>The birth of a child and to bond with the newborn child within one year of birth.</a:t>
            </a:r>
          </a:p>
          <a:p>
            <a:r>
              <a:rPr lang="en-US" sz="2400" dirty="0">
                <a:solidFill>
                  <a:srgbClr val="63666A"/>
                </a:solidFill>
                <a:latin typeface="Trebuchet MS" panose="020B0603020202020204" pitchFamily="34" charset="0"/>
              </a:rPr>
              <a:t>The placement with the employee of a child for adoption or foster care and to bond with the newly placed child within one year of placement. </a:t>
            </a:r>
          </a:p>
          <a:p>
            <a:r>
              <a:rPr lang="en-US" sz="2400" dirty="0">
                <a:solidFill>
                  <a:srgbClr val="63666A"/>
                </a:solidFill>
                <a:latin typeface="Trebuchet MS" panose="020B0603020202020204" pitchFamily="34" charset="0"/>
              </a:rPr>
              <a:t>A serious health condition that makes the employee unable to perform the functions of their job, including incapacity due to pregnancy and for prenatal medical care. </a:t>
            </a:r>
          </a:p>
          <a:p>
            <a:r>
              <a:rPr lang="en-US" sz="2400" dirty="0">
                <a:solidFill>
                  <a:srgbClr val="63666A"/>
                </a:solidFill>
                <a:latin typeface="Trebuchet MS" panose="020B0603020202020204" pitchFamily="34" charset="0"/>
              </a:rPr>
              <a:t>To care for the employee’s spouse, son, daughter or parent who has a serious health condition, including incapacity due to pregnancy and for prenatal medical care. </a:t>
            </a:r>
          </a:p>
          <a:p>
            <a:r>
              <a:rPr lang="en-US" sz="2400" dirty="0">
                <a:solidFill>
                  <a:srgbClr val="63666A"/>
                </a:solidFill>
                <a:latin typeface="Trebuchet MS" panose="020B0603020202020204" pitchFamily="34" charset="0"/>
              </a:rPr>
              <a:t>Any qualifying exigency arising out of the fact that the employee’s spouse, son, daughter or parent is a military member on covered active duty or call to covered active duty status.</a:t>
            </a:r>
          </a:p>
          <a:p>
            <a:pPr marL="0" indent="0">
              <a:buNone/>
            </a:pPr>
            <a:r>
              <a:rPr lang="en-US" sz="2400" dirty="0">
                <a:solidFill>
                  <a:srgbClr val="0078AD"/>
                </a:solidFill>
                <a:latin typeface="Trebuchet MS" panose="020B0603020202020204" pitchFamily="34" charset="0"/>
              </a:rPr>
              <a:t>FMLA leave can be taken for more than one qualifying reason in the same 12-month leave year. However, multiple serious health conditions or qualifying reasons for leave do NOT increase the total FMLA leave entitlement available. </a:t>
            </a:r>
          </a:p>
        </p:txBody>
      </p:sp>
    </p:spTree>
    <p:extLst>
      <p:ext uri="{BB962C8B-B14F-4D97-AF65-F5344CB8AC3E}">
        <p14:creationId xmlns:p14="http://schemas.microsoft.com/office/powerpoint/2010/main" val="265608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0515600" cy="842389"/>
          </a:xfrm>
        </p:spPr>
        <p:txBody>
          <a:bodyPr>
            <a:normAutofit/>
          </a:bodyPr>
          <a:lstStyle/>
          <a:p>
            <a:r>
              <a:rPr lang="en-US" dirty="0">
                <a:solidFill>
                  <a:srgbClr val="0078AD"/>
                </a:solidFill>
                <a:latin typeface="Trebuchet MS" panose="020B0603020202020204" pitchFamily="34" charset="0"/>
              </a:rPr>
              <a:t>FMLA Leave Types</a:t>
            </a:r>
          </a:p>
        </p:txBody>
      </p:sp>
      <p:sp>
        <p:nvSpPr>
          <p:cNvPr id="3" name="Content Placeholder 2"/>
          <p:cNvSpPr>
            <a:spLocks noGrp="1"/>
          </p:cNvSpPr>
          <p:nvPr>
            <p:ph idx="1"/>
          </p:nvPr>
        </p:nvSpPr>
        <p:spPr>
          <a:xfrm>
            <a:off x="276340" y="2048608"/>
            <a:ext cx="11573915" cy="4645807"/>
          </a:xfrm>
        </p:spPr>
        <p:txBody>
          <a:bodyPr>
            <a:normAutofit/>
          </a:bodyPr>
          <a:lstStyle/>
          <a:p>
            <a:pPr marL="0" indent="0">
              <a:buNone/>
            </a:pPr>
            <a:r>
              <a:rPr lang="en-US" sz="2400" dirty="0">
                <a:solidFill>
                  <a:srgbClr val="63666A"/>
                </a:solidFill>
                <a:latin typeface="Trebuchet MS" panose="020B0603020202020204" pitchFamily="34" charset="0"/>
              </a:rPr>
              <a:t>FMLA allows for leave to be taken as the following: </a:t>
            </a:r>
          </a:p>
          <a:p>
            <a:pPr lvl="1"/>
            <a:r>
              <a:rPr lang="en-US" sz="2200" b="1" dirty="0">
                <a:solidFill>
                  <a:srgbClr val="63666A"/>
                </a:solidFill>
                <a:latin typeface="Trebuchet MS" panose="020B0603020202020204" pitchFamily="34" charset="0"/>
              </a:rPr>
              <a:t>Continuous leave </a:t>
            </a:r>
            <a:r>
              <a:rPr lang="en-US" sz="2200" dirty="0">
                <a:solidFill>
                  <a:srgbClr val="63666A"/>
                </a:solidFill>
                <a:latin typeface="Trebuchet MS" panose="020B0603020202020204" pitchFamily="34" charset="0"/>
              </a:rPr>
              <a:t>– Time taken all at once. For example, an employee needs 4 straight weeks of leave or the full 12 weeks. </a:t>
            </a:r>
          </a:p>
          <a:p>
            <a:pPr lvl="1"/>
            <a:r>
              <a:rPr lang="en-US" sz="2200" b="1" dirty="0">
                <a:solidFill>
                  <a:srgbClr val="63666A"/>
                </a:solidFill>
                <a:latin typeface="Trebuchet MS" panose="020B0603020202020204" pitchFamily="34" charset="0"/>
              </a:rPr>
              <a:t>Intermittent leave </a:t>
            </a:r>
            <a:r>
              <a:rPr lang="en-US" sz="2200" dirty="0">
                <a:solidFill>
                  <a:srgbClr val="63666A"/>
                </a:solidFill>
                <a:latin typeface="Trebuchet MS" panose="020B0603020202020204" pitchFamily="34" charset="0"/>
              </a:rPr>
              <a:t>– Absences taken as needed. For example, an employee needs off of work for 2 hours, 2 – 3 times per week; or an employee may need off work up to 3 days per month due to flare-ups. </a:t>
            </a:r>
          </a:p>
          <a:p>
            <a:pPr lvl="1"/>
            <a:r>
              <a:rPr lang="en-US" sz="2200" b="1" dirty="0">
                <a:solidFill>
                  <a:srgbClr val="63666A"/>
                </a:solidFill>
                <a:latin typeface="Trebuchet MS" panose="020B0603020202020204" pitchFamily="34" charset="0"/>
              </a:rPr>
              <a:t>Reduced schedule leave </a:t>
            </a:r>
            <a:r>
              <a:rPr lang="en-US" sz="2200" dirty="0">
                <a:solidFill>
                  <a:srgbClr val="63666A"/>
                </a:solidFill>
                <a:latin typeface="Trebuchet MS" panose="020B0603020202020204" pitchFamily="34" charset="0"/>
              </a:rPr>
              <a:t>– The employee’s normal work schedule is reduced. For example, an employee may only work 8:00 – 12:00, Monday – Friday; the remaining hours will be FMLA.</a:t>
            </a:r>
          </a:p>
          <a:p>
            <a:pPr lvl="1"/>
            <a:endParaRPr lang="en-US" sz="2200" dirty="0">
              <a:solidFill>
                <a:srgbClr val="63666A"/>
              </a:solidFill>
              <a:latin typeface="Trebuchet MS" panose="020B0603020202020204" pitchFamily="34" charset="0"/>
            </a:endParaRPr>
          </a:p>
          <a:p>
            <a:pPr marL="0" indent="0">
              <a:buNone/>
            </a:pPr>
            <a:r>
              <a:rPr lang="en-US" sz="2400" dirty="0">
                <a:solidFill>
                  <a:srgbClr val="63666A"/>
                </a:solidFill>
                <a:latin typeface="Trebuchet MS" panose="020B0603020202020204" pitchFamily="34" charset="0"/>
              </a:rPr>
              <a:t>Some employees may need to use a </a:t>
            </a:r>
            <a:r>
              <a:rPr lang="en-US" sz="2400" u="sng" dirty="0">
                <a:solidFill>
                  <a:srgbClr val="63666A"/>
                </a:solidFill>
                <a:latin typeface="Trebuchet MS" panose="020B0603020202020204" pitchFamily="34" charset="0"/>
              </a:rPr>
              <a:t>combination of the different types of leave</a:t>
            </a:r>
            <a:r>
              <a:rPr lang="en-US" sz="2400" dirty="0">
                <a:solidFill>
                  <a:srgbClr val="63666A"/>
                </a:solidFill>
                <a:latin typeface="Trebuchet MS" panose="020B0603020202020204" pitchFamily="34" charset="0"/>
              </a:rPr>
              <a:t>. For example, an employee is on continuous leave for 4 weeks, then returns to work on a reduced schedule for an additional 2 weeks. </a:t>
            </a:r>
          </a:p>
        </p:txBody>
      </p:sp>
    </p:spTree>
    <p:extLst>
      <p:ext uri="{BB962C8B-B14F-4D97-AF65-F5344CB8AC3E}">
        <p14:creationId xmlns:p14="http://schemas.microsoft.com/office/powerpoint/2010/main" val="338745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0515600" cy="842389"/>
          </a:xfrm>
        </p:spPr>
        <p:txBody>
          <a:bodyPr/>
          <a:lstStyle/>
          <a:p>
            <a:r>
              <a:rPr lang="en-US" dirty="0">
                <a:solidFill>
                  <a:srgbClr val="0078AD"/>
                </a:solidFill>
                <a:latin typeface="Trebuchet MS" panose="020B0603020202020204" pitchFamily="34" charset="0"/>
              </a:rPr>
              <a:t>Employee Responsibilities</a:t>
            </a:r>
          </a:p>
        </p:txBody>
      </p:sp>
      <p:sp>
        <p:nvSpPr>
          <p:cNvPr id="3" name="Content Placeholder 2"/>
          <p:cNvSpPr>
            <a:spLocks noGrp="1"/>
          </p:cNvSpPr>
          <p:nvPr>
            <p:ph idx="1"/>
          </p:nvPr>
        </p:nvSpPr>
        <p:spPr>
          <a:xfrm>
            <a:off x="276340" y="1944077"/>
            <a:ext cx="11253051" cy="4773246"/>
          </a:xfrm>
        </p:spPr>
        <p:txBody>
          <a:bodyPr>
            <a:normAutofit lnSpcReduction="10000"/>
          </a:bodyPr>
          <a:lstStyle/>
          <a:p>
            <a:r>
              <a:rPr lang="en-US" sz="2200" dirty="0">
                <a:solidFill>
                  <a:srgbClr val="63666A"/>
                </a:solidFill>
                <a:latin typeface="Trebuchet MS" panose="020B0603020202020204" pitchFamily="34" charset="0"/>
              </a:rPr>
              <a:t>Provide 30 days' advance notice of the need to take FMLA when the need for leave is foreseeable (childbirth, adoption, necessary medical treatment). If 30 days notice is not possible, notice must be given as soon as practical. </a:t>
            </a:r>
          </a:p>
          <a:p>
            <a:pPr lvl="1"/>
            <a:r>
              <a:rPr lang="en-US" sz="1800" dirty="0">
                <a:solidFill>
                  <a:srgbClr val="63666A"/>
                </a:solidFill>
                <a:latin typeface="Trebuchet MS" panose="020B0603020202020204" pitchFamily="34" charset="0"/>
              </a:rPr>
              <a:t>An employee's failure to provide information in a timely manner may result in the delay or denial of FMLA leave.</a:t>
            </a:r>
          </a:p>
          <a:p>
            <a:r>
              <a:rPr lang="en-US" sz="2200" dirty="0">
                <a:solidFill>
                  <a:srgbClr val="63666A"/>
                </a:solidFill>
                <a:latin typeface="Trebuchet MS" panose="020B0603020202020204" pitchFamily="34" charset="0"/>
              </a:rPr>
              <a:t>Submit required FMLA forms, which can be found </a:t>
            </a:r>
            <a:r>
              <a:rPr lang="en-US" sz="2200" dirty="0">
                <a:solidFill>
                  <a:srgbClr val="63666A"/>
                </a:solidFill>
                <a:latin typeface="Trebuchet MS" panose="020B0603020202020204" pitchFamily="34" charset="0"/>
                <a:hlinkClick r:id="rId2"/>
              </a:rPr>
              <a:t>online</a:t>
            </a:r>
            <a:r>
              <a:rPr lang="en-US" sz="2200" dirty="0">
                <a:solidFill>
                  <a:srgbClr val="63666A"/>
                </a:solidFill>
                <a:latin typeface="Trebuchet MS" panose="020B0603020202020204" pitchFamily="34" charset="0"/>
              </a:rPr>
              <a:t>, by the given deadline so that HR may review for FMLA eligibility and process the leave request.</a:t>
            </a:r>
          </a:p>
          <a:p>
            <a:r>
              <a:rPr lang="en-US" sz="2200" dirty="0">
                <a:solidFill>
                  <a:srgbClr val="63666A"/>
                </a:solidFill>
                <a:latin typeface="Trebuchet MS" panose="020B0603020202020204" pitchFamily="34" charset="0"/>
              </a:rPr>
              <a:t>Notify supervisor of any absence as soon as reasonably possible, and whether absences falls under approved FMLA. </a:t>
            </a:r>
          </a:p>
          <a:p>
            <a:r>
              <a:rPr lang="en-US" sz="2200" dirty="0">
                <a:solidFill>
                  <a:srgbClr val="63666A"/>
                </a:solidFill>
                <a:latin typeface="Trebuchet MS" panose="020B0603020202020204" pitchFamily="34" charset="0"/>
              </a:rPr>
              <a:t>Submit absence requests accurately in real time and in accordance with payroll period deadlines. FML Leave codes should be used.</a:t>
            </a:r>
          </a:p>
          <a:p>
            <a:r>
              <a:rPr lang="en-US" sz="2200" dirty="0">
                <a:solidFill>
                  <a:srgbClr val="63666A"/>
                </a:solidFill>
                <a:latin typeface="Trebuchet MS" panose="020B0603020202020204" pitchFamily="34" charset="0"/>
              </a:rPr>
              <a:t>Maintain appropriate contact with your supervisor regarding your absences and return to work status.</a:t>
            </a:r>
          </a:p>
          <a:p>
            <a:r>
              <a:rPr lang="en-US" sz="2200" dirty="0">
                <a:solidFill>
                  <a:srgbClr val="63666A"/>
                </a:solidFill>
                <a:latin typeface="Trebuchet MS" panose="020B0603020202020204" pitchFamily="34" charset="0"/>
              </a:rPr>
              <a:t>Prior to your return to work, provide a release from your doctor to your Benefits Coordinator authorizing you to return to work.</a:t>
            </a:r>
          </a:p>
        </p:txBody>
      </p:sp>
    </p:spTree>
    <p:extLst>
      <p:ext uri="{BB962C8B-B14F-4D97-AF65-F5344CB8AC3E}">
        <p14:creationId xmlns:p14="http://schemas.microsoft.com/office/powerpoint/2010/main" val="90899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39" y="1101687"/>
            <a:ext cx="11317245" cy="842389"/>
          </a:xfrm>
        </p:spPr>
        <p:txBody>
          <a:bodyPr>
            <a:normAutofit fontScale="90000"/>
          </a:bodyPr>
          <a:lstStyle/>
          <a:p>
            <a:r>
              <a:rPr lang="en-US" dirty="0">
                <a:solidFill>
                  <a:srgbClr val="0078AD"/>
                </a:solidFill>
                <a:latin typeface="Trebuchet MS" panose="020B0603020202020204" pitchFamily="34" charset="0"/>
              </a:rPr>
              <a:t>Employee Responsibilities - Absence Requests</a:t>
            </a:r>
          </a:p>
        </p:txBody>
      </p:sp>
      <p:sp>
        <p:nvSpPr>
          <p:cNvPr id="3" name="Content Placeholder 2"/>
          <p:cNvSpPr>
            <a:spLocks noGrp="1"/>
          </p:cNvSpPr>
          <p:nvPr>
            <p:ph idx="1"/>
          </p:nvPr>
        </p:nvSpPr>
        <p:spPr>
          <a:xfrm>
            <a:off x="276339" y="2282896"/>
            <a:ext cx="6342574" cy="4059182"/>
          </a:xfrm>
        </p:spPr>
        <p:txBody>
          <a:bodyPr>
            <a:normAutofit/>
          </a:bodyPr>
          <a:lstStyle/>
          <a:p>
            <a:r>
              <a:rPr lang="en-US" sz="2200" dirty="0">
                <a:solidFill>
                  <a:srgbClr val="63666A"/>
                </a:solidFill>
                <a:latin typeface="Trebuchet MS" panose="020B0603020202020204" pitchFamily="34" charset="0"/>
              </a:rPr>
              <a:t>Employees must the appropriate </a:t>
            </a:r>
            <a:r>
              <a:rPr lang="en-US" sz="2200" b="1" dirty="0">
                <a:solidFill>
                  <a:srgbClr val="63666A"/>
                </a:solidFill>
                <a:latin typeface="Trebuchet MS" panose="020B0603020202020204" pitchFamily="34" charset="0"/>
              </a:rPr>
              <a:t>FML Codes </a:t>
            </a:r>
            <a:r>
              <a:rPr lang="en-US" sz="2200" dirty="0">
                <a:solidFill>
                  <a:srgbClr val="63666A"/>
                </a:solidFill>
                <a:latin typeface="Trebuchet MS" panose="020B0603020202020204" pitchFamily="34" charset="0"/>
              </a:rPr>
              <a:t>when submitting absence requests:             </a:t>
            </a:r>
            <a:r>
              <a:rPr lang="en-US" sz="2200" b="1" dirty="0">
                <a:solidFill>
                  <a:srgbClr val="63666A"/>
                </a:solidFill>
                <a:latin typeface="Trebuchet MS" panose="020B0603020202020204" pitchFamily="34" charset="0"/>
              </a:rPr>
              <a:t>FML Sick</a:t>
            </a:r>
            <a:r>
              <a:rPr lang="en-US" sz="2200" dirty="0">
                <a:solidFill>
                  <a:srgbClr val="63666A"/>
                </a:solidFill>
                <a:latin typeface="Trebuchet MS" panose="020B0603020202020204" pitchFamily="34" charset="0"/>
              </a:rPr>
              <a:t>, </a:t>
            </a:r>
            <a:r>
              <a:rPr lang="en-US" sz="2200" b="1" dirty="0">
                <a:solidFill>
                  <a:srgbClr val="63666A"/>
                </a:solidFill>
                <a:latin typeface="Trebuchet MS" panose="020B0603020202020204" pitchFamily="34" charset="0"/>
              </a:rPr>
              <a:t>FML Vacation</a:t>
            </a:r>
            <a:r>
              <a:rPr lang="en-US" sz="2200" dirty="0">
                <a:solidFill>
                  <a:srgbClr val="63666A"/>
                </a:solidFill>
                <a:latin typeface="Trebuchet MS" panose="020B0603020202020204" pitchFamily="34" charset="0"/>
              </a:rPr>
              <a:t>, or </a:t>
            </a:r>
            <a:r>
              <a:rPr lang="en-US" sz="2200" b="1" dirty="0">
                <a:solidFill>
                  <a:srgbClr val="63666A"/>
                </a:solidFill>
                <a:latin typeface="Trebuchet MS" panose="020B0603020202020204" pitchFamily="34" charset="0"/>
              </a:rPr>
              <a:t>FML Unpaid </a:t>
            </a:r>
          </a:p>
          <a:p>
            <a:r>
              <a:rPr lang="en-US" sz="2200" dirty="0">
                <a:solidFill>
                  <a:srgbClr val="63666A"/>
                </a:solidFill>
                <a:latin typeface="Trebuchet MS" panose="020B0603020202020204" pitchFamily="34" charset="0"/>
              </a:rPr>
              <a:t>Absences coded as </a:t>
            </a:r>
            <a:r>
              <a:rPr lang="en-US" sz="2200" b="1" dirty="0">
                <a:solidFill>
                  <a:srgbClr val="63666A"/>
                </a:solidFill>
                <a:latin typeface="Trebuchet MS" panose="020B0603020202020204" pitchFamily="34" charset="0"/>
              </a:rPr>
              <a:t>FML Sick </a:t>
            </a:r>
            <a:r>
              <a:rPr lang="en-US" sz="2200" dirty="0">
                <a:solidFill>
                  <a:srgbClr val="63666A"/>
                </a:solidFill>
                <a:latin typeface="Trebuchet MS" panose="020B0603020202020204" pitchFamily="34" charset="0"/>
              </a:rPr>
              <a:t>and </a:t>
            </a:r>
            <a:r>
              <a:rPr lang="en-US" sz="2200" b="1" dirty="0">
                <a:solidFill>
                  <a:srgbClr val="63666A"/>
                </a:solidFill>
                <a:latin typeface="Trebuchet MS" panose="020B0603020202020204" pitchFamily="34" charset="0"/>
              </a:rPr>
              <a:t>FML Vacation </a:t>
            </a:r>
            <a:r>
              <a:rPr lang="en-US" sz="2200" dirty="0">
                <a:solidFill>
                  <a:srgbClr val="63666A"/>
                </a:solidFill>
                <a:latin typeface="Trebuchet MS" panose="020B0603020202020204" pitchFamily="34" charset="0"/>
              </a:rPr>
              <a:t>are still withdrawn from your personal accrued leave balances. These codes do not provide additional paid leave. </a:t>
            </a:r>
          </a:p>
          <a:p>
            <a:r>
              <a:rPr lang="en-US" sz="2200" dirty="0">
                <a:solidFill>
                  <a:srgbClr val="63666A"/>
                </a:solidFill>
                <a:latin typeface="Trebuchet MS" panose="020B0603020202020204" pitchFamily="34" charset="0"/>
              </a:rPr>
              <a:t>By using the FML codes, FMLA can be accurately tracked in PeopleSoft. </a:t>
            </a:r>
          </a:p>
          <a:p>
            <a:endParaRPr lang="en-US" sz="2200" dirty="0">
              <a:solidFill>
                <a:srgbClr val="63666A"/>
              </a:solidFill>
              <a:latin typeface="Trebuchet MS" panose="020B0603020202020204" pitchFamily="34" charset="0"/>
            </a:endParaRPr>
          </a:p>
        </p:txBody>
      </p:sp>
      <p:pic>
        <p:nvPicPr>
          <p:cNvPr id="4" name="Picture 3">
            <a:extLst>
              <a:ext uri="{FF2B5EF4-FFF2-40B4-BE49-F238E27FC236}">
                <a16:creationId xmlns:a16="http://schemas.microsoft.com/office/drawing/2014/main" id="{15657E10-BF98-4386-8C7A-D3FD2B6481F4}"/>
              </a:ext>
            </a:extLst>
          </p:cNvPr>
          <p:cNvPicPr>
            <a:picLocks noChangeAspect="1"/>
          </p:cNvPicPr>
          <p:nvPr/>
        </p:nvPicPr>
        <p:blipFill>
          <a:blip r:embed="rId2"/>
          <a:stretch>
            <a:fillRect/>
          </a:stretch>
        </p:blipFill>
        <p:spPr>
          <a:xfrm>
            <a:off x="7941552" y="2982382"/>
            <a:ext cx="2518269" cy="2773931"/>
          </a:xfrm>
          <a:prstGeom prst="rect">
            <a:avLst/>
          </a:prstGeom>
        </p:spPr>
      </p:pic>
      <p:sp>
        <p:nvSpPr>
          <p:cNvPr id="9" name="TextBox 8">
            <a:extLst>
              <a:ext uri="{FF2B5EF4-FFF2-40B4-BE49-F238E27FC236}">
                <a16:creationId xmlns:a16="http://schemas.microsoft.com/office/drawing/2014/main" id="{2352E1D0-4410-42B5-8DAD-7629E8BE1A4B}"/>
              </a:ext>
            </a:extLst>
          </p:cNvPr>
          <p:cNvSpPr txBox="1"/>
          <p:nvPr/>
        </p:nvSpPr>
        <p:spPr>
          <a:xfrm>
            <a:off x="8049358" y="2300752"/>
            <a:ext cx="2410463" cy="707886"/>
          </a:xfrm>
          <a:prstGeom prst="rect">
            <a:avLst/>
          </a:prstGeom>
          <a:noFill/>
          <a:ln w="34925">
            <a:noFill/>
          </a:ln>
        </p:spPr>
        <p:txBody>
          <a:bodyPr wrap="square" rtlCol="0">
            <a:spAutoFit/>
          </a:bodyPr>
          <a:lstStyle/>
          <a:p>
            <a:r>
              <a:rPr lang="en-US" sz="2000" dirty="0">
                <a:solidFill>
                  <a:srgbClr val="0078AD"/>
                </a:solidFill>
                <a:latin typeface="Trebuchet MS" panose="020B0603020202020204" pitchFamily="34" charset="0"/>
              </a:rPr>
              <a:t>Selecting the       FML Code in TRAM:</a:t>
            </a:r>
          </a:p>
        </p:txBody>
      </p:sp>
    </p:spTree>
    <p:extLst>
      <p:ext uri="{BB962C8B-B14F-4D97-AF65-F5344CB8AC3E}">
        <p14:creationId xmlns:p14="http://schemas.microsoft.com/office/powerpoint/2010/main" val="380955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0515600" cy="842389"/>
          </a:xfrm>
        </p:spPr>
        <p:txBody>
          <a:bodyPr/>
          <a:lstStyle/>
          <a:p>
            <a:r>
              <a:rPr lang="en-US" dirty="0">
                <a:solidFill>
                  <a:srgbClr val="0078AD"/>
                </a:solidFill>
                <a:latin typeface="Trebuchet MS" panose="020B0603020202020204" pitchFamily="34" charset="0"/>
              </a:rPr>
              <a:t>Supervisor Responsibilities</a:t>
            </a:r>
          </a:p>
        </p:txBody>
      </p:sp>
      <p:sp>
        <p:nvSpPr>
          <p:cNvPr id="3" name="Content Placeholder 2"/>
          <p:cNvSpPr>
            <a:spLocks noGrp="1"/>
          </p:cNvSpPr>
          <p:nvPr>
            <p:ph idx="1"/>
          </p:nvPr>
        </p:nvSpPr>
        <p:spPr>
          <a:xfrm>
            <a:off x="276340" y="1944076"/>
            <a:ext cx="11253051" cy="4848609"/>
          </a:xfrm>
        </p:spPr>
        <p:txBody>
          <a:bodyPr>
            <a:noAutofit/>
          </a:bodyPr>
          <a:lstStyle/>
          <a:p>
            <a:pPr marL="0" indent="0">
              <a:buNone/>
            </a:pPr>
            <a:r>
              <a:rPr lang="en-US" sz="2100" dirty="0">
                <a:solidFill>
                  <a:srgbClr val="63666A"/>
                </a:solidFill>
                <a:latin typeface="Trebuchet MS" panose="020B0603020202020204" pitchFamily="34" charset="0"/>
              </a:rPr>
              <a:t>Notify HR when any employee has been out for four (4) consecutive days if the absence may be FMLA related.</a:t>
            </a:r>
          </a:p>
          <a:p>
            <a:pPr marL="0" indent="0">
              <a:buNone/>
            </a:pPr>
            <a:r>
              <a:rPr lang="en-US" sz="2100" b="1" u="sng" dirty="0">
                <a:solidFill>
                  <a:srgbClr val="63666A"/>
                </a:solidFill>
                <a:latin typeface="Trebuchet MS" panose="020B0603020202020204" pitchFamily="34" charset="0"/>
              </a:rPr>
              <a:t>If an employee is approved for FMLA:</a:t>
            </a:r>
          </a:p>
          <a:p>
            <a:r>
              <a:rPr lang="en-US" sz="2100" dirty="0">
                <a:solidFill>
                  <a:srgbClr val="63666A"/>
                </a:solidFill>
                <a:latin typeface="Trebuchet MS" panose="020B0603020202020204" pitchFamily="34" charset="0"/>
              </a:rPr>
              <a:t>Maintain communication with employee regarding their absences. </a:t>
            </a:r>
            <a:r>
              <a:rPr lang="en-US" sz="2100" b="1" dirty="0">
                <a:solidFill>
                  <a:srgbClr val="63666A"/>
                </a:solidFill>
                <a:latin typeface="Trebuchet MS" panose="020B0603020202020204" pitchFamily="34" charset="0"/>
              </a:rPr>
              <a:t>Reminder</a:t>
            </a:r>
            <a:r>
              <a:rPr lang="en-US" sz="2100" dirty="0">
                <a:solidFill>
                  <a:srgbClr val="63666A"/>
                </a:solidFill>
                <a:latin typeface="Trebuchet MS" panose="020B0603020202020204" pitchFamily="34" charset="0"/>
              </a:rPr>
              <a:t>: Employees are not required to share personal medical information. </a:t>
            </a:r>
          </a:p>
          <a:p>
            <a:r>
              <a:rPr lang="en-US" sz="2100" dirty="0">
                <a:solidFill>
                  <a:srgbClr val="63666A"/>
                </a:solidFill>
                <a:latin typeface="Trebuchet MS" panose="020B0603020202020204" pitchFamily="34" charset="0"/>
              </a:rPr>
              <a:t>If leave is continuous, the method of communication and frequency should be established when the employee initially goes out on leave.</a:t>
            </a:r>
          </a:p>
          <a:p>
            <a:r>
              <a:rPr lang="en-US" sz="2100" dirty="0">
                <a:solidFill>
                  <a:srgbClr val="63666A"/>
                </a:solidFill>
                <a:latin typeface="Trebuchet MS" panose="020B0603020202020204" pitchFamily="34" charset="0"/>
              </a:rPr>
              <a:t>Ensure that the employee’s FMLA absences are accurately recorded and approved in PeopleSoft/TRAM by the designated cut-off time for each payroll period.</a:t>
            </a:r>
          </a:p>
          <a:p>
            <a:r>
              <a:rPr lang="en-US" sz="2100" b="1" dirty="0">
                <a:solidFill>
                  <a:srgbClr val="63666A"/>
                </a:solidFill>
                <a:latin typeface="Trebuchet MS" panose="020B0603020202020204" pitchFamily="34" charset="0"/>
              </a:rPr>
              <a:t>If necessary:</a:t>
            </a:r>
          </a:p>
          <a:p>
            <a:pPr lvl="1"/>
            <a:r>
              <a:rPr lang="en-US" sz="2100" dirty="0">
                <a:solidFill>
                  <a:srgbClr val="63666A"/>
                </a:solidFill>
                <a:latin typeface="Trebuchet MS" panose="020B0603020202020204" pitchFamily="34" charset="0"/>
              </a:rPr>
              <a:t>Clarify with employee whether the absence falls under approved FMLA.</a:t>
            </a:r>
          </a:p>
          <a:p>
            <a:pPr lvl="1"/>
            <a:r>
              <a:rPr lang="en-US" sz="2100" dirty="0">
                <a:solidFill>
                  <a:srgbClr val="63666A"/>
                </a:solidFill>
                <a:latin typeface="Trebuchet MS" panose="020B0603020202020204" pitchFamily="34" charset="0"/>
              </a:rPr>
              <a:t>Plan for coverage of the employee’s job duties while the employee is absent.</a:t>
            </a:r>
          </a:p>
          <a:p>
            <a:pPr lvl="1"/>
            <a:r>
              <a:rPr lang="en-US" sz="2100" b="1" dirty="0">
                <a:solidFill>
                  <a:srgbClr val="63666A"/>
                </a:solidFill>
                <a:latin typeface="Trebuchet MS" panose="020B0603020202020204" pitchFamily="34" charset="0"/>
              </a:rPr>
              <a:t>Notify HR </a:t>
            </a:r>
            <a:r>
              <a:rPr lang="en-US" sz="2100" dirty="0">
                <a:solidFill>
                  <a:srgbClr val="63666A"/>
                </a:solidFill>
                <a:latin typeface="Trebuchet MS" panose="020B0603020202020204" pitchFamily="34" charset="0"/>
              </a:rPr>
              <a:t>if the employee’s </a:t>
            </a:r>
            <a:r>
              <a:rPr lang="en-US" sz="2100" b="1" dirty="0">
                <a:solidFill>
                  <a:srgbClr val="63666A"/>
                </a:solidFill>
                <a:latin typeface="Trebuchet MS" panose="020B0603020202020204" pitchFamily="34" charset="0"/>
              </a:rPr>
              <a:t>absences exceed approved allotments</a:t>
            </a:r>
            <a:r>
              <a:rPr lang="en-US" sz="2100" dirty="0">
                <a:solidFill>
                  <a:srgbClr val="63666A"/>
                </a:solidFill>
                <a:latin typeface="Trebuchet MS" panose="020B0603020202020204" pitchFamily="34" charset="0"/>
              </a:rPr>
              <a:t>.</a:t>
            </a:r>
          </a:p>
          <a:p>
            <a:pPr lvl="1"/>
            <a:endParaRPr lang="en-US" sz="2100" dirty="0">
              <a:solidFill>
                <a:srgbClr val="63666A"/>
              </a:solidFill>
              <a:latin typeface="Trebuchet MS" panose="020B0603020202020204" pitchFamily="34" charset="0"/>
            </a:endParaRPr>
          </a:p>
        </p:txBody>
      </p:sp>
    </p:spTree>
    <p:extLst>
      <p:ext uri="{BB962C8B-B14F-4D97-AF65-F5344CB8AC3E}">
        <p14:creationId xmlns:p14="http://schemas.microsoft.com/office/powerpoint/2010/main" val="36721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0515600" cy="842389"/>
          </a:xfrm>
        </p:spPr>
        <p:txBody>
          <a:bodyPr/>
          <a:lstStyle/>
          <a:p>
            <a:r>
              <a:rPr lang="en-US" dirty="0">
                <a:solidFill>
                  <a:srgbClr val="0078AD"/>
                </a:solidFill>
                <a:latin typeface="Trebuchet MS" panose="020B0603020202020204" pitchFamily="34" charset="0"/>
              </a:rPr>
              <a:t>Benefits Coordinator Responsibilities</a:t>
            </a:r>
          </a:p>
        </p:txBody>
      </p:sp>
      <p:sp>
        <p:nvSpPr>
          <p:cNvPr id="3" name="Content Placeholder 2"/>
          <p:cNvSpPr>
            <a:spLocks noGrp="1"/>
          </p:cNvSpPr>
          <p:nvPr>
            <p:ph idx="1"/>
          </p:nvPr>
        </p:nvSpPr>
        <p:spPr>
          <a:xfrm>
            <a:off x="276340" y="1944077"/>
            <a:ext cx="11253051" cy="4773246"/>
          </a:xfrm>
        </p:spPr>
        <p:txBody>
          <a:bodyPr>
            <a:normAutofit/>
          </a:bodyPr>
          <a:lstStyle/>
          <a:p>
            <a:r>
              <a:rPr lang="en-US" dirty="0">
                <a:solidFill>
                  <a:srgbClr val="63666A"/>
                </a:solidFill>
                <a:latin typeface="Trebuchet MS" panose="020B0603020202020204" pitchFamily="34" charset="0"/>
              </a:rPr>
              <a:t>Interpret FMLA regulations and their application to each case.</a:t>
            </a:r>
          </a:p>
          <a:p>
            <a:r>
              <a:rPr lang="en-US" dirty="0">
                <a:solidFill>
                  <a:srgbClr val="63666A"/>
                </a:solidFill>
                <a:latin typeface="Trebuchet MS" panose="020B0603020202020204" pitchFamily="34" charset="0"/>
              </a:rPr>
              <a:t>Determine employee eligibility for FMLA.</a:t>
            </a:r>
          </a:p>
          <a:p>
            <a:r>
              <a:rPr lang="en-US" dirty="0">
                <a:solidFill>
                  <a:srgbClr val="63666A"/>
                </a:solidFill>
                <a:latin typeface="Trebuchet MS" panose="020B0603020202020204" pitchFamily="34" charset="0"/>
              </a:rPr>
              <a:t>Communicate with the employee while out on FMLA regarding leave balances, benefits, QLEs, etc.</a:t>
            </a:r>
          </a:p>
          <a:p>
            <a:r>
              <a:rPr lang="en-US" dirty="0">
                <a:solidFill>
                  <a:srgbClr val="63666A"/>
                </a:solidFill>
                <a:latin typeface="Trebuchet MS" panose="020B0603020202020204" pitchFamily="34" charset="0"/>
              </a:rPr>
              <a:t>Communicate approvals and returns from leave to employee and supervisor.</a:t>
            </a:r>
          </a:p>
          <a:p>
            <a:r>
              <a:rPr lang="en-US" dirty="0">
                <a:solidFill>
                  <a:srgbClr val="63666A"/>
                </a:solidFill>
                <a:latin typeface="Trebuchet MS" panose="020B0603020202020204" pitchFamily="34" charset="0"/>
              </a:rPr>
              <a:t>Maintain documentation of employee’s current and past FML use in file separate from personnel file.</a:t>
            </a:r>
          </a:p>
          <a:p>
            <a:pPr marL="0" indent="0">
              <a:buNone/>
            </a:pPr>
            <a:endParaRPr lang="en-US" dirty="0">
              <a:solidFill>
                <a:srgbClr val="63666A"/>
              </a:solidFill>
              <a:latin typeface="Trebuchet MS" panose="020B0603020202020204" pitchFamily="34" charset="0"/>
            </a:endParaRPr>
          </a:p>
        </p:txBody>
      </p:sp>
    </p:spTree>
    <p:extLst>
      <p:ext uri="{BB962C8B-B14F-4D97-AF65-F5344CB8AC3E}">
        <p14:creationId xmlns:p14="http://schemas.microsoft.com/office/powerpoint/2010/main" val="2638218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280A60FFA81440BB0CDC5588AEC74A" ma:contentTypeVersion="13" ma:contentTypeDescription="Create a new document." ma:contentTypeScope="" ma:versionID="988d831560d2a5a717e31829031005d1">
  <xsd:schema xmlns:xsd="http://www.w3.org/2001/XMLSchema" xmlns:xs="http://www.w3.org/2001/XMLSchema" xmlns:p="http://schemas.microsoft.com/office/2006/metadata/properties" xmlns:ns3="570ab7aa-d0f9-4eb5-941b-22df77f0f3d0" xmlns:ns4="a04ff3a1-ed52-4121-9e7b-80c5e6fcf506" targetNamespace="http://schemas.microsoft.com/office/2006/metadata/properties" ma:root="true" ma:fieldsID="202f637f0de88f841418c458ca347083" ns3:_="" ns4:_="">
    <xsd:import namespace="570ab7aa-d0f9-4eb5-941b-22df77f0f3d0"/>
    <xsd:import namespace="a04ff3a1-ed52-4121-9e7b-80c5e6fcf50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ab7aa-d0f9-4eb5-941b-22df77f0f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4ff3a1-ed52-4121-9e7b-80c5e6fcf5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5BB90E-893A-49BE-8170-A16D4FD1CC71}">
  <ds:schemaRef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2006/documentManagement/types"/>
    <ds:schemaRef ds:uri="a04ff3a1-ed52-4121-9e7b-80c5e6fcf506"/>
    <ds:schemaRef ds:uri="http://purl.org/dc/terms/"/>
    <ds:schemaRef ds:uri="http://purl.org/dc/elements/1.1/"/>
    <ds:schemaRef ds:uri="570ab7aa-d0f9-4eb5-941b-22df77f0f3d0"/>
    <ds:schemaRef ds:uri="http://schemas.microsoft.com/office/infopath/2007/PartnerControls"/>
  </ds:schemaRefs>
</ds:datastoreItem>
</file>

<file path=customXml/itemProps2.xml><?xml version="1.0" encoding="utf-8"?>
<ds:datastoreItem xmlns:ds="http://schemas.openxmlformats.org/officeDocument/2006/customXml" ds:itemID="{937AFEEA-1130-4231-8DCE-8244A35E8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ab7aa-d0f9-4eb5-941b-22df77f0f3d0"/>
    <ds:schemaRef ds:uri="a04ff3a1-ed52-4121-9e7b-80c5e6fcf5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C70D63-23F6-42A2-8C65-019C1A1ECF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37788</TotalTime>
  <Words>987</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ITC Garamond Std Book Cond</vt:lpstr>
      <vt:lpstr>Trebuchet MS</vt:lpstr>
      <vt:lpstr>Office Theme</vt:lpstr>
      <vt:lpstr>PowerPoint Presentation</vt:lpstr>
      <vt:lpstr>What is FMLA?</vt:lpstr>
      <vt:lpstr>Who is eligible for FMLA? </vt:lpstr>
      <vt:lpstr>What qualifies for FMLA? </vt:lpstr>
      <vt:lpstr>FMLA Leave Types</vt:lpstr>
      <vt:lpstr>Employee Responsibilities</vt:lpstr>
      <vt:lpstr>Employee Responsibilities - Absence Requests</vt:lpstr>
      <vt:lpstr>Supervisor Responsibilities</vt:lpstr>
      <vt:lpstr>Benefits Coordinator Responsibilities</vt:lpstr>
      <vt:lpstr>Questions?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 Katie Michelle</dc:creator>
  <cp:lastModifiedBy>Dalmolin, Kristyn A</cp:lastModifiedBy>
  <cp:revision>32</cp:revision>
  <cp:lastPrinted>2021-10-06T14:47:36Z</cp:lastPrinted>
  <dcterms:created xsi:type="dcterms:W3CDTF">2019-08-29T14:37:25Z</dcterms:created>
  <dcterms:modified xsi:type="dcterms:W3CDTF">2021-10-12T14:27:26Z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0x010100C5280A60FFA81440BB0CDC5588AEC74A</vt:lpwstr>
  </property>
</Properties>
</file>