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259" r:id="rId3"/>
    <p:sldId id="260" r:id="rId4"/>
    <p:sldId id="256"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7" r:id="rId19"/>
    <p:sldId id="275" r:id="rId20"/>
    <p:sldId id="276" r:id="rId21"/>
    <p:sldId id="278" r:id="rId22"/>
    <p:sldId id="279" r:id="rId23"/>
    <p:sldId id="284" r:id="rId24"/>
    <p:sldId id="280" r:id="rId25"/>
    <p:sldId id="281" r:id="rId26"/>
    <p:sldId id="282" r:id="rId27"/>
    <p:sldId id="283"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D"/>
    <a:srgbClr val="63666A"/>
    <a:srgbClr val="C1D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autoAdjust="0"/>
  </p:normalViewPr>
  <p:slideViewPr>
    <p:cSldViewPr snapToGrid="0">
      <p:cViewPr varScale="1">
        <p:scale>
          <a:sx n="108" d="100"/>
          <a:sy n="108" d="100"/>
        </p:scale>
        <p:origin x="9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74"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B27E1B-A907-451D-8784-05BF94A267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9FD0B6-F622-411C-A067-EF1F8D1D7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3CB36C-8AB8-445E-9BD3-7E9142E85759}" type="datetimeFigureOut">
              <a:rPr lang="en-US" smtClean="0"/>
              <a:t>6/10/2021</a:t>
            </a:fld>
            <a:endParaRPr lang="en-US"/>
          </a:p>
        </p:txBody>
      </p:sp>
      <p:sp>
        <p:nvSpPr>
          <p:cNvPr id="4" name="Footer Placeholder 3">
            <a:extLst>
              <a:ext uri="{FF2B5EF4-FFF2-40B4-BE49-F238E27FC236}">
                <a16:creationId xmlns:a16="http://schemas.microsoft.com/office/drawing/2014/main" id="{F3A402B5-F7FE-43D0-97F7-12768156E5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997C60-E21C-464B-98EA-C8AAD9CA2E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503A45-72AA-40F7-8DA4-1779F6CD319D}" type="slidenum">
              <a:rPr lang="en-US" smtClean="0"/>
              <a:t>‹#›</a:t>
            </a:fld>
            <a:endParaRPr lang="en-US"/>
          </a:p>
        </p:txBody>
      </p:sp>
    </p:spTree>
    <p:extLst>
      <p:ext uri="{BB962C8B-B14F-4D97-AF65-F5344CB8AC3E}">
        <p14:creationId xmlns:p14="http://schemas.microsoft.com/office/powerpoint/2010/main" val="309806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AE32B-5EE3-46C7-8770-6667C32FC255}"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D8B07-0AF0-4D2A-B02D-D948095663F5}" type="slidenum">
              <a:rPr lang="en-US" smtClean="0"/>
              <a:t>‹#›</a:t>
            </a:fld>
            <a:endParaRPr lang="en-US"/>
          </a:p>
        </p:txBody>
      </p:sp>
    </p:spTree>
    <p:extLst>
      <p:ext uri="{BB962C8B-B14F-4D97-AF65-F5344CB8AC3E}">
        <p14:creationId xmlns:p14="http://schemas.microsoft.com/office/powerpoint/2010/main" val="78355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1</a:t>
            </a:fld>
            <a:endParaRPr lang="en-US"/>
          </a:p>
        </p:txBody>
      </p:sp>
    </p:spTree>
    <p:extLst>
      <p:ext uri="{BB962C8B-B14F-4D97-AF65-F5344CB8AC3E}">
        <p14:creationId xmlns:p14="http://schemas.microsoft.com/office/powerpoint/2010/main" val="311184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2</a:t>
            </a:fld>
            <a:endParaRPr lang="en-US"/>
          </a:p>
        </p:txBody>
      </p:sp>
    </p:spTree>
    <p:extLst>
      <p:ext uri="{BB962C8B-B14F-4D97-AF65-F5344CB8AC3E}">
        <p14:creationId xmlns:p14="http://schemas.microsoft.com/office/powerpoint/2010/main" val="110397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3</a:t>
            </a:fld>
            <a:endParaRPr lang="en-US"/>
          </a:p>
        </p:txBody>
      </p:sp>
    </p:spTree>
    <p:extLst>
      <p:ext uri="{BB962C8B-B14F-4D97-AF65-F5344CB8AC3E}">
        <p14:creationId xmlns:p14="http://schemas.microsoft.com/office/powerpoint/2010/main" val="173939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4</a:t>
            </a:fld>
            <a:endParaRPr lang="en-US"/>
          </a:p>
        </p:txBody>
      </p:sp>
    </p:spTree>
    <p:extLst>
      <p:ext uri="{BB962C8B-B14F-4D97-AF65-F5344CB8AC3E}">
        <p14:creationId xmlns:p14="http://schemas.microsoft.com/office/powerpoint/2010/main" val="270689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5</a:t>
            </a:fld>
            <a:endParaRPr lang="en-US"/>
          </a:p>
        </p:txBody>
      </p:sp>
    </p:spTree>
    <p:extLst>
      <p:ext uri="{BB962C8B-B14F-4D97-AF65-F5344CB8AC3E}">
        <p14:creationId xmlns:p14="http://schemas.microsoft.com/office/powerpoint/2010/main" val="135583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2D8B07-0AF0-4D2A-B02D-D948095663F5}" type="slidenum">
              <a:rPr lang="en-US" smtClean="0"/>
              <a:t>6</a:t>
            </a:fld>
            <a:endParaRPr lang="en-US"/>
          </a:p>
        </p:txBody>
      </p:sp>
    </p:spTree>
    <p:extLst>
      <p:ext uri="{BB962C8B-B14F-4D97-AF65-F5344CB8AC3E}">
        <p14:creationId xmlns:p14="http://schemas.microsoft.com/office/powerpoint/2010/main" val="1267405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BCAB-F804-47FB-9DD6-7FBA45CDB3B1}"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2F0A0-8F12-4E05-80D8-8E60F10CC60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676" y="-920592"/>
            <a:ext cx="12933803" cy="860632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3585" y="441432"/>
            <a:ext cx="4024830" cy="325150"/>
          </a:xfrm>
          <a:prstGeom prst="rect">
            <a:avLst/>
          </a:prstGeom>
        </p:spPr>
      </p:pic>
    </p:spTree>
    <p:extLst>
      <p:ext uri="{BB962C8B-B14F-4D97-AF65-F5344CB8AC3E}">
        <p14:creationId xmlns:p14="http://schemas.microsoft.com/office/powerpoint/2010/main" val="88275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FDBCAB-F804-47FB-9DD6-7FBA45CDB3B1}"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685800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105400" y="721123"/>
            <a:ext cx="8582140" cy="6742805"/>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02" y="353860"/>
            <a:ext cx="4024830" cy="325150"/>
          </a:xfrm>
          <a:prstGeom prst="rect">
            <a:avLst/>
          </a:prstGeom>
        </p:spPr>
      </p:pic>
    </p:spTree>
    <p:extLst>
      <p:ext uri="{BB962C8B-B14F-4D97-AF65-F5344CB8AC3E}">
        <p14:creationId xmlns:p14="http://schemas.microsoft.com/office/powerpoint/2010/main" val="374112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77724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755935"/>
            <a:ext cx="12192000" cy="110998"/>
          </a:xfrm>
          <a:prstGeom prst="rect">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834" y="248223"/>
            <a:ext cx="4024830" cy="325150"/>
          </a:xfrm>
          <a:prstGeom prst="rect">
            <a:avLst/>
          </a:prstGeom>
        </p:spPr>
      </p:pic>
    </p:spTree>
    <p:extLst>
      <p:ext uri="{BB962C8B-B14F-4D97-AF65-F5344CB8AC3E}">
        <p14:creationId xmlns:p14="http://schemas.microsoft.com/office/powerpoint/2010/main" val="59440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DBCAB-F804-47FB-9DD6-7FBA45CDB3B1}"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993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DBCAB-F804-47FB-9DD6-7FBA45CDB3B1}"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5367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66890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16918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0797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299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BCAB-F804-47FB-9DD6-7FBA45CDB3B1}" type="datetimeFigureOut">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2F0A0-8F12-4E05-80D8-8E60F10CC607}" type="slidenum">
              <a:rPr lang="en-US" smtClean="0"/>
              <a:t>‹#›</a:t>
            </a:fld>
            <a:endParaRPr lang="en-US"/>
          </a:p>
        </p:txBody>
      </p:sp>
    </p:spTree>
    <p:extLst>
      <p:ext uri="{BB962C8B-B14F-4D97-AF65-F5344CB8AC3E}">
        <p14:creationId xmlns:p14="http://schemas.microsoft.com/office/powerpoint/2010/main" val="188554639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3" r:id="rId4"/>
    <p:sldLayoutId id="2147483654"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ersdentalplans.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ers.texa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ers.texas.gov/Event-Calendar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ers.texas.gov/Event-Calendar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dalmolink@uhcl.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0515" y="1972341"/>
            <a:ext cx="749097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Summer Enrollment</a:t>
            </a:r>
          </a:p>
        </p:txBody>
      </p:sp>
      <p:cxnSp>
        <p:nvCxnSpPr>
          <p:cNvPr id="3" name="Straight Connector 2"/>
          <p:cNvCxnSpPr/>
          <p:nvPr/>
        </p:nvCxnSpPr>
        <p:spPr>
          <a:xfrm>
            <a:off x="3194892" y="3128790"/>
            <a:ext cx="5717754" cy="0"/>
          </a:xfrm>
          <a:prstGeom prst="line">
            <a:avLst/>
          </a:prstGeom>
          <a:ln w="19050">
            <a:solidFill>
              <a:srgbClr val="C1D72E"/>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2432807" y="3269577"/>
            <a:ext cx="7490970" cy="16044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chemeClr val="bg1"/>
                </a:solidFill>
                <a:latin typeface="Merriweather" panose="00000500000000000000" pitchFamily="50" charset="0"/>
              </a:rPr>
              <a:t>Plan Year 2022</a:t>
            </a:r>
          </a:p>
          <a:p>
            <a:pPr marL="0" indent="0" algn="ctr">
              <a:buNone/>
            </a:pPr>
            <a:r>
              <a:rPr lang="en-US" sz="3600" b="1" i="1" dirty="0">
                <a:solidFill>
                  <a:schemeClr val="bg1"/>
                </a:solidFill>
                <a:latin typeface="Merriweather" panose="00000500000000000000" pitchFamily="50" charset="0"/>
              </a:rPr>
              <a:t>September 1, 2021 – </a:t>
            </a:r>
            <a:r>
              <a:rPr lang="en-US" sz="4000" b="1" i="1" dirty="0">
                <a:solidFill>
                  <a:schemeClr val="bg1"/>
                </a:solidFill>
                <a:latin typeface="Merriweather" panose="00000500000000000000" pitchFamily="50" charset="0"/>
              </a:rPr>
              <a:t>August</a:t>
            </a:r>
            <a:r>
              <a:rPr lang="en-US" sz="3600" b="1" i="1" dirty="0">
                <a:solidFill>
                  <a:schemeClr val="bg1"/>
                </a:solidFill>
                <a:latin typeface="Merriweather" panose="00000500000000000000" pitchFamily="50" charset="0"/>
              </a:rPr>
              <a:t> 31, 2022</a:t>
            </a:r>
          </a:p>
        </p:txBody>
      </p:sp>
      <p:pic>
        <p:nvPicPr>
          <p:cNvPr id="4" name="Picture 3">
            <a:extLst>
              <a:ext uri="{FF2B5EF4-FFF2-40B4-BE49-F238E27FC236}">
                <a16:creationId xmlns:a16="http://schemas.microsoft.com/office/drawing/2014/main" id="{3D583763-902C-4733-8072-97EA8B3ACF24}"/>
              </a:ext>
            </a:extLst>
          </p:cNvPr>
          <p:cNvPicPr>
            <a:picLocks noChangeAspect="1"/>
          </p:cNvPicPr>
          <p:nvPr/>
        </p:nvPicPr>
        <p:blipFill>
          <a:blip r:embed="rId3"/>
          <a:stretch>
            <a:fillRect/>
          </a:stretch>
        </p:blipFill>
        <p:spPr>
          <a:xfrm>
            <a:off x="5184569" y="5336995"/>
            <a:ext cx="1822862" cy="1213209"/>
          </a:xfrm>
          <a:prstGeom prst="rect">
            <a:avLst/>
          </a:prstGeom>
        </p:spPr>
      </p:pic>
    </p:spTree>
    <p:extLst>
      <p:ext uri="{BB962C8B-B14F-4D97-AF65-F5344CB8AC3E}">
        <p14:creationId xmlns:p14="http://schemas.microsoft.com/office/powerpoint/2010/main" val="38162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Consumer Directed </a:t>
            </a:r>
            <a:r>
              <a:rPr lang="en-US" dirty="0" err="1">
                <a:solidFill>
                  <a:srgbClr val="0078AD"/>
                </a:solidFill>
                <a:latin typeface="Oswald Regular" panose="02000503000000000000" pitchFamily="2" charset="0"/>
              </a:rPr>
              <a:t>HealthSelect</a:t>
            </a:r>
            <a:r>
              <a:rPr lang="en-US" dirty="0">
                <a:solidFill>
                  <a:srgbClr val="0078AD"/>
                </a:solidFill>
                <a:latin typeface="Oswald Regular" panose="02000503000000000000" pitchFamily="2" charset="0"/>
              </a:rPr>
              <a:t> - BCBSTX</a:t>
            </a:r>
          </a:p>
        </p:txBody>
      </p:sp>
      <p:sp>
        <p:nvSpPr>
          <p:cNvPr id="3" name="Content Placeholder 2"/>
          <p:cNvSpPr>
            <a:spLocks noGrp="1"/>
          </p:cNvSpPr>
          <p:nvPr>
            <p:ph idx="1"/>
          </p:nvPr>
        </p:nvSpPr>
        <p:spPr>
          <a:xfrm>
            <a:off x="276339" y="1864328"/>
            <a:ext cx="11253051" cy="4846814"/>
          </a:xfrm>
        </p:spPr>
        <p:txBody>
          <a:bodyPr>
            <a:normAutofit/>
          </a:bodyPr>
          <a:lstStyle/>
          <a:p>
            <a:pPr marL="0" indent="0">
              <a:buNone/>
            </a:pPr>
            <a:endParaRPr lang="en-US" b="1" dirty="0">
              <a:solidFill>
                <a:srgbClr val="0078AD"/>
              </a:solidFill>
              <a:latin typeface="Merriweather" panose="00000500000000000000" pitchFamily="50" charset="0"/>
            </a:endParaRPr>
          </a:p>
          <a:p>
            <a:pPr marL="0" indent="0">
              <a:buNone/>
            </a:pPr>
            <a:endParaRPr lang="en-US" b="1" dirty="0">
              <a:solidFill>
                <a:srgbClr val="0078AD"/>
              </a:solidFill>
              <a:latin typeface="Merriweather" panose="00000500000000000000" pitchFamily="50" charset="0"/>
            </a:endParaRPr>
          </a:p>
        </p:txBody>
      </p:sp>
      <p:sp>
        <p:nvSpPr>
          <p:cNvPr id="4" name="Content Placeholder 2">
            <a:extLst>
              <a:ext uri="{FF2B5EF4-FFF2-40B4-BE49-F238E27FC236}">
                <a16:creationId xmlns:a16="http://schemas.microsoft.com/office/drawing/2014/main" id="{053F28F9-DE64-4EE5-8262-CF2B9274C525}"/>
              </a:ext>
            </a:extLst>
          </p:cNvPr>
          <p:cNvSpPr txBox="1">
            <a:spLocks/>
          </p:cNvSpPr>
          <p:nvPr/>
        </p:nvSpPr>
        <p:spPr>
          <a:xfrm>
            <a:off x="276340" y="1944076"/>
            <a:ext cx="11749405" cy="48468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8AD"/>
                </a:solidFill>
                <a:latin typeface="Merriweather" panose="00000500000000000000" pitchFamily="50" charset="0"/>
              </a:rPr>
              <a:t>Full-time employee rates: </a:t>
            </a:r>
            <a:r>
              <a:rPr lang="en-US" sz="2400" b="1" dirty="0">
                <a:solidFill>
                  <a:srgbClr val="0078AD"/>
                </a:solidFill>
                <a:latin typeface="Merriweather" panose="00000500000000000000" pitchFamily="50" charset="0"/>
              </a:rPr>
              <a:t>						</a:t>
            </a:r>
          </a:p>
          <a:p>
            <a:pPr marL="0" indent="0">
              <a:buNone/>
            </a:pPr>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pPr marL="0" indent="0">
              <a:buFont typeface="Arial" panose="020B0604020202020204" pitchFamily="34" charset="0"/>
              <a:buNone/>
            </a:pPr>
            <a:endParaRPr lang="en-US" sz="2400" b="1" dirty="0">
              <a:solidFill>
                <a:srgbClr val="0078AD"/>
              </a:solidFill>
              <a:latin typeface="Merriweather" panose="00000500000000000000" pitchFamily="50" charset="0"/>
            </a:endParaRPr>
          </a:p>
          <a:p>
            <a:pPr marL="0" indent="0">
              <a:buFont typeface="Arial" panose="020B0604020202020204" pitchFamily="34" charset="0"/>
              <a:buNone/>
            </a:pPr>
            <a:r>
              <a:rPr lang="en-US" b="1" dirty="0">
                <a:solidFill>
                  <a:srgbClr val="0078AD"/>
                </a:solidFill>
                <a:latin typeface="Merriweather" panose="00000500000000000000" pitchFamily="50" charset="0"/>
              </a:rPr>
              <a:t>Part-time employee rates: </a:t>
            </a:r>
          </a:p>
          <a:p>
            <a:pPr marL="0" indent="0">
              <a:buFont typeface="Arial" panose="020B0604020202020204" pitchFamily="34" charset="0"/>
              <a:buNone/>
            </a:pPr>
            <a:endParaRPr lang="en-US" sz="2000" dirty="0">
              <a:solidFill>
                <a:srgbClr val="63666A"/>
              </a:solidFill>
              <a:latin typeface="Merriweather" panose="00000500000000000000"/>
            </a:endParaRPr>
          </a:p>
          <a:p>
            <a:pPr marL="0" indent="0">
              <a:buFont typeface="Arial" panose="020B0604020202020204" pitchFamily="34" charset="0"/>
              <a:buNone/>
            </a:pPr>
            <a:endParaRPr lang="en-US" sz="2000" dirty="0">
              <a:solidFill>
                <a:srgbClr val="63666A"/>
              </a:solidFill>
              <a:latin typeface="Merriweather" panose="00000500000000000000"/>
            </a:endParaRPr>
          </a:p>
          <a:p>
            <a:pPr marL="0" indent="0">
              <a:buFont typeface="Arial" panose="020B0604020202020204" pitchFamily="34" charset="0"/>
              <a:buNone/>
            </a:pPr>
            <a:endParaRPr lang="en-US" sz="2000" dirty="0">
              <a:solidFill>
                <a:srgbClr val="63666A"/>
              </a:solidFill>
              <a:latin typeface="Merriweather" panose="00000500000000000000"/>
            </a:endParaRPr>
          </a:p>
          <a:p>
            <a:pPr marL="0" indent="0">
              <a:buFont typeface="Arial" panose="020B0604020202020204" pitchFamily="34" charset="0"/>
              <a:buNone/>
            </a:pPr>
            <a:endParaRPr lang="en-US" sz="2000" dirty="0">
              <a:solidFill>
                <a:srgbClr val="63666A"/>
              </a:solidFill>
              <a:latin typeface="Merriweather" panose="00000500000000000000"/>
            </a:endParaRPr>
          </a:p>
          <a:p>
            <a:pPr marL="0" indent="0">
              <a:buFont typeface="Arial" panose="020B0604020202020204" pitchFamily="34" charset="0"/>
              <a:buNone/>
            </a:pPr>
            <a:endParaRPr lang="en-US" sz="2000" dirty="0">
              <a:solidFill>
                <a:srgbClr val="63666A"/>
              </a:solidFill>
              <a:latin typeface="Merriweather" panose="00000500000000000000"/>
            </a:endParaRPr>
          </a:p>
          <a:p>
            <a:pPr marL="0" indent="0">
              <a:buFont typeface="Arial" panose="020B0604020202020204" pitchFamily="34" charset="0"/>
              <a:buNone/>
            </a:pPr>
            <a:endParaRPr lang="en-US" sz="2000" dirty="0">
              <a:solidFill>
                <a:srgbClr val="63666A"/>
              </a:solidFill>
              <a:latin typeface="Merriweather" panose="00000500000000000000"/>
            </a:endParaRPr>
          </a:p>
          <a:p>
            <a:pPr>
              <a:lnSpc>
                <a:spcPct val="120000"/>
              </a:lnSpc>
            </a:pPr>
            <a:r>
              <a:rPr lang="en-US" sz="2300" dirty="0">
                <a:solidFill>
                  <a:srgbClr val="63666A"/>
                </a:solidFill>
                <a:latin typeface="Merriweather" panose="00000500000000000000"/>
              </a:rPr>
              <a:t>Total premium includes the cost for Basic Life Insurance. The “State Pays” amount includes a monthly contribution to the member’s health savings account (HSA). </a:t>
            </a:r>
            <a:endParaRPr lang="en-US" sz="3600" b="1" dirty="0">
              <a:solidFill>
                <a:srgbClr val="0078AD"/>
              </a:solidFill>
              <a:latin typeface="Merriweather" panose="00000500000000000000" pitchFamily="50" charset="0"/>
            </a:endParaRPr>
          </a:p>
        </p:txBody>
      </p:sp>
      <p:graphicFrame>
        <p:nvGraphicFramePr>
          <p:cNvPr id="5" name="Table 4">
            <a:extLst>
              <a:ext uri="{FF2B5EF4-FFF2-40B4-BE49-F238E27FC236}">
                <a16:creationId xmlns:a16="http://schemas.microsoft.com/office/drawing/2014/main" id="{ACF812AB-3AB8-4606-B8FC-C03DC3D70980}"/>
              </a:ext>
            </a:extLst>
          </p:cNvPr>
          <p:cNvGraphicFramePr>
            <a:graphicFrameLocks noGrp="1"/>
          </p:cNvGraphicFramePr>
          <p:nvPr>
            <p:extLst>
              <p:ext uri="{D42A27DB-BD31-4B8C-83A1-F6EECF244321}">
                <p14:modId xmlns:p14="http://schemas.microsoft.com/office/powerpoint/2010/main" val="3310703608"/>
              </p:ext>
            </p:extLst>
          </p:nvPr>
        </p:nvGraphicFramePr>
        <p:xfrm>
          <a:off x="458124" y="2239992"/>
          <a:ext cx="7621846" cy="1682495"/>
        </p:xfrm>
        <a:graphic>
          <a:graphicData uri="http://schemas.openxmlformats.org/drawingml/2006/table">
            <a:tbl>
              <a:tblPr firstRow="1" bandRow="1">
                <a:tableStyleId>{93296810-A885-4BE3-A3E7-6D5BEEA58F35}</a:tableStyleId>
              </a:tblPr>
              <a:tblGrid>
                <a:gridCol w="1600120">
                  <a:extLst>
                    <a:ext uri="{9D8B030D-6E8A-4147-A177-3AD203B41FA5}">
                      <a16:colId xmlns:a16="http://schemas.microsoft.com/office/drawing/2014/main" val="3816930712"/>
                    </a:ext>
                  </a:extLst>
                </a:gridCol>
                <a:gridCol w="1894804">
                  <a:extLst>
                    <a:ext uri="{9D8B030D-6E8A-4147-A177-3AD203B41FA5}">
                      <a16:colId xmlns:a16="http://schemas.microsoft.com/office/drawing/2014/main" val="604507466"/>
                    </a:ext>
                  </a:extLst>
                </a:gridCol>
                <a:gridCol w="2063461">
                  <a:extLst>
                    <a:ext uri="{9D8B030D-6E8A-4147-A177-3AD203B41FA5}">
                      <a16:colId xmlns:a16="http://schemas.microsoft.com/office/drawing/2014/main" val="165142000"/>
                    </a:ext>
                  </a:extLst>
                </a:gridCol>
                <a:gridCol w="2063461">
                  <a:extLst>
                    <a:ext uri="{9D8B030D-6E8A-4147-A177-3AD203B41FA5}">
                      <a16:colId xmlns:a16="http://schemas.microsoft.com/office/drawing/2014/main" val="3455215843"/>
                    </a:ext>
                  </a:extLst>
                </a:gridCol>
              </a:tblGrid>
              <a:tr h="336499">
                <a:tc>
                  <a:txBody>
                    <a:bodyPr/>
                    <a:lstStyle/>
                    <a:p>
                      <a:endParaRPr lang="en-US" sz="1600" dirty="0">
                        <a:latin typeface="Merriweather" panose="00000500000000000000"/>
                      </a:endParaRPr>
                    </a:p>
                  </a:txBody>
                  <a:tcPr/>
                </a:tc>
                <a:tc>
                  <a:txBody>
                    <a:bodyPr/>
                    <a:lstStyle/>
                    <a:p>
                      <a:r>
                        <a:rPr lang="en-US" sz="1600" dirty="0">
                          <a:latin typeface="Merriweather" panose="00000500000000000000"/>
                        </a:rPr>
                        <a:t>Premium</a:t>
                      </a:r>
                    </a:p>
                  </a:txBody>
                  <a:tcPr/>
                </a:tc>
                <a:tc>
                  <a:txBody>
                    <a:bodyPr/>
                    <a:lstStyle/>
                    <a:p>
                      <a:r>
                        <a:rPr lang="en-US" sz="1600" dirty="0">
                          <a:latin typeface="Merriweather" panose="00000500000000000000"/>
                        </a:rPr>
                        <a:t>State Pays</a:t>
                      </a:r>
                    </a:p>
                  </a:txBody>
                  <a:tcPr/>
                </a:tc>
                <a:tc>
                  <a:txBody>
                    <a:bodyPr/>
                    <a:lstStyle/>
                    <a:p>
                      <a:r>
                        <a:rPr lang="en-US" sz="1600" dirty="0">
                          <a:latin typeface="Merriweather" panose="00000500000000000000"/>
                        </a:rPr>
                        <a:t>You Pay</a:t>
                      </a:r>
                    </a:p>
                  </a:txBody>
                  <a:tcPr/>
                </a:tc>
                <a:extLst>
                  <a:ext uri="{0D108BD9-81ED-4DB2-BD59-A6C34878D82A}">
                    <a16:rowId xmlns:a16="http://schemas.microsoft.com/office/drawing/2014/main" val="3882422136"/>
                  </a:ext>
                </a:extLst>
              </a:tr>
              <a:tr h="336499">
                <a:tc>
                  <a:txBody>
                    <a:bodyPr/>
                    <a:lstStyle/>
                    <a:p>
                      <a:r>
                        <a:rPr lang="en-US" sz="1600" dirty="0">
                          <a:latin typeface="Merriweather" panose="00000500000000000000"/>
                        </a:rPr>
                        <a:t>You Only</a:t>
                      </a:r>
                    </a:p>
                  </a:txBody>
                  <a:tcPr/>
                </a:tc>
                <a:tc>
                  <a:txBody>
                    <a:bodyPr/>
                    <a:lstStyle/>
                    <a:p>
                      <a:pPr algn="r"/>
                      <a:r>
                        <a:rPr lang="en-US" sz="1600" dirty="0">
                          <a:latin typeface="Merriweather" panose="00000500000000000000"/>
                        </a:rPr>
                        <a:t>624.82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erriweather" panose="00000500000000000000"/>
                        </a:rPr>
                        <a:t>624.82</a:t>
                      </a:r>
                    </a:p>
                  </a:txBody>
                  <a:tcPr anchor="ctr"/>
                </a:tc>
                <a:tc>
                  <a:txBody>
                    <a:bodyPr/>
                    <a:lstStyle/>
                    <a:p>
                      <a:pPr algn="r"/>
                      <a:r>
                        <a:rPr lang="en-US" sz="1600" dirty="0">
                          <a:latin typeface="Merriweather" panose="00000500000000000000"/>
                        </a:rPr>
                        <a:t>0.00</a:t>
                      </a:r>
                    </a:p>
                  </a:txBody>
                  <a:tcPr anchor="ctr"/>
                </a:tc>
                <a:extLst>
                  <a:ext uri="{0D108BD9-81ED-4DB2-BD59-A6C34878D82A}">
                    <a16:rowId xmlns:a16="http://schemas.microsoft.com/office/drawing/2014/main" val="2255627745"/>
                  </a:ext>
                </a:extLst>
              </a:tr>
              <a:tr h="336499">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1,304.16</a:t>
                      </a:r>
                    </a:p>
                  </a:txBody>
                  <a:tcPr anchor="ctr"/>
                </a:tc>
                <a:tc>
                  <a:txBody>
                    <a:bodyPr/>
                    <a:lstStyle/>
                    <a:p>
                      <a:pPr algn="r"/>
                      <a:r>
                        <a:rPr lang="en-US" sz="1600" dirty="0">
                          <a:latin typeface="Merriweather" panose="00000500000000000000"/>
                        </a:rPr>
                        <a:t>982.36</a:t>
                      </a:r>
                    </a:p>
                  </a:txBody>
                  <a:tcPr anchor="ctr"/>
                </a:tc>
                <a:tc>
                  <a:txBody>
                    <a:bodyPr/>
                    <a:lstStyle/>
                    <a:p>
                      <a:pPr algn="r"/>
                      <a:r>
                        <a:rPr lang="en-US" sz="1600" dirty="0">
                          <a:latin typeface="Merriweather" panose="00000500000000000000"/>
                        </a:rPr>
                        <a:t>321.80</a:t>
                      </a:r>
                    </a:p>
                  </a:txBody>
                  <a:tcPr anchor="ctr"/>
                </a:tc>
                <a:extLst>
                  <a:ext uri="{0D108BD9-81ED-4DB2-BD59-A6C34878D82A}">
                    <a16:rowId xmlns:a16="http://schemas.microsoft.com/office/drawing/2014/main" val="3456318881"/>
                  </a:ext>
                </a:extLst>
              </a:tr>
              <a:tr h="336499">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1,079.64</a:t>
                      </a:r>
                    </a:p>
                  </a:txBody>
                  <a:tcPr anchor="ctr"/>
                </a:tc>
                <a:tc>
                  <a:txBody>
                    <a:bodyPr/>
                    <a:lstStyle/>
                    <a:p>
                      <a:pPr algn="r"/>
                      <a:r>
                        <a:rPr lang="en-US" sz="1600" dirty="0">
                          <a:latin typeface="Merriweather" panose="00000500000000000000"/>
                        </a:rPr>
                        <a:t>864.20</a:t>
                      </a:r>
                    </a:p>
                  </a:txBody>
                  <a:tcPr anchor="ctr"/>
                </a:tc>
                <a:tc>
                  <a:txBody>
                    <a:bodyPr/>
                    <a:lstStyle/>
                    <a:p>
                      <a:pPr algn="r"/>
                      <a:r>
                        <a:rPr lang="en-US" sz="1600" dirty="0">
                          <a:latin typeface="Merriweather" panose="00000500000000000000"/>
                        </a:rPr>
                        <a:t>215.44</a:t>
                      </a:r>
                    </a:p>
                  </a:txBody>
                  <a:tcPr anchor="ctr"/>
                </a:tc>
                <a:extLst>
                  <a:ext uri="{0D108BD9-81ED-4DB2-BD59-A6C34878D82A}">
                    <a16:rowId xmlns:a16="http://schemas.microsoft.com/office/drawing/2014/main" val="2147167302"/>
                  </a:ext>
                </a:extLst>
              </a:tr>
              <a:tr h="336499">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1,758.98</a:t>
                      </a:r>
                    </a:p>
                  </a:txBody>
                  <a:tcPr anchor="ctr"/>
                </a:tc>
                <a:tc>
                  <a:txBody>
                    <a:bodyPr/>
                    <a:lstStyle/>
                    <a:p>
                      <a:pPr algn="r"/>
                      <a:r>
                        <a:rPr lang="en-US" sz="1600" dirty="0">
                          <a:latin typeface="Merriweather" panose="00000500000000000000"/>
                        </a:rPr>
                        <a:t>1,221.74</a:t>
                      </a:r>
                    </a:p>
                  </a:txBody>
                  <a:tcPr anchor="ctr"/>
                </a:tc>
                <a:tc>
                  <a:txBody>
                    <a:bodyPr/>
                    <a:lstStyle/>
                    <a:p>
                      <a:pPr algn="r"/>
                      <a:r>
                        <a:rPr lang="en-US" sz="1600" dirty="0">
                          <a:latin typeface="Merriweather" panose="00000500000000000000"/>
                        </a:rPr>
                        <a:t>537.24</a:t>
                      </a:r>
                    </a:p>
                  </a:txBody>
                  <a:tcPr anchor="ctr"/>
                </a:tc>
                <a:extLst>
                  <a:ext uri="{0D108BD9-81ED-4DB2-BD59-A6C34878D82A}">
                    <a16:rowId xmlns:a16="http://schemas.microsoft.com/office/drawing/2014/main" val="3502265962"/>
                  </a:ext>
                </a:extLst>
              </a:tr>
            </a:tbl>
          </a:graphicData>
        </a:graphic>
      </p:graphicFrame>
      <p:graphicFrame>
        <p:nvGraphicFramePr>
          <p:cNvPr id="6" name="Table 5">
            <a:extLst>
              <a:ext uri="{FF2B5EF4-FFF2-40B4-BE49-F238E27FC236}">
                <a16:creationId xmlns:a16="http://schemas.microsoft.com/office/drawing/2014/main" id="{D9D87007-C9B8-4A33-9A9D-95ED1F9FD9BF}"/>
              </a:ext>
            </a:extLst>
          </p:cNvPr>
          <p:cNvGraphicFramePr>
            <a:graphicFrameLocks noGrp="1"/>
          </p:cNvGraphicFramePr>
          <p:nvPr>
            <p:extLst>
              <p:ext uri="{D42A27DB-BD31-4B8C-83A1-F6EECF244321}">
                <p14:modId xmlns:p14="http://schemas.microsoft.com/office/powerpoint/2010/main" val="1566303851"/>
              </p:ext>
            </p:extLst>
          </p:nvPr>
        </p:nvGraphicFramePr>
        <p:xfrm>
          <a:off x="458124" y="4303808"/>
          <a:ext cx="7621846" cy="1682495"/>
        </p:xfrm>
        <a:graphic>
          <a:graphicData uri="http://schemas.openxmlformats.org/drawingml/2006/table">
            <a:tbl>
              <a:tblPr firstRow="1" bandRow="1">
                <a:tableStyleId>{93296810-A885-4BE3-A3E7-6D5BEEA58F35}</a:tableStyleId>
              </a:tblPr>
              <a:tblGrid>
                <a:gridCol w="1600120">
                  <a:extLst>
                    <a:ext uri="{9D8B030D-6E8A-4147-A177-3AD203B41FA5}">
                      <a16:colId xmlns:a16="http://schemas.microsoft.com/office/drawing/2014/main" val="3816930712"/>
                    </a:ext>
                  </a:extLst>
                </a:gridCol>
                <a:gridCol w="1894804">
                  <a:extLst>
                    <a:ext uri="{9D8B030D-6E8A-4147-A177-3AD203B41FA5}">
                      <a16:colId xmlns:a16="http://schemas.microsoft.com/office/drawing/2014/main" val="604507466"/>
                    </a:ext>
                  </a:extLst>
                </a:gridCol>
                <a:gridCol w="2063461">
                  <a:extLst>
                    <a:ext uri="{9D8B030D-6E8A-4147-A177-3AD203B41FA5}">
                      <a16:colId xmlns:a16="http://schemas.microsoft.com/office/drawing/2014/main" val="165142000"/>
                    </a:ext>
                  </a:extLst>
                </a:gridCol>
                <a:gridCol w="2063461">
                  <a:extLst>
                    <a:ext uri="{9D8B030D-6E8A-4147-A177-3AD203B41FA5}">
                      <a16:colId xmlns:a16="http://schemas.microsoft.com/office/drawing/2014/main" val="3455215843"/>
                    </a:ext>
                  </a:extLst>
                </a:gridCol>
              </a:tblGrid>
              <a:tr h="336499">
                <a:tc>
                  <a:txBody>
                    <a:bodyPr/>
                    <a:lstStyle/>
                    <a:p>
                      <a:endParaRPr lang="en-US" sz="1600" dirty="0">
                        <a:latin typeface="Merriweather" panose="00000500000000000000"/>
                      </a:endParaRPr>
                    </a:p>
                  </a:txBody>
                  <a:tcPr/>
                </a:tc>
                <a:tc>
                  <a:txBody>
                    <a:bodyPr/>
                    <a:lstStyle/>
                    <a:p>
                      <a:r>
                        <a:rPr lang="en-US" sz="1600" dirty="0">
                          <a:latin typeface="Merriweather" panose="00000500000000000000"/>
                        </a:rPr>
                        <a:t>Premium</a:t>
                      </a:r>
                    </a:p>
                  </a:txBody>
                  <a:tcPr/>
                </a:tc>
                <a:tc>
                  <a:txBody>
                    <a:bodyPr/>
                    <a:lstStyle/>
                    <a:p>
                      <a:r>
                        <a:rPr lang="en-US" sz="1600" dirty="0">
                          <a:latin typeface="Merriweather" panose="00000500000000000000"/>
                        </a:rPr>
                        <a:t>State Pays</a:t>
                      </a:r>
                    </a:p>
                  </a:txBody>
                  <a:tcPr/>
                </a:tc>
                <a:tc>
                  <a:txBody>
                    <a:bodyPr/>
                    <a:lstStyle/>
                    <a:p>
                      <a:r>
                        <a:rPr lang="en-US" sz="1600" dirty="0">
                          <a:latin typeface="Merriweather" panose="00000500000000000000"/>
                        </a:rPr>
                        <a:t>You Pay</a:t>
                      </a:r>
                    </a:p>
                  </a:txBody>
                  <a:tcPr/>
                </a:tc>
                <a:extLst>
                  <a:ext uri="{0D108BD9-81ED-4DB2-BD59-A6C34878D82A}">
                    <a16:rowId xmlns:a16="http://schemas.microsoft.com/office/drawing/2014/main" val="3882422136"/>
                  </a:ext>
                </a:extLst>
              </a:tr>
              <a:tr h="336499">
                <a:tc>
                  <a:txBody>
                    <a:bodyPr/>
                    <a:lstStyle/>
                    <a:p>
                      <a:r>
                        <a:rPr lang="en-US" sz="1600" dirty="0">
                          <a:latin typeface="Merriweather" panose="00000500000000000000"/>
                        </a:rPr>
                        <a:t>You Only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erriweather" panose="00000500000000000000"/>
                        </a:rPr>
                        <a:t>624.41</a:t>
                      </a:r>
                    </a:p>
                  </a:txBody>
                  <a:tcPr anchor="ctr"/>
                </a:tc>
                <a:tc>
                  <a:txBody>
                    <a:bodyPr/>
                    <a:lstStyle/>
                    <a:p>
                      <a:pPr algn="r"/>
                      <a:r>
                        <a:rPr lang="en-US" sz="1600" dirty="0">
                          <a:latin typeface="Merriweather" panose="00000500000000000000"/>
                        </a:rPr>
                        <a:t>312.41</a:t>
                      </a:r>
                    </a:p>
                  </a:txBody>
                  <a:tcPr anchor="ctr"/>
                </a:tc>
                <a:tc>
                  <a:txBody>
                    <a:bodyPr/>
                    <a:lstStyle/>
                    <a:p>
                      <a:pPr algn="r"/>
                      <a:r>
                        <a:rPr lang="en-US" sz="1600" dirty="0">
                          <a:latin typeface="Merriweather" panose="00000500000000000000"/>
                        </a:rPr>
                        <a:t>312.00</a:t>
                      </a:r>
                    </a:p>
                  </a:txBody>
                  <a:tcPr anchor="ctr"/>
                </a:tc>
                <a:extLst>
                  <a:ext uri="{0D108BD9-81ED-4DB2-BD59-A6C34878D82A}">
                    <a16:rowId xmlns:a16="http://schemas.microsoft.com/office/drawing/2014/main" val="2255627745"/>
                  </a:ext>
                </a:extLst>
              </a:tr>
              <a:tr h="336499">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1,303.75</a:t>
                      </a:r>
                    </a:p>
                  </a:txBody>
                  <a:tcPr anchor="ctr"/>
                </a:tc>
                <a:tc>
                  <a:txBody>
                    <a:bodyPr/>
                    <a:lstStyle/>
                    <a:p>
                      <a:pPr algn="r"/>
                      <a:r>
                        <a:rPr lang="en-US" sz="1600" dirty="0">
                          <a:latin typeface="Merriweather" panose="00000500000000000000"/>
                        </a:rPr>
                        <a:t>491.18</a:t>
                      </a:r>
                    </a:p>
                  </a:txBody>
                  <a:tcPr anchor="ctr"/>
                </a:tc>
                <a:tc>
                  <a:txBody>
                    <a:bodyPr/>
                    <a:lstStyle/>
                    <a:p>
                      <a:pPr algn="r"/>
                      <a:r>
                        <a:rPr lang="en-US" sz="1600" dirty="0">
                          <a:latin typeface="Merriweather" panose="00000500000000000000"/>
                        </a:rPr>
                        <a:t>812.57</a:t>
                      </a:r>
                    </a:p>
                  </a:txBody>
                  <a:tcPr anchor="ctr"/>
                </a:tc>
                <a:extLst>
                  <a:ext uri="{0D108BD9-81ED-4DB2-BD59-A6C34878D82A}">
                    <a16:rowId xmlns:a16="http://schemas.microsoft.com/office/drawing/2014/main" val="3456318881"/>
                  </a:ext>
                </a:extLst>
              </a:tr>
              <a:tr h="336499">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1,079.23</a:t>
                      </a:r>
                    </a:p>
                  </a:txBody>
                  <a:tcPr anchor="ctr"/>
                </a:tc>
                <a:tc>
                  <a:txBody>
                    <a:bodyPr/>
                    <a:lstStyle/>
                    <a:p>
                      <a:pPr algn="r"/>
                      <a:r>
                        <a:rPr lang="en-US" sz="1600" dirty="0">
                          <a:latin typeface="Merriweather" panose="00000500000000000000"/>
                        </a:rPr>
                        <a:t>432.10</a:t>
                      </a:r>
                    </a:p>
                  </a:txBody>
                  <a:tcPr anchor="ctr"/>
                </a:tc>
                <a:tc>
                  <a:txBody>
                    <a:bodyPr/>
                    <a:lstStyle/>
                    <a:p>
                      <a:pPr algn="r"/>
                      <a:r>
                        <a:rPr lang="en-US" sz="1600" dirty="0">
                          <a:latin typeface="Merriweather" panose="00000500000000000000"/>
                        </a:rPr>
                        <a:t>647.13</a:t>
                      </a:r>
                    </a:p>
                  </a:txBody>
                  <a:tcPr anchor="ctr"/>
                </a:tc>
                <a:extLst>
                  <a:ext uri="{0D108BD9-81ED-4DB2-BD59-A6C34878D82A}">
                    <a16:rowId xmlns:a16="http://schemas.microsoft.com/office/drawing/2014/main" val="2147167302"/>
                  </a:ext>
                </a:extLst>
              </a:tr>
              <a:tr h="336499">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1,758.57</a:t>
                      </a:r>
                    </a:p>
                  </a:txBody>
                  <a:tcPr anchor="ctr"/>
                </a:tc>
                <a:tc>
                  <a:txBody>
                    <a:bodyPr/>
                    <a:lstStyle/>
                    <a:p>
                      <a:pPr algn="r"/>
                      <a:r>
                        <a:rPr lang="en-US" sz="1600" dirty="0">
                          <a:latin typeface="Merriweather" panose="00000500000000000000"/>
                        </a:rPr>
                        <a:t>610.87</a:t>
                      </a:r>
                    </a:p>
                  </a:txBody>
                  <a:tcPr anchor="ctr"/>
                </a:tc>
                <a:tc>
                  <a:txBody>
                    <a:bodyPr/>
                    <a:lstStyle/>
                    <a:p>
                      <a:pPr algn="r"/>
                      <a:r>
                        <a:rPr lang="en-US" sz="1600" dirty="0"/>
                        <a:t>1,147.70</a:t>
                      </a:r>
                      <a:endParaRPr lang="en-US" sz="1600" dirty="0">
                        <a:latin typeface="Merriweather" panose="00000500000000000000"/>
                      </a:endParaRPr>
                    </a:p>
                  </a:txBody>
                  <a:tcPr anchor="ctr"/>
                </a:tc>
                <a:extLst>
                  <a:ext uri="{0D108BD9-81ED-4DB2-BD59-A6C34878D82A}">
                    <a16:rowId xmlns:a16="http://schemas.microsoft.com/office/drawing/2014/main" val="3502265962"/>
                  </a:ext>
                </a:extLst>
              </a:tr>
            </a:tbl>
          </a:graphicData>
        </a:graphic>
      </p:graphicFrame>
    </p:spTree>
    <p:extLst>
      <p:ext uri="{BB962C8B-B14F-4D97-AF65-F5344CB8AC3E}">
        <p14:creationId xmlns:p14="http://schemas.microsoft.com/office/powerpoint/2010/main" val="18626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Tobacco Certification </a:t>
            </a:r>
          </a:p>
        </p:txBody>
      </p:sp>
      <p:sp>
        <p:nvSpPr>
          <p:cNvPr id="3" name="Content Placeholder 2"/>
          <p:cNvSpPr>
            <a:spLocks noGrp="1"/>
          </p:cNvSpPr>
          <p:nvPr>
            <p:ph idx="1"/>
          </p:nvPr>
        </p:nvSpPr>
        <p:spPr>
          <a:xfrm>
            <a:off x="276340" y="2008415"/>
            <a:ext cx="11253051" cy="4639540"/>
          </a:xfrm>
        </p:spPr>
        <p:txBody>
          <a:bodyPr>
            <a:normAutofit/>
          </a:bodyPr>
          <a:lstStyle/>
          <a:p>
            <a:r>
              <a:rPr lang="en-US" sz="2400" dirty="0">
                <a:solidFill>
                  <a:srgbClr val="63666A"/>
                </a:solidFill>
                <a:latin typeface="Merriweather" panose="00000500000000000000"/>
              </a:rPr>
              <a:t>You only need to update your tobacco-use status if you or your dependent(s)’ tobacco-use status has changed. </a:t>
            </a:r>
          </a:p>
          <a:p>
            <a:r>
              <a:rPr lang="en-US" sz="2400" dirty="0">
                <a:solidFill>
                  <a:srgbClr val="63666A"/>
                </a:solidFill>
                <a:latin typeface="Merriweather" panose="00000500000000000000"/>
              </a:rPr>
              <a:t>A </a:t>
            </a:r>
            <a:r>
              <a:rPr lang="en-US" sz="2400" b="1" dirty="0">
                <a:solidFill>
                  <a:srgbClr val="63666A"/>
                </a:solidFill>
                <a:latin typeface="Merriweather" panose="00000500000000000000"/>
              </a:rPr>
              <a:t>tobacco user </a:t>
            </a:r>
            <a:r>
              <a:rPr lang="en-US" sz="2400" dirty="0">
                <a:solidFill>
                  <a:srgbClr val="63666A"/>
                </a:solidFill>
                <a:latin typeface="Merriweather" panose="00000500000000000000"/>
              </a:rPr>
              <a:t>is a person who has used any tobacco products </a:t>
            </a:r>
            <a:r>
              <a:rPr lang="en-US" sz="2400" b="1" dirty="0">
                <a:solidFill>
                  <a:srgbClr val="63666A"/>
                </a:solidFill>
                <a:latin typeface="Merriweather" panose="00000500000000000000"/>
              </a:rPr>
              <a:t>five or more times within the past three consecutive months</a:t>
            </a:r>
            <a:r>
              <a:rPr lang="en-US" sz="2400" dirty="0">
                <a:solidFill>
                  <a:srgbClr val="63666A"/>
                </a:solidFill>
                <a:latin typeface="Merriweather" panose="00000500000000000000"/>
              </a:rPr>
              <a:t>. </a:t>
            </a:r>
          </a:p>
          <a:p>
            <a:r>
              <a:rPr lang="en-US" sz="2400" dirty="0">
                <a:solidFill>
                  <a:srgbClr val="63666A"/>
                </a:solidFill>
                <a:latin typeface="Merriweather" panose="00000500000000000000"/>
              </a:rPr>
              <a:t>Certified tobacco users </a:t>
            </a:r>
            <a:r>
              <a:rPr lang="en-US" sz="2400" b="1" dirty="0">
                <a:solidFill>
                  <a:srgbClr val="63666A"/>
                </a:solidFill>
                <a:latin typeface="Merriweather" panose="00000500000000000000"/>
              </a:rPr>
              <a:t>pay a monthly tobacco user premium</a:t>
            </a:r>
            <a:r>
              <a:rPr lang="en-US" sz="2400" dirty="0">
                <a:solidFill>
                  <a:srgbClr val="63666A"/>
                </a:solidFill>
                <a:latin typeface="Merriweather" panose="00000500000000000000"/>
              </a:rPr>
              <a:t>.</a:t>
            </a:r>
          </a:p>
          <a:p>
            <a:r>
              <a:rPr lang="en-US" sz="2400" b="1" dirty="0">
                <a:solidFill>
                  <a:srgbClr val="63666A"/>
                </a:solidFill>
                <a:latin typeface="Merriweather" panose="00000500000000000000"/>
              </a:rPr>
              <a:t>Tobacco products </a:t>
            </a:r>
            <a:r>
              <a:rPr lang="en-US" sz="2400" dirty="0">
                <a:solidFill>
                  <a:srgbClr val="63666A"/>
                </a:solidFill>
                <a:latin typeface="Merriweather" panose="00000500000000000000"/>
              </a:rPr>
              <a:t>are all types of tobacco, e-cigarettes and vaping products. If you or a covered family member uses these products, </a:t>
            </a:r>
            <a:r>
              <a:rPr lang="en-US" sz="2400" b="1" dirty="0">
                <a:solidFill>
                  <a:srgbClr val="63666A"/>
                </a:solidFill>
                <a:latin typeface="Merriweather" panose="00000500000000000000"/>
              </a:rPr>
              <a:t>you are required to report it to ERS.</a:t>
            </a:r>
          </a:p>
          <a:p>
            <a:r>
              <a:rPr lang="en-US" sz="2400" dirty="0">
                <a:solidFill>
                  <a:srgbClr val="63666A"/>
                </a:solidFill>
                <a:latin typeface="Merriweather" panose="00000500000000000000"/>
              </a:rPr>
              <a:t>Our plans offer tobacco users coverage for prescription drugs to help quit - consult with your PCP.</a:t>
            </a: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107275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Dependent Eligibility Audit  </a:t>
            </a:r>
          </a:p>
        </p:txBody>
      </p:sp>
      <p:sp>
        <p:nvSpPr>
          <p:cNvPr id="3" name="Content Placeholder 2"/>
          <p:cNvSpPr>
            <a:spLocks noGrp="1"/>
          </p:cNvSpPr>
          <p:nvPr>
            <p:ph idx="1"/>
          </p:nvPr>
        </p:nvSpPr>
        <p:spPr>
          <a:xfrm>
            <a:off x="276340" y="1944076"/>
            <a:ext cx="11253051" cy="4703879"/>
          </a:xfrm>
        </p:spPr>
        <p:txBody>
          <a:bodyPr>
            <a:normAutofit fontScale="92500" lnSpcReduction="20000"/>
          </a:bodyPr>
          <a:lstStyle/>
          <a:p>
            <a:pPr marL="0" indent="0">
              <a:buNone/>
            </a:pPr>
            <a:r>
              <a:rPr lang="en-US" sz="2400" b="1" dirty="0">
                <a:solidFill>
                  <a:srgbClr val="0078AD"/>
                </a:solidFill>
                <a:latin typeface="Merriweather" panose="00000500000000000000" pitchFamily="50" charset="0"/>
              </a:rPr>
              <a:t>Adding Dependents to Your Health Coverage: </a:t>
            </a:r>
          </a:p>
          <a:p>
            <a:r>
              <a:rPr lang="en-US" sz="2400" dirty="0">
                <a:solidFill>
                  <a:srgbClr val="63666A"/>
                </a:solidFill>
                <a:latin typeface="Merriweather" panose="00000500000000000000" pitchFamily="50" charset="0"/>
              </a:rPr>
              <a:t>You will be asked to provide documentation showing the dependents are eligible for coverage.</a:t>
            </a:r>
          </a:p>
          <a:p>
            <a:r>
              <a:rPr lang="en-US" sz="2400" dirty="0">
                <a:solidFill>
                  <a:srgbClr val="63666A"/>
                </a:solidFill>
                <a:latin typeface="Merriweather" panose="00000500000000000000" pitchFamily="50" charset="0"/>
              </a:rPr>
              <a:t>If you do not do not respond or send the required documents, all of your unverified dependents will lose all insurance coverage.</a:t>
            </a:r>
          </a:p>
          <a:p>
            <a:r>
              <a:rPr lang="en-US" sz="2400" dirty="0">
                <a:solidFill>
                  <a:srgbClr val="63666A"/>
                </a:solidFill>
                <a:latin typeface="Merriweather" panose="00000500000000000000" pitchFamily="50" charset="0"/>
              </a:rPr>
              <a:t>Documents dated </a:t>
            </a:r>
            <a:r>
              <a:rPr lang="en-US" sz="2400" b="1" dirty="0">
                <a:solidFill>
                  <a:srgbClr val="63666A"/>
                </a:solidFill>
                <a:latin typeface="Merriweather" panose="00000500000000000000" pitchFamily="50" charset="0"/>
              </a:rPr>
              <a:t>after the dependent was enrolled </a:t>
            </a:r>
            <a:r>
              <a:rPr lang="en-US" sz="2400" dirty="0">
                <a:solidFill>
                  <a:srgbClr val="63666A"/>
                </a:solidFill>
                <a:latin typeface="Merriweather" panose="00000500000000000000" pitchFamily="50" charset="0"/>
              </a:rPr>
              <a:t>will not be accepted, </a:t>
            </a:r>
            <a:r>
              <a:rPr lang="en-US" sz="2400" b="1" dirty="0">
                <a:solidFill>
                  <a:srgbClr val="63666A"/>
                </a:solidFill>
                <a:latin typeface="Merriweather" panose="00000500000000000000" pitchFamily="50" charset="0"/>
              </a:rPr>
              <a:t>even if the date is before the coverage begin date. </a:t>
            </a:r>
          </a:p>
          <a:p>
            <a:endParaRPr lang="en-US" sz="2400" dirty="0">
              <a:solidFill>
                <a:srgbClr val="63666A"/>
              </a:solidFill>
              <a:latin typeface="Merriweather" panose="00000500000000000000" pitchFamily="50" charset="0"/>
            </a:endParaRPr>
          </a:p>
          <a:p>
            <a:pPr marL="0" indent="0">
              <a:buNone/>
            </a:pPr>
            <a:r>
              <a:rPr lang="en-US" sz="2400" b="1" dirty="0">
                <a:solidFill>
                  <a:srgbClr val="0078AD"/>
                </a:solidFill>
                <a:latin typeface="Merriweather" panose="00000500000000000000" pitchFamily="50" charset="0"/>
              </a:rPr>
              <a:t>Instructions for Enrolling Dependents Found Ineligible during the Dependent Eligibility Audit: </a:t>
            </a:r>
          </a:p>
          <a:p>
            <a:r>
              <a:rPr lang="en-US" sz="2400" dirty="0">
                <a:solidFill>
                  <a:srgbClr val="63666A"/>
                </a:solidFill>
                <a:latin typeface="Merriweather" panose="00000500000000000000"/>
              </a:rPr>
              <a:t>Dependents removed from GBP coverage due to the Dependent Eligibility Audit will still show as a dependent in ERS </a:t>
            </a:r>
            <a:r>
              <a:rPr lang="en-US" sz="2400" dirty="0" err="1">
                <a:solidFill>
                  <a:srgbClr val="63666A"/>
                </a:solidFill>
                <a:latin typeface="Merriweather" panose="00000500000000000000"/>
              </a:rPr>
              <a:t>OnLine</a:t>
            </a:r>
            <a:r>
              <a:rPr lang="en-US" sz="2400" dirty="0">
                <a:solidFill>
                  <a:srgbClr val="63666A"/>
                </a:solidFill>
                <a:latin typeface="Merriweather" panose="00000500000000000000"/>
              </a:rPr>
              <a:t>; however, they will not be enrolled, and the Enroll box will be grayed out. </a:t>
            </a:r>
          </a:p>
          <a:p>
            <a:r>
              <a:rPr lang="en-US" sz="2400" dirty="0">
                <a:solidFill>
                  <a:srgbClr val="63666A"/>
                </a:solidFill>
                <a:latin typeface="Merriweather" panose="00000500000000000000"/>
              </a:rPr>
              <a:t>If you want to re-enroll a dependent previously dropped during dependent verification, you must submit documentation to ERS (not to Alight Solutions, the third-party administrator) to prove the dependent’s eligibility.</a:t>
            </a:r>
          </a:p>
          <a:p>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393363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80" y="2686758"/>
            <a:ext cx="11657584" cy="805589"/>
          </a:xfrm>
        </p:spPr>
        <p:txBody>
          <a:bodyPr>
            <a:normAutofit/>
          </a:bodyPr>
          <a:lstStyle/>
          <a:p>
            <a:pPr algn="l"/>
            <a:r>
              <a:rPr lang="en-US" sz="4800" dirty="0">
                <a:solidFill>
                  <a:schemeClr val="bg1"/>
                </a:solidFill>
                <a:latin typeface="Oswald Regular" panose="02000503000000000000" pitchFamily="2" charset="0"/>
              </a:rPr>
              <a:t>Optional Benefits </a:t>
            </a:r>
          </a:p>
        </p:txBody>
      </p:sp>
      <p:sp>
        <p:nvSpPr>
          <p:cNvPr id="3" name="Subtitle 2"/>
          <p:cNvSpPr>
            <a:spLocks noGrp="1"/>
          </p:cNvSpPr>
          <p:nvPr>
            <p:ph type="subTitle" idx="1"/>
          </p:nvPr>
        </p:nvSpPr>
        <p:spPr>
          <a:xfrm>
            <a:off x="466380" y="3756272"/>
            <a:ext cx="11287815" cy="864709"/>
          </a:xfrm>
        </p:spPr>
        <p:txBody>
          <a:bodyPr>
            <a:normAutofit/>
          </a:bodyPr>
          <a:lstStyle/>
          <a:p>
            <a:pPr algn="l"/>
            <a:r>
              <a:rPr lang="en-US" sz="4000" b="1" i="1" dirty="0">
                <a:solidFill>
                  <a:schemeClr val="bg1"/>
                </a:solidFill>
                <a:latin typeface="Merriweather" panose="00000500000000000000" pitchFamily="50" charset="0"/>
              </a:rPr>
              <a:t>Vision, Dental, FSAs, Life, AD&amp;D, and Disability</a:t>
            </a:r>
          </a:p>
        </p:txBody>
      </p:sp>
      <p:cxnSp>
        <p:nvCxnSpPr>
          <p:cNvPr id="5" name="Straight Connector 4"/>
          <p:cNvCxnSpPr/>
          <p:nvPr/>
        </p:nvCxnSpPr>
        <p:spPr>
          <a:xfrm>
            <a:off x="605928" y="3580482"/>
            <a:ext cx="3811836" cy="0"/>
          </a:xfrm>
          <a:prstGeom prst="line">
            <a:avLst/>
          </a:prstGeom>
          <a:ln w="12700">
            <a:solidFill>
              <a:srgbClr val="C1D7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1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State of Texas Vision </a:t>
            </a:r>
          </a:p>
        </p:txBody>
      </p:sp>
      <p:sp>
        <p:nvSpPr>
          <p:cNvPr id="3" name="Content Placeholder 2"/>
          <p:cNvSpPr>
            <a:spLocks noGrp="1"/>
          </p:cNvSpPr>
          <p:nvPr>
            <p:ph idx="1"/>
          </p:nvPr>
        </p:nvSpPr>
        <p:spPr>
          <a:xfrm>
            <a:off x="276340" y="1944076"/>
            <a:ext cx="11253051" cy="4703879"/>
          </a:xfrm>
        </p:spPr>
        <p:txBody>
          <a:bodyPr>
            <a:normAutofit/>
          </a:bodyPr>
          <a:lstStyle/>
          <a:p>
            <a:pPr marL="0" indent="0">
              <a:buNone/>
            </a:pPr>
            <a:r>
              <a:rPr lang="en-US" sz="2400" b="1" dirty="0">
                <a:solidFill>
                  <a:srgbClr val="0078AD"/>
                </a:solidFill>
                <a:latin typeface="Merriweather" panose="00000500000000000000" pitchFamily="50" charset="0"/>
              </a:rPr>
              <a:t>Plan Features: </a:t>
            </a:r>
          </a:p>
          <a:p>
            <a:r>
              <a:rPr lang="en-US" sz="2400" dirty="0">
                <a:solidFill>
                  <a:srgbClr val="63666A"/>
                </a:solidFill>
                <a:latin typeface="Merriweather" panose="00000500000000000000"/>
              </a:rPr>
              <a:t>Plan administered by </a:t>
            </a:r>
            <a:r>
              <a:rPr lang="en-US" sz="2400" b="1" dirty="0">
                <a:solidFill>
                  <a:srgbClr val="63666A"/>
                </a:solidFill>
                <a:latin typeface="Merriweather" panose="00000500000000000000"/>
              </a:rPr>
              <a:t>Superior Vision Services Inc</a:t>
            </a:r>
            <a:r>
              <a:rPr lang="en-US" sz="2400" dirty="0">
                <a:solidFill>
                  <a:srgbClr val="63666A"/>
                </a:solidFill>
                <a:latin typeface="Merriweather" panose="00000500000000000000"/>
              </a:rPr>
              <a:t>. </a:t>
            </a:r>
          </a:p>
          <a:p>
            <a:r>
              <a:rPr lang="en-US" sz="2400" dirty="0">
                <a:solidFill>
                  <a:srgbClr val="63666A"/>
                </a:solidFill>
                <a:latin typeface="Merriweather" panose="00000500000000000000"/>
              </a:rPr>
              <a:t>Covers an eye exam, contact lens fitting, and other eyewear options. </a:t>
            </a:r>
          </a:p>
          <a:p>
            <a:r>
              <a:rPr lang="en-US" sz="2400" dirty="0">
                <a:solidFill>
                  <a:srgbClr val="63666A"/>
                </a:solidFill>
                <a:latin typeface="Merriweather" panose="00000500000000000000"/>
              </a:rPr>
              <a:t>$200 retail allowance to use toward either contact lenses OR frames for eyeglasses </a:t>
            </a:r>
          </a:p>
          <a:p>
            <a:r>
              <a:rPr lang="en-US" sz="2400" dirty="0">
                <a:solidFill>
                  <a:srgbClr val="63666A"/>
                </a:solidFill>
                <a:latin typeface="Merriweather" panose="00000500000000000000"/>
              </a:rPr>
              <a:t>Discounts for LASIK </a:t>
            </a:r>
          </a:p>
          <a:p>
            <a:pPr marL="0" indent="0">
              <a:buNone/>
            </a:pPr>
            <a:r>
              <a:rPr lang="en-US" sz="2400" b="1" dirty="0">
                <a:solidFill>
                  <a:srgbClr val="0078AD"/>
                </a:solidFill>
                <a:latin typeface="Merriweather" panose="00000500000000000000" pitchFamily="50" charset="0"/>
              </a:rPr>
              <a:t>Rates: 					</a:t>
            </a:r>
          </a:p>
          <a:p>
            <a:pPr marL="0" indent="0">
              <a:buNone/>
            </a:pPr>
            <a:r>
              <a:rPr lang="en-US" sz="2400" b="1" dirty="0">
                <a:solidFill>
                  <a:srgbClr val="0078AD"/>
                </a:solidFill>
                <a:latin typeface="Merriweather" panose="00000500000000000000" pitchFamily="50" charset="0"/>
              </a:rPr>
              <a:t>				</a:t>
            </a:r>
            <a:r>
              <a:rPr lang="en-US" sz="2400" dirty="0">
                <a:solidFill>
                  <a:srgbClr val="63666A"/>
                </a:solidFill>
                <a:latin typeface="Merriweather" panose="00000500000000000000"/>
              </a:rPr>
              <a:t>Slight decrease in monthly rates</a:t>
            </a:r>
            <a:endParaRPr lang="en-US" sz="2400" b="1" dirty="0">
              <a:solidFill>
                <a:srgbClr val="0078AD"/>
              </a:solidFill>
              <a:latin typeface="Merriweather" panose="00000500000000000000" pitchFamily="50" charset="0"/>
            </a:endParaRPr>
          </a:p>
          <a:p>
            <a:pPr marL="0" indent="0">
              <a:buNone/>
            </a:pPr>
            <a:endParaRPr lang="en-US" sz="2400" b="1" dirty="0">
              <a:solidFill>
                <a:srgbClr val="0078AD"/>
              </a:solidFill>
              <a:latin typeface="Merriweather" panose="00000500000000000000" pitchFamily="50" charset="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graphicFrame>
        <p:nvGraphicFramePr>
          <p:cNvPr id="4" name="Table 3">
            <a:extLst>
              <a:ext uri="{FF2B5EF4-FFF2-40B4-BE49-F238E27FC236}">
                <a16:creationId xmlns:a16="http://schemas.microsoft.com/office/drawing/2014/main" id="{BC122DFC-31E2-4F14-8F94-4D2823BC7AD4}"/>
              </a:ext>
            </a:extLst>
          </p:cNvPr>
          <p:cNvGraphicFramePr>
            <a:graphicFrameLocks noGrp="1"/>
          </p:cNvGraphicFramePr>
          <p:nvPr>
            <p:extLst>
              <p:ext uri="{D42A27DB-BD31-4B8C-83A1-F6EECF244321}">
                <p14:modId xmlns:p14="http://schemas.microsoft.com/office/powerpoint/2010/main" val="444736001"/>
              </p:ext>
            </p:extLst>
          </p:nvPr>
        </p:nvGraphicFramePr>
        <p:xfrm>
          <a:off x="397165" y="4695017"/>
          <a:ext cx="3494924" cy="1682495"/>
        </p:xfrm>
        <a:graphic>
          <a:graphicData uri="http://schemas.openxmlformats.org/drawingml/2006/table">
            <a:tbl>
              <a:tblPr firstRow="1" bandRow="1">
                <a:tableStyleId>{93296810-A885-4BE3-A3E7-6D5BEEA58F35}</a:tableStyleId>
              </a:tblPr>
              <a:tblGrid>
                <a:gridCol w="2395912">
                  <a:extLst>
                    <a:ext uri="{9D8B030D-6E8A-4147-A177-3AD203B41FA5}">
                      <a16:colId xmlns:a16="http://schemas.microsoft.com/office/drawing/2014/main" val="3816930712"/>
                    </a:ext>
                  </a:extLst>
                </a:gridCol>
                <a:gridCol w="1099012">
                  <a:extLst>
                    <a:ext uri="{9D8B030D-6E8A-4147-A177-3AD203B41FA5}">
                      <a16:colId xmlns:a16="http://schemas.microsoft.com/office/drawing/2014/main" val="604507466"/>
                    </a:ext>
                  </a:extLst>
                </a:gridCol>
              </a:tblGrid>
              <a:tr h="336499">
                <a:tc>
                  <a:txBody>
                    <a:bodyPr/>
                    <a:lstStyle/>
                    <a:p>
                      <a:r>
                        <a:rPr lang="en-US" sz="1600" dirty="0">
                          <a:latin typeface="Merriweather" panose="00000500000000000000"/>
                        </a:rPr>
                        <a:t>State of Texas Vision</a:t>
                      </a:r>
                    </a:p>
                  </a:txBody>
                  <a:tcPr/>
                </a:tc>
                <a:tc>
                  <a:txBody>
                    <a:bodyPr/>
                    <a:lstStyle/>
                    <a:p>
                      <a:r>
                        <a:rPr lang="en-US" sz="1600" dirty="0">
                          <a:latin typeface="Merriweather" panose="00000500000000000000"/>
                        </a:rPr>
                        <a:t>Employee</a:t>
                      </a:r>
                    </a:p>
                  </a:txBody>
                  <a:tcPr/>
                </a:tc>
                <a:extLst>
                  <a:ext uri="{0D108BD9-81ED-4DB2-BD59-A6C34878D82A}">
                    <a16:rowId xmlns:a16="http://schemas.microsoft.com/office/drawing/2014/main" val="3882422136"/>
                  </a:ext>
                </a:extLst>
              </a:tr>
              <a:tr h="336499">
                <a:tc>
                  <a:txBody>
                    <a:bodyPr/>
                    <a:lstStyle/>
                    <a:p>
                      <a:r>
                        <a:rPr lang="en-US" sz="1600" dirty="0">
                          <a:latin typeface="Merriweather" panose="00000500000000000000"/>
                        </a:rPr>
                        <a:t>You Only</a:t>
                      </a:r>
                    </a:p>
                  </a:txBody>
                  <a:tcPr/>
                </a:tc>
                <a:tc>
                  <a:txBody>
                    <a:bodyPr/>
                    <a:lstStyle/>
                    <a:p>
                      <a:pPr algn="r"/>
                      <a:r>
                        <a:rPr lang="en-US" sz="1600" dirty="0">
                          <a:latin typeface="Merriweather" panose="00000500000000000000"/>
                        </a:rPr>
                        <a:t>4.61 </a:t>
                      </a:r>
                    </a:p>
                  </a:txBody>
                  <a:tcPr anchor="ctr"/>
                </a:tc>
                <a:extLst>
                  <a:ext uri="{0D108BD9-81ED-4DB2-BD59-A6C34878D82A}">
                    <a16:rowId xmlns:a16="http://schemas.microsoft.com/office/drawing/2014/main" val="2255627745"/>
                  </a:ext>
                </a:extLst>
              </a:tr>
              <a:tr h="336499">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9.22</a:t>
                      </a:r>
                    </a:p>
                  </a:txBody>
                  <a:tcPr anchor="ctr"/>
                </a:tc>
                <a:extLst>
                  <a:ext uri="{0D108BD9-81ED-4DB2-BD59-A6C34878D82A}">
                    <a16:rowId xmlns:a16="http://schemas.microsoft.com/office/drawing/2014/main" val="3456318881"/>
                  </a:ext>
                </a:extLst>
              </a:tr>
              <a:tr h="336499">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9.91</a:t>
                      </a:r>
                    </a:p>
                  </a:txBody>
                  <a:tcPr anchor="ctr"/>
                </a:tc>
                <a:extLst>
                  <a:ext uri="{0D108BD9-81ED-4DB2-BD59-A6C34878D82A}">
                    <a16:rowId xmlns:a16="http://schemas.microsoft.com/office/drawing/2014/main" val="2147167302"/>
                  </a:ext>
                </a:extLst>
              </a:tr>
              <a:tr h="336499">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14.52</a:t>
                      </a:r>
                    </a:p>
                  </a:txBody>
                  <a:tcPr anchor="ctr"/>
                </a:tc>
                <a:extLst>
                  <a:ext uri="{0D108BD9-81ED-4DB2-BD59-A6C34878D82A}">
                    <a16:rowId xmlns:a16="http://schemas.microsoft.com/office/drawing/2014/main" val="3502265962"/>
                  </a:ext>
                </a:extLst>
              </a:tr>
            </a:tbl>
          </a:graphicData>
        </a:graphic>
      </p:graphicFrame>
    </p:spTree>
    <p:extLst>
      <p:ext uri="{BB962C8B-B14F-4D97-AF65-F5344CB8AC3E}">
        <p14:creationId xmlns:p14="http://schemas.microsoft.com/office/powerpoint/2010/main" val="322625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Dental: State of Texas Dental Choice Plan </a:t>
            </a:r>
          </a:p>
        </p:txBody>
      </p:sp>
      <p:sp>
        <p:nvSpPr>
          <p:cNvPr id="3" name="Content Placeholder 2"/>
          <p:cNvSpPr>
            <a:spLocks noGrp="1"/>
          </p:cNvSpPr>
          <p:nvPr>
            <p:ph idx="1"/>
          </p:nvPr>
        </p:nvSpPr>
        <p:spPr>
          <a:xfrm>
            <a:off x="276339" y="1877574"/>
            <a:ext cx="11253051" cy="4703879"/>
          </a:xfrm>
        </p:spPr>
        <p:txBody>
          <a:bodyPr>
            <a:normAutofit/>
          </a:bodyPr>
          <a:lstStyle/>
          <a:p>
            <a:pPr marL="0" indent="0">
              <a:buNone/>
            </a:pPr>
            <a:r>
              <a:rPr lang="en-US" sz="2400" b="1" dirty="0">
                <a:solidFill>
                  <a:srgbClr val="0078AD"/>
                </a:solidFill>
                <a:latin typeface="Merriweather" panose="00000500000000000000" pitchFamily="50" charset="0"/>
              </a:rPr>
              <a:t>Plan Features: </a:t>
            </a:r>
          </a:p>
          <a:p>
            <a:pPr>
              <a:lnSpc>
                <a:spcPct val="80000"/>
              </a:lnSpc>
            </a:pPr>
            <a:r>
              <a:rPr lang="en-US" sz="2000" dirty="0">
                <a:solidFill>
                  <a:srgbClr val="63666A"/>
                </a:solidFill>
                <a:latin typeface="Merriweather" panose="00000500000000000000"/>
              </a:rPr>
              <a:t>The Plan is a preferred provider organization (PPO) dental insurance plan administered by </a:t>
            </a:r>
            <a:r>
              <a:rPr lang="en-US" sz="2000" b="1" dirty="0">
                <a:solidFill>
                  <a:srgbClr val="63666A"/>
                </a:solidFill>
                <a:latin typeface="Merriweather" panose="00000500000000000000"/>
              </a:rPr>
              <a:t>Delta Dental</a:t>
            </a:r>
          </a:p>
          <a:p>
            <a:pPr>
              <a:lnSpc>
                <a:spcPct val="80000"/>
              </a:lnSpc>
            </a:pPr>
            <a:r>
              <a:rPr lang="en-US" sz="2000" dirty="0">
                <a:solidFill>
                  <a:srgbClr val="63666A"/>
                </a:solidFill>
                <a:latin typeface="Merriweather" panose="00000500000000000000"/>
              </a:rPr>
              <a:t>Two networks: </a:t>
            </a:r>
          </a:p>
          <a:p>
            <a:pPr lvl="1">
              <a:lnSpc>
                <a:spcPct val="80000"/>
              </a:lnSpc>
            </a:pPr>
            <a:r>
              <a:rPr lang="en-US" sz="2000" dirty="0">
                <a:solidFill>
                  <a:srgbClr val="63666A"/>
                </a:solidFill>
                <a:latin typeface="Merriweather" panose="00000500000000000000"/>
              </a:rPr>
              <a:t>Delta Dental PPO Network</a:t>
            </a:r>
          </a:p>
          <a:p>
            <a:pPr lvl="1">
              <a:lnSpc>
                <a:spcPct val="80000"/>
              </a:lnSpc>
            </a:pPr>
            <a:r>
              <a:rPr lang="en-US" sz="2000" dirty="0">
                <a:solidFill>
                  <a:srgbClr val="63666A"/>
                </a:solidFill>
                <a:latin typeface="Merriweather" panose="00000500000000000000"/>
              </a:rPr>
              <a:t>Delta Dental Premier Network</a:t>
            </a:r>
          </a:p>
          <a:p>
            <a:pPr>
              <a:lnSpc>
                <a:spcPct val="80000"/>
              </a:lnSpc>
            </a:pPr>
            <a:r>
              <a:rPr lang="en-US" sz="2000" dirty="0">
                <a:solidFill>
                  <a:srgbClr val="63666A"/>
                </a:solidFill>
                <a:latin typeface="Merriweather" panose="00000500000000000000"/>
              </a:rPr>
              <a:t>Same coverage in either network, but you may pay less for covered services in the Delta Dental PPO network. Delta Premier dentists can charge higher rates for the same coverage. </a:t>
            </a:r>
          </a:p>
          <a:p>
            <a:pPr>
              <a:lnSpc>
                <a:spcPct val="80000"/>
              </a:lnSpc>
            </a:pPr>
            <a:r>
              <a:rPr lang="en-US" sz="2000" dirty="0">
                <a:solidFill>
                  <a:srgbClr val="63666A"/>
                </a:solidFill>
                <a:latin typeface="Merriweather" panose="00000500000000000000"/>
              </a:rPr>
              <a:t>Visit www.ERSdentalplans.com to search provider network </a:t>
            </a:r>
          </a:p>
          <a:p>
            <a:pPr marL="0" indent="0">
              <a:lnSpc>
                <a:spcPct val="80000"/>
              </a:lnSpc>
              <a:buNone/>
            </a:pPr>
            <a:r>
              <a:rPr lang="en-US" sz="2400" b="1" dirty="0">
                <a:solidFill>
                  <a:srgbClr val="0078AD"/>
                </a:solidFill>
                <a:latin typeface="Merriweather" panose="00000500000000000000" pitchFamily="50" charset="0"/>
              </a:rPr>
              <a:t>Rates: 					</a:t>
            </a:r>
          </a:p>
          <a:p>
            <a:pPr marL="0" indent="0">
              <a:buNone/>
            </a:pPr>
            <a:r>
              <a:rPr lang="en-US" sz="2400" b="1" dirty="0">
                <a:solidFill>
                  <a:srgbClr val="0078AD"/>
                </a:solidFill>
                <a:latin typeface="Merriweather" panose="00000500000000000000" pitchFamily="50" charset="0"/>
              </a:rPr>
              <a:t>					</a:t>
            </a:r>
            <a:r>
              <a:rPr lang="en-US" sz="2400" dirty="0">
                <a:solidFill>
                  <a:srgbClr val="63666A"/>
                </a:solidFill>
                <a:latin typeface="Merriweather" panose="00000500000000000000"/>
              </a:rPr>
              <a:t>Slight increase in monthly rates</a:t>
            </a:r>
            <a:endParaRPr lang="en-US" sz="2400" b="1" dirty="0">
              <a:solidFill>
                <a:srgbClr val="0078AD"/>
              </a:solidFill>
              <a:latin typeface="Merriweather" panose="00000500000000000000" pitchFamily="50" charset="0"/>
            </a:endParaRPr>
          </a:p>
          <a:p>
            <a:pPr marL="0" indent="0">
              <a:buNone/>
            </a:pPr>
            <a:endParaRPr lang="en-US" sz="2400" b="1" dirty="0">
              <a:solidFill>
                <a:srgbClr val="0078AD"/>
              </a:solidFill>
              <a:latin typeface="Merriweather" panose="00000500000000000000" pitchFamily="50" charset="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graphicFrame>
        <p:nvGraphicFramePr>
          <p:cNvPr id="5" name="Table 4">
            <a:extLst>
              <a:ext uri="{FF2B5EF4-FFF2-40B4-BE49-F238E27FC236}">
                <a16:creationId xmlns:a16="http://schemas.microsoft.com/office/drawing/2014/main" id="{570EF000-7810-4CD7-B96B-172A61E2B386}"/>
              </a:ext>
            </a:extLst>
          </p:cNvPr>
          <p:cNvGraphicFramePr>
            <a:graphicFrameLocks noGrp="1"/>
          </p:cNvGraphicFramePr>
          <p:nvPr>
            <p:extLst>
              <p:ext uri="{D42A27DB-BD31-4B8C-83A1-F6EECF244321}">
                <p14:modId xmlns:p14="http://schemas.microsoft.com/office/powerpoint/2010/main" val="3586693623"/>
              </p:ext>
            </p:extLst>
          </p:nvPr>
        </p:nvGraphicFramePr>
        <p:xfrm>
          <a:off x="413789" y="5016011"/>
          <a:ext cx="4235796" cy="1676400"/>
        </p:xfrm>
        <a:graphic>
          <a:graphicData uri="http://schemas.openxmlformats.org/drawingml/2006/table">
            <a:tbl>
              <a:tblPr firstRow="1" bandRow="1">
                <a:tableStyleId>{93296810-A885-4BE3-A3E7-6D5BEEA58F35}</a:tableStyleId>
              </a:tblPr>
              <a:tblGrid>
                <a:gridCol w="2650836">
                  <a:extLst>
                    <a:ext uri="{9D8B030D-6E8A-4147-A177-3AD203B41FA5}">
                      <a16:colId xmlns:a16="http://schemas.microsoft.com/office/drawing/2014/main" val="3816930712"/>
                    </a:ext>
                  </a:extLst>
                </a:gridCol>
                <a:gridCol w="1584960">
                  <a:extLst>
                    <a:ext uri="{9D8B030D-6E8A-4147-A177-3AD203B41FA5}">
                      <a16:colId xmlns:a16="http://schemas.microsoft.com/office/drawing/2014/main" val="604507466"/>
                    </a:ext>
                  </a:extLst>
                </a:gridCol>
              </a:tblGrid>
              <a:tr h="335272">
                <a:tc>
                  <a:txBody>
                    <a:bodyPr/>
                    <a:lstStyle/>
                    <a:p>
                      <a:r>
                        <a:rPr lang="en-US" sz="1600" dirty="0">
                          <a:latin typeface="Merriweather" panose="00000500000000000000"/>
                        </a:rPr>
                        <a:t>State of Texas Dental Choice</a:t>
                      </a:r>
                    </a:p>
                  </a:txBody>
                  <a:tcPr/>
                </a:tc>
                <a:tc>
                  <a:txBody>
                    <a:bodyPr/>
                    <a:lstStyle/>
                    <a:p>
                      <a:r>
                        <a:rPr lang="en-US" sz="1600" dirty="0">
                          <a:latin typeface="Merriweather" panose="00000500000000000000"/>
                        </a:rPr>
                        <a:t>Employee</a:t>
                      </a:r>
                    </a:p>
                  </a:txBody>
                  <a:tcPr/>
                </a:tc>
                <a:extLst>
                  <a:ext uri="{0D108BD9-81ED-4DB2-BD59-A6C34878D82A}">
                    <a16:rowId xmlns:a16="http://schemas.microsoft.com/office/drawing/2014/main" val="3882422136"/>
                  </a:ext>
                </a:extLst>
              </a:tr>
              <a:tr h="327662">
                <a:tc>
                  <a:txBody>
                    <a:bodyPr/>
                    <a:lstStyle/>
                    <a:p>
                      <a:r>
                        <a:rPr lang="en-US" sz="1600" dirty="0">
                          <a:latin typeface="Merriweather" panose="00000500000000000000"/>
                        </a:rPr>
                        <a:t>You Only</a:t>
                      </a:r>
                    </a:p>
                  </a:txBody>
                  <a:tcPr/>
                </a:tc>
                <a:tc>
                  <a:txBody>
                    <a:bodyPr/>
                    <a:lstStyle/>
                    <a:p>
                      <a:pPr algn="r"/>
                      <a:r>
                        <a:rPr lang="en-US" sz="1600" dirty="0">
                          <a:latin typeface="Merriweather" panose="00000500000000000000"/>
                        </a:rPr>
                        <a:t>28.03</a:t>
                      </a:r>
                    </a:p>
                  </a:txBody>
                  <a:tcPr anchor="ctr"/>
                </a:tc>
                <a:extLst>
                  <a:ext uri="{0D108BD9-81ED-4DB2-BD59-A6C34878D82A}">
                    <a16:rowId xmlns:a16="http://schemas.microsoft.com/office/drawing/2014/main" val="2255627745"/>
                  </a:ext>
                </a:extLst>
              </a:tr>
              <a:tr h="327662">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56.06</a:t>
                      </a:r>
                    </a:p>
                  </a:txBody>
                  <a:tcPr anchor="ctr"/>
                </a:tc>
                <a:extLst>
                  <a:ext uri="{0D108BD9-81ED-4DB2-BD59-A6C34878D82A}">
                    <a16:rowId xmlns:a16="http://schemas.microsoft.com/office/drawing/2014/main" val="3456318881"/>
                  </a:ext>
                </a:extLst>
              </a:tr>
              <a:tr h="327662">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67.27</a:t>
                      </a:r>
                    </a:p>
                  </a:txBody>
                  <a:tcPr anchor="ctr"/>
                </a:tc>
                <a:extLst>
                  <a:ext uri="{0D108BD9-81ED-4DB2-BD59-A6C34878D82A}">
                    <a16:rowId xmlns:a16="http://schemas.microsoft.com/office/drawing/2014/main" val="2147167302"/>
                  </a:ext>
                </a:extLst>
              </a:tr>
              <a:tr h="327662">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95.30</a:t>
                      </a:r>
                    </a:p>
                  </a:txBody>
                  <a:tcPr anchor="ctr"/>
                </a:tc>
                <a:extLst>
                  <a:ext uri="{0D108BD9-81ED-4DB2-BD59-A6C34878D82A}">
                    <a16:rowId xmlns:a16="http://schemas.microsoft.com/office/drawing/2014/main" val="3502265962"/>
                  </a:ext>
                </a:extLst>
              </a:tr>
            </a:tbl>
          </a:graphicData>
        </a:graphic>
      </p:graphicFrame>
    </p:spTree>
    <p:extLst>
      <p:ext uri="{BB962C8B-B14F-4D97-AF65-F5344CB8AC3E}">
        <p14:creationId xmlns:p14="http://schemas.microsoft.com/office/powerpoint/2010/main" val="61975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Dental: DeltaCare USA DHMO</a:t>
            </a:r>
          </a:p>
        </p:txBody>
      </p:sp>
      <p:sp>
        <p:nvSpPr>
          <p:cNvPr id="3" name="Content Placeholder 2"/>
          <p:cNvSpPr>
            <a:spLocks noGrp="1"/>
          </p:cNvSpPr>
          <p:nvPr>
            <p:ph idx="1"/>
          </p:nvPr>
        </p:nvSpPr>
        <p:spPr>
          <a:xfrm>
            <a:off x="276339" y="1877574"/>
            <a:ext cx="11253051" cy="4703879"/>
          </a:xfrm>
        </p:spPr>
        <p:txBody>
          <a:bodyPr>
            <a:normAutofit/>
          </a:bodyPr>
          <a:lstStyle/>
          <a:p>
            <a:pPr marL="0" indent="0">
              <a:buNone/>
            </a:pPr>
            <a:r>
              <a:rPr lang="en-US" sz="2400" b="1" dirty="0">
                <a:solidFill>
                  <a:srgbClr val="0078AD"/>
                </a:solidFill>
                <a:latin typeface="Merriweather" panose="00000500000000000000" pitchFamily="50" charset="0"/>
              </a:rPr>
              <a:t>Plan Features: </a:t>
            </a:r>
          </a:p>
          <a:p>
            <a:pPr>
              <a:lnSpc>
                <a:spcPct val="80000"/>
              </a:lnSpc>
            </a:pPr>
            <a:r>
              <a:rPr lang="en-US" sz="2000" dirty="0">
                <a:solidFill>
                  <a:srgbClr val="63666A"/>
                </a:solidFill>
                <a:latin typeface="Merriweather" panose="00000500000000000000"/>
              </a:rPr>
              <a:t>Coverage applies only to dentists in the Texas service area. Before you enroll, make sure there is a DeltaCare USA network dentist in your area. Visit www.ERSdentalplans.com to search provider network </a:t>
            </a:r>
          </a:p>
          <a:p>
            <a:pPr>
              <a:lnSpc>
                <a:spcPct val="80000"/>
              </a:lnSpc>
            </a:pPr>
            <a:r>
              <a:rPr lang="en-US" sz="2000" dirty="0">
                <a:solidFill>
                  <a:srgbClr val="63666A"/>
                </a:solidFill>
                <a:latin typeface="Merriweather" panose="00000500000000000000"/>
              </a:rPr>
              <a:t>You </a:t>
            </a:r>
            <a:r>
              <a:rPr lang="en-US" sz="2000" b="1" dirty="0">
                <a:solidFill>
                  <a:srgbClr val="63666A"/>
                </a:solidFill>
                <a:latin typeface="Merriweather" panose="00000500000000000000"/>
              </a:rPr>
              <a:t>must choose a primary care dentist </a:t>
            </a:r>
            <a:r>
              <a:rPr lang="en-US" sz="2000" dirty="0">
                <a:solidFill>
                  <a:srgbClr val="63666A"/>
                </a:solidFill>
                <a:latin typeface="Merriweather" panose="00000500000000000000"/>
              </a:rPr>
              <a:t>(PCD) from a list of approved providers. You and your enrolled dependents can choose different PCDs.</a:t>
            </a:r>
          </a:p>
          <a:p>
            <a:pPr>
              <a:lnSpc>
                <a:spcPct val="80000"/>
              </a:lnSpc>
            </a:pPr>
            <a:r>
              <a:rPr lang="en-US" sz="2000" dirty="0">
                <a:solidFill>
                  <a:srgbClr val="63666A"/>
                </a:solidFill>
                <a:latin typeface="Merriweather" panose="00000500000000000000"/>
              </a:rPr>
              <a:t>Services from participating specialty dentists cost 25% less than the dentists’ usual charges when specialty care is coordinated by your PCD.</a:t>
            </a:r>
          </a:p>
          <a:p>
            <a:pPr marL="0" indent="0">
              <a:lnSpc>
                <a:spcPct val="80000"/>
              </a:lnSpc>
              <a:buNone/>
            </a:pPr>
            <a:r>
              <a:rPr lang="en-US" sz="2400" b="1" dirty="0">
                <a:solidFill>
                  <a:srgbClr val="0078AD"/>
                </a:solidFill>
                <a:latin typeface="Merriweather" panose="00000500000000000000" pitchFamily="50" charset="0"/>
              </a:rPr>
              <a:t>Rates: 					</a:t>
            </a:r>
          </a:p>
          <a:p>
            <a:pPr marL="0" indent="0">
              <a:buNone/>
            </a:pPr>
            <a:r>
              <a:rPr lang="en-US" sz="2400" b="1" dirty="0">
                <a:solidFill>
                  <a:srgbClr val="0078AD"/>
                </a:solidFill>
                <a:latin typeface="Merriweather" panose="00000500000000000000" pitchFamily="50" charset="0"/>
              </a:rPr>
              <a:t>					</a:t>
            </a:r>
            <a:r>
              <a:rPr lang="en-US" sz="2400" dirty="0">
                <a:solidFill>
                  <a:srgbClr val="63666A"/>
                </a:solidFill>
                <a:latin typeface="Merriweather" panose="00000500000000000000"/>
              </a:rPr>
              <a:t>Rates remain the same. </a:t>
            </a:r>
            <a:endParaRPr lang="en-US" sz="2400" b="1" dirty="0">
              <a:solidFill>
                <a:srgbClr val="0078AD"/>
              </a:solidFill>
              <a:latin typeface="Merriweather" panose="00000500000000000000" pitchFamily="50" charset="0"/>
            </a:endParaRPr>
          </a:p>
          <a:p>
            <a:pPr marL="0" indent="0">
              <a:buNone/>
            </a:pPr>
            <a:endParaRPr lang="en-US" sz="2400" b="1" dirty="0">
              <a:solidFill>
                <a:srgbClr val="0078AD"/>
              </a:solidFill>
              <a:latin typeface="Merriweather" panose="00000500000000000000" pitchFamily="50" charset="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graphicFrame>
        <p:nvGraphicFramePr>
          <p:cNvPr id="5" name="Table 4">
            <a:extLst>
              <a:ext uri="{FF2B5EF4-FFF2-40B4-BE49-F238E27FC236}">
                <a16:creationId xmlns:a16="http://schemas.microsoft.com/office/drawing/2014/main" id="{570EF000-7810-4CD7-B96B-172A61E2B386}"/>
              </a:ext>
            </a:extLst>
          </p:cNvPr>
          <p:cNvGraphicFramePr>
            <a:graphicFrameLocks noGrp="1"/>
          </p:cNvGraphicFramePr>
          <p:nvPr>
            <p:extLst>
              <p:ext uri="{D42A27DB-BD31-4B8C-83A1-F6EECF244321}">
                <p14:modId xmlns:p14="http://schemas.microsoft.com/office/powerpoint/2010/main" val="3602801283"/>
              </p:ext>
            </p:extLst>
          </p:nvPr>
        </p:nvGraphicFramePr>
        <p:xfrm>
          <a:off x="369454" y="4611459"/>
          <a:ext cx="4235796" cy="1676400"/>
        </p:xfrm>
        <a:graphic>
          <a:graphicData uri="http://schemas.openxmlformats.org/drawingml/2006/table">
            <a:tbl>
              <a:tblPr firstRow="1" bandRow="1">
                <a:tableStyleId>{93296810-A885-4BE3-A3E7-6D5BEEA58F35}</a:tableStyleId>
              </a:tblPr>
              <a:tblGrid>
                <a:gridCol w="2650836">
                  <a:extLst>
                    <a:ext uri="{9D8B030D-6E8A-4147-A177-3AD203B41FA5}">
                      <a16:colId xmlns:a16="http://schemas.microsoft.com/office/drawing/2014/main" val="3816930712"/>
                    </a:ext>
                  </a:extLst>
                </a:gridCol>
                <a:gridCol w="1584960">
                  <a:extLst>
                    <a:ext uri="{9D8B030D-6E8A-4147-A177-3AD203B41FA5}">
                      <a16:colId xmlns:a16="http://schemas.microsoft.com/office/drawing/2014/main" val="604507466"/>
                    </a:ext>
                  </a:extLst>
                </a:gridCol>
              </a:tblGrid>
              <a:tr h="335272">
                <a:tc>
                  <a:txBody>
                    <a:bodyPr/>
                    <a:lstStyle/>
                    <a:p>
                      <a:r>
                        <a:rPr lang="en-US" sz="1600" dirty="0">
                          <a:latin typeface="Merriweather" panose="00000500000000000000"/>
                        </a:rPr>
                        <a:t>DeltaCare USA DHMO</a:t>
                      </a:r>
                    </a:p>
                  </a:txBody>
                  <a:tcPr/>
                </a:tc>
                <a:tc>
                  <a:txBody>
                    <a:bodyPr/>
                    <a:lstStyle/>
                    <a:p>
                      <a:r>
                        <a:rPr lang="en-US" sz="1600" dirty="0">
                          <a:latin typeface="Merriweather" panose="00000500000000000000"/>
                        </a:rPr>
                        <a:t>Employee</a:t>
                      </a:r>
                    </a:p>
                  </a:txBody>
                  <a:tcPr/>
                </a:tc>
                <a:extLst>
                  <a:ext uri="{0D108BD9-81ED-4DB2-BD59-A6C34878D82A}">
                    <a16:rowId xmlns:a16="http://schemas.microsoft.com/office/drawing/2014/main" val="3882422136"/>
                  </a:ext>
                </a:extLst>
              </a:tr>
              <a:tr h="327662">
                <a:tc>
                  <a:txBody>
                    <a:bodyPr/>
                    <a:lstStyle/>
                    <a:p>
                      <a:r>
                        <a:rPr lang="en-US" sz="1600" dirty="0">
                          <a:latin typeface="Merriweather" panose="00000500000000000000"/>
                        </a:rPr>
                        <a:t>You Only</a:t>
                      </a:r>
                    </a:p>
                  </a:txBody>
                  <a:tcPr/>
                </a:tc>
                <a:tc>
                  <a:txBody>
                    <a:bodyPr/>
                    <a:lstStyle/>
                    <a:p>
                      <a:pPr algn="r"/>
                      <a:r>
                        <a:rPr lang="en-US" sz="1600" dirty="0">
                          <a:latin typeface="Merriweather" panose="00000500000000000000"/>
                        </a:rPr>
                        <a:t>9.59</a:t>
                      </a:r>
                    </a:p>
                  </a:txBody>
                  <a:tcPr anchor="ctr"/>
                </a:tc>
                <a:extLst>
                  <a:ext uri="{0D108BD9-81ED-4DB2-BD59-A6C34878D82A}">
                    <a16:rowId xmlns:a16="http://schemas.microsoft.com/office/drawing/2014/main" val="2255627745"/>
                  </a:ext>
                </a:extLst>
              </a:tr>
              <a:tr h="327662">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19.18</a:t>
                      </a:r>
                    </a:p>
                  </a:txBody>
                  <a:tcPr anchor="ctr"/>
                </a:tc>
                <a:extLst>
                  <a:ext uri="{0D108BD9-81ED-4DB2-BD59-A6C34878D82A}">
                    <a16:rowId xmlns:a16="http://schemas.microsoft.com/office/drawing/2014/main" val="3456318881"/>
                  </a:ext>
                </a:extLst>
              </a:tr>
              <a:tr h="327662">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23.02</a:t>
                      </a:r>
                    </a:p>
                  </a:txBody>
                  <a:tcPr anchor="ctr"/>
                </a:tc>
                <a:extLst>
                  <a:ext uri="{0D108BD9-81ED-4DB2-BD59-A6C34878D82A}">
                    <a16:rowId xmlns:a16="http://schemas.microsoft.com/office/drawing/2014/main" val="2147167302"/>
                  </a:ext>
                </a:extLst>
              </a:tr>
              <a:tr h="327662">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32.59</a:t>
                      </a:r>
                    </a:p>
                  </a:txBody>
                  <a:tcPr anchor="ctr"/>
                </a:tc>
                <a:extLst>
                  <a:ext uri="{0D108BD9-81ED-4DB2-BD59-A6C34878D82A}">
                    <a16:rowId xmlns:a16="http://schemas.microsoft.com/office/drawing/2014/main" val="3502265962"/>
                  </a:ext>
                </a:extLst>
              </a:tr>
            </a:tbl>
          </a:graphicData>
        </a:graphic>
      </p:graphicFrame>
    </p:spTree>
    <p:extLst>
      <p:ext uri="{BB962C8B-B14F-4D97-AF65-F5344CB8AC3E}">
        <p14:creationId xmlns:p14="http://schemas.microsoft.com/office/powerpoint/2010/main" val="339332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Where’s My Dental ID Card? </a:t>
            </a:r>
          </a:p>
        </p:txBody>
      </p:sp>
      <p:sp>
        <p:nvSpPr>
          <p:cNvPr id="3" name="Content Placeholder 2"/>
          <p:cNvSpPr>
            <a:spLocks noGrp="1"/>
          </p:cNvSpPr>
          <p:nvPr>
            <p:ph idx="1"/>
          </p:nvPr>
        </p:nvSpPr>
        <p:spPr>
          <a:xfrm>
            <a:off x="276339" y="1877574"/>
            <a:ext cx="11253051" cy="4703879"/>
          </a:xfrm>
        </p:spPr>
        <p:txBody>
          <a:bodyPr>
            <a:normAutofit/>
          </a:bodyPr>
          <a:lstStyle/>
          <a:p>
            <a:pPr marL="0" indent="0">
              <a:lnSpc>
                <a:spcPct val="80000"/>
              </a:lnSpc>
              <a:buNone/>
            </a:pPr>
            <a:r>
              <a:rPr lang="en-US" sz="2400" dirty="0">
                <a:solidFill>
                  <a:srgbClr val="63666A"/>
                </a:solidFill>
                <a:latin typeface="Merriweather" panose="00000500000000000000"/>
              </a:rPr>
              <a:t>To keep costs low, active employees who sign up for dental insurance </a:t>
            </a:r>
            <a:r>
              <a:rPr lang="en-US" sz="2400" b="1" dirty="0">
                <a:solidFill>
                  <a:srgbClr val="63666A"/>
                </a:solidFill>
                <a:latin typeface="Merriweather" panose="00000500000000000000"/>
              </a:rPr>
              <a:t>will not get an ID card, and participating Delta dentists shouldn’t require them</a:t>
            </a:r>
            <a:r>
              <a:rPr lang="en-US" sz="2400" dirty="0">
                <a:solidFill>
                  <a:srgbClr val="63666A"/>
                </a:solidFill>
                <a:latin typeface="Merriweather" panose="00000500000000000000"/>
              </a:rPr>
              <a:t>.</a:t>
            </a:r>
            <a:endParaRPr lang="en-US" b="1" dirty="0">
              <a:solidFill>
                <a:srgbClr val="0078AD"/>
              </a:solidFill>
              <a:latin typeface="Merriweather" panose="00000500000000000000" pitchFamily="50" charset="0"/>
            </a:endParaRPr>
          </a:p>
          <a:p>
            <a:pPr marL="0" indent="0">
              <a:buNone/>
            </a:pPr>
            <a:r>
              <a:rPr lang="en-US" sz="2400" b="1" dirty="0">
                <a:solidFill>
                  <a:srgbClr val="0078AD"/>
                </a:solidFill>
                <a:latin typeface="Merriweather" panose="00000500000000000000"/>
              </a:rPr>
              <a:t>If you would like an ID card, you can: </a:t>
            </a:r>
          </a:p>
          <a:p>
            <a:pPr lvl="1"/>
            <a:r>
              <a:rPr lang="en-US" dirty="0">
                <a:solidFill>
                  <a:srgbClr val="63666A"/>
                </a:solidFill>
                <a:latin typeface="Merriweather" panose="00000500000000000000"/>
              </a:rPr>
              <a:t>Download a virtual ID card to your smartphone through the Delta Dental app. </a:t>
            </a:r>
          </a:p>
          <a:p>
            <a:pPr lvl="1"/>
            <a:r>
              <a:rPr lang="en-US" dirty="0">
                <a:solidFill>
                  <a:srgbClr val="63666A"/>
                </a:solidFill>
                <a:latin typeface="Merriweather" panose="00000500000000000000"/>
              </a:rPr>
              <a:t>Download and print your ID information from </a:t>
            </a:r>
            <a:r>
              <a:rPr lang="en-US" dirty="0">
                <a:solidFill>
                  <a:srgbClr val="63666A"/>
                </a:solidFill>
                <a:latin typeface="Merriweather" panose="00000500000000000000"/>
                <a:hlinkClick r:id="rId2"/>
              </a:rPr>
              <a:t>www.ERSdentalplans.com</a:t>
            </a:r>
            <a:r>
              <a:rPr lang="en-US" dirty="0">
                <a:solidFill>
                  <a:srgbClr val="63666A"/>
                </a:solidFill>
                <a:latin typeface="Merriweather" panose="00000500000000000000"/>
              </a:rPr>
              <a:t>  </a:t>
            </a:r>
          </a:p>
          <a:p>
            <a:pPr lvl="1"/>
            <a:r>
              <a:rPr lang="en-US" dirty="0">
                <a:solidFill>
                  <a:srgbClr val="63666A"/>
                </a:solidFill>
                <a:latin typeface="Merriweather" panose="00000500000000000000"/>
              </a:rPr>
              <a:t>Call Delta Dental toll-free at (888) 818-7925 and they will mail a paper copy to you.</a:t>
            </a:r>
          </a:p>
          <a:p>
            <a:r>
              <a:rPr lang="en-US" sz="2400" b="1" dirty="0">
                <a:solidFill>
                  <a:srgbClr val="63666A"/>
                </a:solidFill>
                <a:latin typeface="Merriweather" panose="00000500000000000000"/>
              </a:rPr>
              <a:t>Only the employee name will be listed on the card. </a:t>
            </a:r>
          </a:p>
          <a:p>
            <a:pPr lvl="1"/>
            <a:r>
              <a:rPr lang="en-US" sz="2000" dirty="0">
                <a:solidFill>
                  <a:srgbClr val="63666A"/>
                </a:solidFill>
                <a:latin typeface="Merriweather" panose="00000500000000000000"/>
              </a:rPr>
              <a:t>Providers can verify your dependent's coverage using your dependent's name or your name and the plan ID number.</a:t>
            </a:r>
          </a:p>
          <a:p>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313177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err="1">
                <a:solidFill>
                  <a:srgbClr val="0078AD"/>
                </a:solidFill>
                <a:latin typeface="Oswald Regular" panose="02000503000000000000" pitchFamily="2" charset="0"/>
              </a:rPr>
              <a:t>TexFlex</a:t>
            </a:r>
            <a:r>
              <a:rPr lang="en-US" dirty="0">
                <a:solidFill>
                  <a:srgbClr val="0078AD"/>
                </a:solidFill>
                <a:latin typeface="Oswald Regular" panose="02000503000000000000" pitchFamily="2" charset="0"/>
              </a:rPr>
              <a:t> - Flexible Spending Accounts </a:t>
            </a:r>
          </a:p>
        </p:txBody>
      </p:sp>
      <p:sp>
        <p:nvSpPr>
          <p:cNvPr id="3" name="Content Placeholder 2"/>
          <p:cNvSpPr>
            <a:spLocks noGrp="1"/>
          </p:cNvSpPr>
          <p:nvPr>
            <p:ph idx="1"/>
          </p:nvPr>
        </p:nvSpPr>
        <p:spPr>
          <a:xfrm>
            <a:off x="276339" y="2000629"/>
            <a:ext cx="11253051" cy="4703879"/>
          </a:xfrm>
        </p:spPr>
        <p:txBody>
          <a:bodyPr>
            <a:normAutofit/>
          </a:bodyPr>
          <a:lstStyle/>
          <a:p>
            <a:pPr marL="0" indent="0">
              <a:lnSpc>
                <a:spcPct val="80000"/>
              </a:lnSpc>
              <a:buNone/>
            </a:pPr>
            <a:r>
              <a:rPr lang="en-US" sz="2400" b="1" dirty="0">
                <a:solidFill>
                  <a:srgbClr val="0078AD"/>
                </a:solidFill>
                <a:latin typeface="Merriweather" panose="00000500000000000000"/>
              </a:rPr>
              <a:t>Health Care and Dependent Care Flexible Spending Accounts (FSAs) </a:t>
            </a:r>
          </a:p>
          <a:p>
            <a:pPr>
              <a:lnSpc>
                <a:spcPct val="80000"/>
              </a:lnSpc>
            </a:pPr>
            <a:r>
              <a:rPr lang="en-US" sz="2400" dirty="0">
                <a:solidFill>
                  <a:srgbClr val="63666A"/>
                </a:solidFill>
                <a:latin typeface="Merriweather" panose="00000500000000000000" pitchFamily="50" charset="0"/>
              </a:rPr>
              <a:t>If you currently have a </a:t>
            </a:r>
            <a:r>
              <a:rPr lang="en-US" sz="2400" dirty="0" err="1">
                <a:solidFill>
                  <a:srgbClr val="63666A"/>
                </a:solidFill>
                <a:latin typeface="Merriweather" panose="00000500000000000000" pitchFamily="50" charset="0"/>
              </a:rPr>
              <a:t>TexFlex</a:t>
            </a:r>
            <a:r>
              <a:rPr lang="en-US" sz="2400" dirty="0">
                <a:solidFill>
                  <a:srgbClr val="63666A"/>
                </a:solidFill>
                <a:latin typeface="Merriweather" panose="00000500000000000000" pitchFamily="50" charset="0"/>
              </a:rPr>
              <a:t> account(s) and </a:t>
            </a:r>
            <a:r>
              <a:rPr lang="en-US" sz="2400" b="1" dirty="0">
                <a:solidFill>
                  <a:srgbClr val="63666A"/>
                </a:solidFill>
                <a:latin typeface="Merriweather" panose="00000500000000000000" pitchFamily="50" charset="0"/>
              </a:rPr>
              <a:t>you do not make changes</a:t>
            </a:r>
            <a:r>
              <a:rPr lang="en-US" sz="2400" dirty="0">
                <a:solidFill>
                  <a:srgbClr val="63666A"/>
                </a:solidFill>
                <a:latin typeface="Merriweather" panose="00000500000000000000" pitchFamily="50" charset="0"/>
              </a:rPr>
              <a:t> during Summer enrollment period, </a:t>
            </a:r>
            <a:r>
              <a:rPr lang="en-US" sz="2400" b="1" dirty="0">
                <a:solidFill>
                  <a:srgbClr val="63666A"/>
                </a:solidFill>
                <a:latin typeface="Merriweather" panose="00000500000000000000" pitchFamily="50" charset="0"/>
              </a:rPr>
              <a:t>your contributions will remain the same</a:t>
            </a:r>
            <a:r>
              <a:rPr lang="en-US" sz="2400" dirty="0">
                <a:solidFill>
                  <a:srgbClr val="63666A"/>
                </a:solidFill>
                <a:latin typeface="Merriweather" panose="00000500000000000000" pitchFamily="50" charset="0"/>
              </a:rPr>
              <a:t>.</a:t>
            </a:r>
          </a:p>
          <a:p>
            <a:pPr marL="0" indent="0">
              <a:buNone/>
            </a:pPr>
            <a:r>
              <a:rPr lang="en-US" sz="2400" b="1" dirty="0">
                <a:solidFill>
                  <a:srgbClr val="0078AD"/>
                </a:solidFill>
                <a:latin typeface="Merriweather" panose="00000500000000000000"/>
              </a:rPr>
              <a:t>Changes to flexible spending account (FSA): </a:t>
            </a:r>
          </a:p>
          <a:p>
            <a:r>
              <a:rPr lang="en-US" sz="2400" dirty="0">
                <a:solidFill>
                  <a:srgbClr val="63666A"/>
                </a:solidFill>
                <a:latin typeface="Merriweather" panose="00000500000000000000"/>
              </a:rPr>
              <a:t>The Federal Consolidated Appropriations Act of 2021 has changed rules for flexible spending accounts (FSAs) for 2021. All unused FSA funds from PY21 will be carried over to PY22. There is </a:t>
            </a:r>
            <a:r>
              <a:rPr lang="en-US" sz="2400" b="1" u="sng" dirty="0">
                <a:solidFill>
                  <a:srgbClr val="63666A"/>
                </a:solidFill>
                <a:latin typeface="Merriweather" panose="00000500000000000000"/>
              </a:rPr>
              <a:t>no minimum or maximum carryover amount</a:t>
            </a:r>
            <a:r>
              <a:rPr lang="en-US" sz="2400" dirty="0">
                <a:solidFill>
                  <a:srgbClr val="63666A"/>
                </a:solidFill>
                <a:latin typeface="Merriweather" panose="00000500000000000000"/>
              </a:rPr>
              <a:t>, and there is </a:t>
            </a:r>
            <a:r>
              <a:rPr lang="en-US" sz="2400" b="1" u="sng" dirty="0">
                <a:solidFill>
                  <a:srgbClr val="63666A"/>
                </a:solidFill>
                <a:latin typeface="Merriweather" panose="00000500000000000000"/>
              </a:rPr>
              <a:t>no 2021 grace period for dependent</a:t>
            </a:r>
            <a:r>
              <a:rPr lang="en-US" sz="2400" b="1" dirty="0">
                <a:solidFill>
                  <a:srgbClr val="63666A"/>
                </a:solidFill>
                <a:latin typeface="Merriweather" panose="00000500000000000000"/>
              </a:rPr>
              <a:t> </a:t>
            </a:r>
            <a:r>
              <a:rPr lang="en-US" sz="2400" dirty="0">
                <a:solidFill>
                  <a:srgbClr val="63666A"/>
                </a:solidFill>
                <a:latin typeface="Merriweather" panose="00000500000000000000"/>
              </a:rPr>
              <a:t>care accounts.</a:t>
            </a:r>
          </a:p>
          <a:p>
            <a:r>
              <a:rPr lang="en-US" sz="2400" dirty="0">
                <a:solidFill>
                  <a:srgbClr val="63666A"/>
                </a:solidFill>
                <a:latin typeface="Merriweather" panose="00000500000000000000"/>
              </a:rPr>
              <a:t>Starting </a:t>
            </a:r>
            <a:r>
              <a:rPr lang="en-US" sz="2400" b="1" dirty="0">
                <a:solidFill>
                  <a:srgbClr val="63666A"/>
                </a:solidFill>
                <a:latin typeface="Merriweather" panose="00000500000000000000"/>
              </a:rPr>
              <a:t>September 1, 2021, PayFlex Systems, Inc</a:t>
            </a:r>
            <a:r>
              <a:rPr lang="en-US" sz="2400" dirty="0">
                <a:solidFill>
                  <a:srgbClr val="63666A"/>
                </a:solidFill>
                <a:latin typeface="Merriweather" panose="00000500000000000000"/>
              </a:rPr>
              <a:t>. will be the </a:t>
            </a:r>
            <a:r>
              <a:rPr lang="en-US" sz="2400" b="1" dirty="0">
                <a:solidFill>
                  <a:srgbClr val="63666A"/>
                </a:solidFill>
                <a:latin typeface="Merriweather" panose="00000500000000000000"/>
              </a:rPr>
              <a:t>new administrator </a:t>
            </a:r>
            <a:r>
              <a:rPr lang="en-US" sz="2400" dirty="0">
                <a:solidFill>
                  <a:srgbClr val="63666A"/>
                </a:solidFill>
                <a:latin typeface="Merriweather" panose="00000500000000000000"/>
              </a:rPr>
              <a:t>of the </a:t>
            </a:r>
            <a:r>
              <a:rPr lang="en-US" sz="2400" dirty="0" err="1">
                <a:solidFill>
                  <a:srgbClr val="63666A"/>
                </a:solidFill>
                <a:latin typeface="Merriweather" panose="00000500000000000000"/>
              </a:rPr>
              <a:t>TexFlex</a:t>
            </a:r>
            <a:r>
              <a:rPr lang="en-US" sz="2400" dirty="0">
                <a:solidFill>
                  <a:srgbClr val="63666A"/>
                </a:solidFill>
                <a:latin typeface="Merriweather" panose="00000500000000000000"/>
              </a:rPr>
              <a:t> FSA program. </a:t>
            </a:r>
            <a:r>
              <a:rPr lang="en-US" sz="2400" b="1" dirty="0">
                <a:solidFill>
                  <a:srgbClr val="63666A"/>
                </a:solidFill>
                <a:latin typeface="Merriweather" panose="00000500000000000000"/>
              </a:rPr>
              <a:t>Participants will receive a new debit card </a:t>
            </a:r>
            <a:r>
              <a:rPr lang="en-US" sz="2400" dirty="0">
                <a:solidFill>
                  <a:srgbClr val="63666A"/>
                </a:solidFill>
                <a:latin typeface="Merriweather" panose="00000500000000000000"/>
              </a:rPr>
              <a:t>(for health care FSA). </a:t>
            </a:r>
          </a:p>
          <a:p>
            <a:pPr marL="0" indent="0">
              <a:buNone/>
            </a:pPr>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216771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035185"/>
            <a:ext cx="11627189" cy="842389"/>
          </a:xfrm>
        </p:spPr>
        <p:txBody>
          <a:bodyPr>
            <a:normAutofit/>
          </a:bodyPr>
          <a:lstStyle/>
          <a:p>
            <a:r>
              <a:rPr lang="en-US" dirty="0">
                <a:solidFill>
                  <a:srgbClr val="0078AD"/>
                </a:solidFill>
                <a:latin typeface="Oswald Regular" panose="02000503000000000000" pitchFamily="2" charset="0"/>
              </a:rPr>
              <a:t>Life and Accidental Death &amp; Dismemberment Insurance</a:t>
            </a:r>
          </a:p>
        </p:txBody>
      </p:sp>
      <p:sp>
        <p:nvSpPr>
          <p:cNvPr id="3" name="Content Placeholder 2"/>
          <p:cNvSpPr>
            <a:spLocks noGrp="1"/>
          </p:cNvSpPr>
          <p:nvPr>
            <p:ph idx="1"/>
          </p:nvPr>
        </p:nvSpPr>
        <p:spPr>
          <a:xfrm>
            <a:off x="276339" y="1877574"/>
            <a:ext cx="11253051" cy="4703879"/>
          </a:xfrm>
        </p:spPr>
        <p:txBody>
          <a:bodyPr>
            <a:normAutofit fontScale="77500" lnSpcReduction="20000"/>
          </a:bodyPr>
          <a:lstStyle/>
          <a:p>
            <a:pPr>
              <a:lnSpc>
                <a:spcPct val="100000"/>
              </a:lnSpc>
            </a:pPr>
            <a:r>
              <a:rPr lang="en-US" sz="3100" b="1" dirty="0">
                <a:solidFill>
                  <a:srgbClr val="63666A"/>
                </a:solidFill>
                <a:latin typeface="Merriweather" panose="00000500000000000000"/>
              </a:rPr>
              <a:t>Basic Term Life Insurance: </a:t>
            </a:r>
          </a:p>
          <a:p>
            <a:pPr lvl="1">
              <a:lnSpc>
                <a:spcPct val="100000"/>
              </a:lnSpc>
            </a:pPr>
            <a:r>
              <a:rPr lang="en-US" sz="2600" dirty="0">
                <a:solidFill>
                  <a:srgbClr val="63666A"/>
                </a:solidFill>
                <a:latin typeface="Merriweather" panose="00000500000000000000"/>
              </a:rPr>
              <a:t>Enrollment in the health plan includes a $5,000 policy provided at no cost to you </a:t>
            </a:r>
          </a:p>
          <a:p>
            <a:pPr>
              <a:lnSpc>
                <a:spcPct val="100000"/>
              </a:lnSpc>
            </a:pPr>
            <a:r>
              <a:rPr lang="en-US" sz="3100" b="1" dirty="0">
                <a:solidFill>
                  <a:srgbClr val="63666A"/>
                </a:solidFill>
                <a:latin typeface="Merriweather" panose="00000500000000000000"/>
              </a:rPr>
              <a:t>Optional Term Life Insurance* </a:t>
            </a:r>
          </a:p>
          <a:p>
            <a:pPr lvl="1">
              <a:lnSpc>
                <a:spcPct val="100000"/>
              </a:lnSpc>
            </a:pPr>
            <a:r>
              <a:rPr lang="en-US" sz="2600" dirty="0">
                <a:solidFill>
                  <a:srgbClr val="63666A"/>
                </a:solidFill>
                <a:latin typeface="Merriweather" panose="00000500000000000000"/>
              </a:rPr>
              <a:t>Coverage from one to four times your annual salary, up to $400,000</a:t>
            </a:r>
          </a:p>
          <a:p>
            <a:pPr>
              <a:lnSpc>
                <a:spcPct val="100000"/>
              </a:lnSpc>
            </a:pPr>
            <a:r>
              <a:rPr lang="en-US" sz="3100" b="1" dirty="0">
                <a:solidFill>
                  <a:srgbClr val="63666A"/>
                </a:solidFill>
                <a:latin typeface="Merriweather" panose="00000500000000000000"/>
              </a:rPr>
              <a:t>Dependent Term Life Insurance*</a:t>
            </a:r>
          </a:p>
          <a:p>
            <a:pPr lvl="1">
              <a:lnSpc>
                <a:spcPct val="100000"/>
              </a:lnSpc>
            </a:pPr>
            <a:r>
              <a:rPr lang="en-US" sz="2600" dirty="0">
                <a:solidFill>
                  <a:srgbClr val="63666A"/>
                </a:solidFill>
                <a:latin typeface="Merriweather" panose="00000500000000000000"/>
              </a:rPr>
              <a:t>$5,000 term life policy for each covered family member </a:t>
            </a:r>
          </a:p>
          <a:p>
            <a:pPr>
              <a:lnSpc>
                <a:spcPct val="100000"/>
              </a:lnSpc>
            </a:pPr>
            <a:r>
              <a:rPr lang="en-US" sz="3100" b="1" dirty="0">
                <a:solidFill>
                  <a:srgbClr val="63666A"/>
                </a:solidFill>
                <a:latin typeface="Merriweather" panose="00000500000000000000"/>
              </a:rPr>
              <a:t>Voluntary Accidental Death and Dismemberment (AD&amp;D)</a:t>
            </a:r>
          </a:p>
          <a:p>
            <a:pPr lvl="1">
              <a:lnSpc>
                <a:spcPct val="100000"/>
              </a:lnSpc>
            </a:pPr>
            <a:r>
              <a:rPr lang="en-US" sz="2600" dirty="0">
                <a:solidFill>
                  <a:srgbClr val="63666A"/>
                </a:solidFill>
                <a:latin typeface="Merriweather" panose="00000500000000000000"/>
              </a:rPr>
              <a:t>Employee and Family Coverage from $10,000 up to $200,000 </a:t>
            </a:r>
          </a:p>
          <a:p>
            <a:pPr marL="0" indent="0">
              <a:lnSpc>
                <a:spcPct val="80000"/>
              </a:lnSpc>
              <a:buNone/>
            </a:pPr>
            <a:endParaRPr lang="en-US" sz="2400" b="1" dirty="0">
              <a:solidFill>
                <a:srgbClr val="63666A"/>
              </a:solidFill>
              <a:latin typeface="Merriweather" panose="00000500000000000000"/>
            </a:endParaRPr>
          </a:p>
          <a:p>
            <a:pPr marL="0" indent="0">
              <a:lnSpc>
                <a:spcPct val="100000"/>
              </a:lnSpc>
              <a:buNone/>
            </a:pPr>
            <a:r>
              <a:rPr lang="en-US" sz="2900" dirty="0">
                <a:solidFill>
                  <a:srgbClr val="63666A"/>
                </a:solidFill>
                <a:latin typeface="Merriweather" panose="00000500000000000000"/>
              </a:rPr>
              <a:t>There are </a:t>
            </a:r>
            <a:r>
              <a:rPr lang="en-US" sz="2900" b="1" dirty="0">
                <a:solidFill>
                  <a:srgbClr val="63666A"/>
                </a:solidFill>
                <a:latin typeface="Merriweather" panose="00000500000000000000"/>
              </a:rPr>
              <a:t>no benefit or rate changes </a:t>
            </a:r>
            <a:r>
              <a:rPr lang="en-US" sz="2900" dirty="0">
                <a:solidFill>
                  <a:srgbClr val="63666A"/>
                </a:solidFill>
                <a:latin typeface="Merriweather" panose="00000500000000000000"/>
              </a:rPr>
              <a:t>for PY22. Some employees may see a premium difference for Optional Term Life Insurance if they have a salary or age category change as of 9/1/2021. </a:t>
            </a:r>
          </a:p>
          <a:p>
            <a:pPr marL="0" indent="0">
              <a:lnSpc>
                <a:spcPct val="80000"/>
              </a:lnSpc>
              <a:buNone/>
            </a:pPr>
            <a:endParaRPr lang="en-US" sz="2600" dirty="0">
              <a:solidFill>
                <a:srgbClr val="63666A"/>
              </a:solidFill>
              <a:latin typeface="Merriweather" panose="00000500000000000000"/>
            </a:endParaRPr>
          </a:p>
          <a:p>
            <a:pPr marL="0" indent="0">
              <a:lnSpc>
                <a:spcPct val="80000"/>
              </a:lnSpc>
              <a:buNone/>
            </a:pPr>
            <a:r>
              <a:rPr lang="en-US" sz="2600" b="1" dirty="0">
                <a:solidFill>
                  <a:srgbClr val="63666A"/>
                </a:solidFill>
                <a:latin typeface="Merriweather" panose="00000500000000000000"/>
              </a:rPr>
              <a:t>*Requires EOI to elect or increase coverage. </a:t>
            </a:r>
            <a:endParaRPr lang="en-US" sz="2400" dirty="0">
              <a:solidFill>
                <a:srgbClr val="63666A"/>
              </a:solidFill>
              <a:latin typeface="Merriweather" panose="00000500000000000000"/>
            </a:endParaRP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315093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When is UHCL’s Summer Enrollment Period?</a:t>
            </a:r>
          </a:p>
        </p:txBody>
      </p:sp>
      <p:sp>
        <p:nvSpPr>
          <p:cNvPr id="3" name="Content Placeholder 2"/>
          <p:cNvSpPr>
            <a:spLocks noGrp="1"/>
          </p:cNvSpPr>
          <p:nvPr>
            <p:ph idx="1"/>
          </p:nvPr>
        </p:nvSpPr>
        <p:spPr>
          <a:xfrm>
            <a:off x="276340" y="2008415"/>
            <a:ext cx="11253051" cy="4639540"/>
          </a:xfrm>
        </p:spPr>
        <p:txBody>
          <a:bodyPr>
            <a:normAutofit/>
          </a:bodyPr>
          <a:lstStyle/>
          <a:p>
            <a:pPr marL="0" indent="0" algn="ctr">
              <a:buNone/>
            </a:pPr>
            <a:r>
              <a:rPr lang="en-US" sz="3500" b="1" u="sng" dirty="0">
                <a:solidFill>
                  <a:srgbClr val="0078AD"/>
                </a:solidFill>
                <a:latin typeface="Merriweather" panose="00000500000000000000" pitchFamily="50" charset="0"/>
              </a:rPr>
              <a:t>June 28 – July 10, 2021</a:t>
            </a:r>
          </a:p>
          <a:p>
            <a:r>
              <a:rPr lang="en-US" sz="2400" dirty="0">
                <a:solidFill>
                  <a:srgbClr val="63666A"/>
                </a:solidFill>
                <a:latin typeface="Merriweather" panose="00000500000000000000" pitchFamily="50" charset="0"/>
              </a:rPr>
              <a:t>This is only a two-week period</a:t>
            </a:r>
          </a:p>
          <a:p>
            <a:r>
              <a:rPr lang="en-US" sz="2400" dirty="0">
                <a:solidFill>
                  <a:srgbClr val="63666A"/>
                </a:solidFill>
                <a:latin typeface="Merriweather" panose="00000500000000000000" pitchFamily="50" charset="0"/>
              </a:rPr>
              <a:t>All changes should be made directly with ERS Online at </a:t>
            </a:r>
            <a:r>
              <a:rPr lang="en-US" sz="2400" dirty="0">
                <a:solidFill>
                  <a:srgbClr val="63666A"/>
                </a:solidFill>
                <a:latin typeface="Merriweather" panose="00000500000000000000" pitchFamily="50" charset="0"/>
                <a:hlinkClick r:id="rId3"/>
              </a:rPr>
              <a:t>www.ers.texas.gov</a:t>
            </a:r>
            <a:r>
              <a:rPr lang="en-US" sz="2400" dirty="0">
                <a:solidFill>
                  <a:srgbClr val="63666A"/>
                </a:solidFill>
                <a:latin typeface="Merriweather" panose="00000500000000000000" pitchFamily="50" charset="0"/>
              </a:rPr>
              <a:t>, OR by calling ERS directly at (866) 399-6908.</a:t>
            </a:r>
          </a:p>
          <a:p>
            <a:r>
              <a:rPr lang="en-US" sz="2400" dirty="0">
                <a:solidFill>
                  <a:srgbClr val="63666A"/>
                </a:solidFill>
                <a:latin typeface="Merriweather" panose="00000500000000000000" pitchFamily="50" charset="0"/>
              </a:rPr>
              <a:t>Customer service line will be available Monday – Friday, 7:30 a.m. to 7:00 pm. during this period. </a:t>
            </a:r>
          </a:p>
          <a:p>
            <a:r>
              <a:rPr lang="en-US" sz="2400" dirty="0">
                <a:solidFill>
                  <a:srgbClr val="63666A"/>
                </a:solidFill>
                <a:latin typeface="Merriweather" panose="00000500000000000000" pitchFamily="50" charset="0"/>
              </a:rPr>
              <a:t>Changes made will become effective 9/1/2021. </a:t>
            </a:r>
          </a:p>
          <a:p>
            <a:r>
              <a:rPr lang="en-US" sz="2400" dirty="0">
                <a:solidFill>
                  <a:srgbClr val="63666A"/>
                </a:solidFill>
                <a:latin typeface="Merriweather" panose="00000500000000000000" pitchFamily="50" charset="0"/>
              </a:rPr>
              <a:t>If you do not make any changes to your elections during this two-week period, your benefit elections will continue as they are. </a:t>
            </a:r>
          </a:p>
        </p:txBody>
      </p:sp>
    </p:spTree>
    <p:extLst>
      <p:ext uri="{BB962C8B-B14F-4D97-AF65-F5344CB8AC3E}">
        <p14:creationId xmlns:p14="http://schemas.microsoft.com/office/powerpoint/2010/main" val="90899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3" y="1029643"/>
            <a:ext cx="11975869" cy="842389"/>
          </a:xfrm>
        </p:spPr>
        <p:txBody>
          <a:bodyPr>
            <a:normAutofit/>
          </a:bodyPr>
          <a:lstStyle/>
          <a:p>
            <a:r>
              <a:rPr lang="en-US" dirty="0">
                <a:solidFill>
                  <a:srgbClr val="0078AD"/>
                </a:solidFill>
                <a:latin typeface="Oswald Regular" panose="02000503000000000000" pitchFamily="2" charset="0"/>
              </a:rPr>
              <a:t>Disability Coverage: Texas Income Protection Plan (TIPP)</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795550"/>
            <a:ext cx="11253051" cy="4644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0078AD"/>
                </a:solidFill>
                <a:latin typeface="Merriweather" panose="00000500000000000000" pitchFamily="50" charset="0"/>
              </a:rPr>
              <a:t>Short Term Disability </a:t>
            </a:r>
          </a:p>
          <a:p>
            <a:pPr>
              <a:lnSpc>
                <a:spcPct val="80000"/>
              </a:lnSpc>
            </a:pPr>
            <a:r>
              <a:rPr lang="en-US" sz="2600" dirty="0">
                <a:solidFill>
                  <a:srgbClr val="63666A"/>
                </a:solidFill>
                <a:latin typeface="Merriweather" panose="00000500000000000000"/>
              </a:rPr>
              <a:t>No rate or plan changes. </a:t>
            </a:r>
          </a:p>
          <a:p>
            <a:pPr marL="0" indent="0">
              <a:lnSpc>
                <a:spcPct val="80000"/>
              </a:lnSpc>
              <a:buFont typeface="Arial" panose="020B0604020202020204" pitchFamily="34" charset="0"/>
              <a:buNone/>
            </a:pPr>
            <a:r>
              <a:rPr lang="en-US" sz="2600" b="1" dirty="0">
                <a:solidFill>
                  <a:srgbClr val="0078AD"/>
                </a:solidFill>
                <a:latin typeface="Merriweather" panose="00000500000000000000" pitchFamily="50" charset="0"/>
              </a:rPr>
              <a:t>Long Term Disability</a:t>
            </a:r>
            <a:r>
              <a:rPr lang="en-US" sz="2400" b="1" dirty="0">
                <a:solidFill>
                  <a:srgbClr val="0078AD"/>
                </a:solidFill>
                <a:latin typeface="Merriweather" panose="00000500000000000000" pitchFamily="50" charset="0"/>
              </a:rPr>
              <a:t>				</a:t>
            </a:r>
          </a:p>
          <a:p>
            <a:r>
              <a:rPr lang="en-US" sz="2600" dirty="0">
                <a:solidFill>
                  <a:srgbClr val="63666A"/>
                </a:solidFill>
                <a:latin typeface="Merriweather" panose="00000500000000000000"/>
              </a:rPr>
              <a:t>Slight rate increase ($0.63 per $100 of monthly salary), but no plan changes.</a:t>
            </a:r>
          </a:p>
          <a:p>
            <a:pPr marL="0" indent="0">
              <a:buNone/>
            </a:pPr>
            <a:endParaRPr lang="en-US" sz="2600" b="1" dirty="0">
              <a:solidFill>
                <a:srgbClr val="63666A"/>
              </a:solidFill>
              <a:latin typeface="Merriweather" panose="00000500000000000000" pitchFamily="50" charset="0"/>
            </a:endParaRPr>
          </a:p>
          <a:p>
            <a:pPr marL="0" indent="0">
              <a:buNone/>
            </a:pPr>
            <a:r>
              <a:rPr lang="en-US" sz="2600" b="1" dirty="0">
                <a:solidFill>
                  <a:srgbClr val="63666A"/>
                </a:solidFill>
                <a:latin typeface="Merriweather" panose="00000500000000000000" pitchFamily="50" charset="0"/>
              </a:rPr>
              <a:t>Reed Group Management</a:t>
            </a:r>
            <a:r>
              <a:rPr lang="en-US" sz="2600" dirty="0">
                <a:solidFill>
                  <a:srgbClr val="63666A"/>
                </a:solidFill>
                <a:latin typeface="Merriweather" panose="00000500000000000000" pitchFamily="50" charset="0"/>
              </a:rPr>
              <a:t>, LLC is the administrator for TIPP disability insurance. </a:t>
            </a:r>
          </a:p>
          <a:p>
            <a:r>
              <a:rPr lang="en-US" sz="2600" dirty="0">
                <a:solidFill>
                  <a:srgbClr val="63666A"/>
                </a:solidFill>
                <a:latin typeface="Merriweather" panose="00000500000000000000" pitchFamily="50" charset="0"/>
              </a:rPr>
              <a:t>Evidence of insurability (EOI) is underwritten by Guardian Life Insurance. </a:t>
            </a:r>
            <a:r>
              <a:rPr lang="en-US" sz="2600" b="1" dirty="0">
                <a:solidFill>
                  <a:srgbClr val="63666A"/>
                </a:solidFill>
                <a:latin typeface="Merriweather" panose="00000500000000000000" pitchFamily="50" charset="0"/>
              </a:rPr>
              <a:t>EOI is required to enroll in disability coverage. </a:t>
            </a:r>
          </a:p>
          <a:p>
            <a:r>
              <a:rPr lang="en-US" sz="2600" b="1" dirty="0">
                <a:solidFill>
                  <a:srgbClr val="63666A"/>
                </a:solidFill>
                <a:latin typeface="Merriweather" panose="00000500000000000000" pitchFamily="50" charset="0"/>
              </a:rPr>
              <a:t>Some employees may see a change in their premium if they’ve had a salary change as of September 1, 2021.</a:t>
            </a:r>
          </a:p>
          <a:p>
            <a:pPr marL="0" indent="0">
              <a:buNone/>
            </a:pPr>
            <a:endParaRPr lang="en-US" sz="2600" dirty="0">
              <a:solidFill>
                <a:srgbClr val="63666A"/>
              </a:solidFill>
              <a:latin typeface="Merriweather" panose="00000500000000000000"/>
            </a:endParaRPr>
          </a:p>
        </p:txBody>
      </p:sp>
    </p:spTree>
    <p:extLst>
      <p:ext uri="{BB962C8B-B14F-4D97-AF65-F5344CB8AC3E}">
        <p14:creationId xmlns:p14="http://schemas.microsoft.com/office/powerpoint/2010/main" val="303121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3" y="1029643"/>
            <a:ext cx="11975869" cy="842389"/>
          </a:xfrm>
        </p:spPr>
        <p:txBody>
          <a:bodyPr>
            <a:normAutofit/>
          </a:bodyPr>
          <a:lstStyle/>
          <a:p>
            <a:r>
              <a:rPr lang="en-US" dirty="0">
                <a:solidFill>
                  <a:srgbClr val="0078AD"/>
                </a:solidFill>
                <a:latin typeface="Oswald Regular" panose="02000503000000000000" pitchFamily="2" charset="0"/>
              </a:rPr>
              <a:t>Evidence of Insurability (EOI)</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253051" cy="481029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dirty="0">
                <a:solidFill>
                  <a:srgbClr val="63666A"/>
                </a:solidFill>
                <a:latin typeface="Merriweather" panose="00000500000000000000"/>
              </a:rPr>
              <a:t>Evidence of insurability is an application step in which you provide information about your health or that of your dependents. </a:t>
            </a:r>
            <a:endParaRPr lang="en-US" sz="2900" b="1" dirty="0">
              <a:solidFill>
                <a:srgbClr val="63666A"/>
              </a:solidFill>
              <a:latin typeface="Merriweather" panose="00000500000000000000"/>
            </a:endParaRPr>
          </a:p>
          <a:p>
            <a:pPr marL="0" indent="0">
              <a:buNone/>
            </a:pPr>
            <a:r>
              <a:rPr lang="en-US" sz="2600" b="1" dirty="0">
                <a:solidFill>
                  <a:srgbClr val="0078AD"/>
                </a:solidFill>
                <a:latin typeface="Merriweather" panose="00000500000000000000" pitchFamily="50" charset="0"/>
              </a:rPr>
              <a:t>Coverage that requires EOI: </a:t>
            </a:r>
            <a:endParaRPr lang="en-US" sz="2400" b="1" dirty="0">
              <a:solidFill>
                <a:srgbClr val="0078AD"/>
              </a:solidFill>
              <a:latin typeface="Merriweather" panose="00000500000000000000" pitchFamily="50" charset="0"/>
            </a:endParaRPr>
          </a:p>
          <a:p>
            <a:r>
              <a:rPr lang="en-US" sz="2600" dirty="0">
                <a:solidFill>
                  <a:srgbClr val="63666A"/>
                </a:solidFill>
                <a:latin typeface="Merriweather" panose="00000500000000000000"/>
              </a:rPr>
              <a:t>Optional Term Life Insurance enrollment and benefit increases</a:t>
            </a:r>
          </a:p>
          <a:p>
            <a:r>
              <a:rPr lang="en-US" sz="2600" dirty="0">
                <a:solidFill>
                  <a:srgbClr val="63666A"/>
                </a:solidFill>
                <a:latin typeface="Merriweather" panose="00000500000000000000" pitchFamily="50" charset="0"/>
              </a:rPr>
              <a:t>Dependent Term Life Insurance enrollment</a:t>
            </a:r>
          </a:p>
          <a:p>
            <a:r>
              <a:rPr lang="en-US" sz="2600" dirty="0">
                <a:solidFill>
                  <a:srgbClr val="63666A"/>
                </a:solidFill>
                <a:latin typeface="Merriweather" panose="00000500000000000000" pitchFamily="50" charset="0"/>
              </a:rPr>
              <a:t>Short-Term Disability enrollment</a:t>
            </a:r>
          </a:p>
          <a:p>
            <a:r>
              <a:rPr lang="en-US" sz="2600" dirty="0">
                <a:solidFill>
                  <a:srgbClr val="63666A"/>
                </a:solidFill>
                <a:latin typeface="Merriweather" panose="00000500000000000000" pitchFamily="50" charset="0"/>
              </a:rPr>
              <a:t>Long-Term Disability enrollment </a:t>
            </a:r>
            <a:endParaRPr lang="en-US" sz="2600" dirty="0">
              <a:solidFill>
                <a:srgbClr val="0078AD"/>
              </a:solidFill>
              <a:latin typeface="Merriweather" panose="00000500000000000000" pitchFamily="50" charset="0"/>
            </a:endParaRPr>
          </a:p>
          <a:p>
            <a:pPr marL="0" indent="0">
              <a:buNone/>
            </a:pPr>
            <a:r>
              <a:rPr lang="en-US" sz="2600" b="1" dirty="0">
                <a:solidFill>
                  <a:srgbClr val="0078AD"/>
                </a:solidFill>
                <a:latin typeface="Merriweather" panose="00000500000000000000" pitchFamily="50" charset="0"/>
              </a:rPr>
              <a:t>Coverage that does not require EOI: </a:t>
            </a:r>
            <a:r>
              <a:rPr lang="en-US" sz="2400" b="1" dirty="0">
                <a:solidFill>
                  <a:srgbClr val="0078AD"/>
                </a:solidFill>
                <a:latin typeface="Merriweather" panose="00000500000000000000" pitchFamily="50" charset="0"/>
              </a:rPr>
              <a:t>		</a:t>
            </a:r>
          </a:p>
          <a:p>
            <a:r>
              <a:rPr lang="en-US" sz="2600" dirty="0">
                <a:solidFill>
                  <a:srgbClr val="63666A"/>
                </a:solidFill>
                <a:latin typeface="Merriweather" panose="00000500000000000000"/>
              </a:rPr>
              <a:t>Health insurance enrollment, change, waive and opt-out credit option</a:t>
            </a:r>
          </a:p>
          <a:p>
            <a:r>
              <a:rPr lang="en-US" sz="2600" dirty="0">
                <a:solidFill>
                  <a:srgbClr val="63666A"/>
                </a:solidFill>
                <a:latin typeface="Merriweather" panose="00000500000000000000"/>
              </a:rPr>
              <a:t>Dental enrollment and changes </a:t>
            </a:r>
          </a:p>
          <a:p>
            <a:r>
              <a:rPr lang="en-US" sz="2600" dirty="0">
                <a:solidFill>
                  <a:srgbClr val="63666A"/>
                </a:solidFill>
                <a:latin typeface="Merriweather" panose="00000500000000000000"/>
              </a:rPr>
              <a:t>Vision enrollment</a:t>
            </a:r>
          </a:p>
          <a:p>
            <a:r>
              <a:rPr lang="en-US" sz="2600" dirty="0">
                <a:solidFill>
                  <a:srgbClr val="63666A"/>
                </a:solidFill>
                <a:latin typeface="Merriweather" panose="00000500000000000000"/>
              </a:rPr>
              <a:t>Voluntary AD&amp;D enrollment and  changes </a:t>
            </a:r>
          </a:p>
          <a:p>
            <a:r>
              <a:rPr lang="en-US" sz="2600" dirty="0">
                <a:solidFill>
                  <a:srgbClr val="63666A"/>
                </a:solidFill>
                <a:latin typeface="Merriweather" panose="00000500000000000000"/>
              </a:rPr>
              <a:t>Decrease of drop any coverages </a:t>
            </a:r>
          </a:p>
          <a:p>
            <a:pPr marL="0" indent="0">
              <a:buNone/>
            </a:pPr>
            <a:r>
              <a:rPr lang="en-US" sz="2600" b="1" u="sng" dirty="0">
                <a:solidFill>
                  <a:srgbClr val="63666A"/>
                </a:solidFill>
                <a:latin typeface="Merriweather" panose="00000500000000000000" pitchFamily="50" charset="0"/>
              </a:rPr>
              <a:t>Please note that applying through EOI does not guarantee that coverage will be approved.</a:t>
            </a:r>
            <a:r>
              <a:rPr lang="en-US" sz="2600" b="1" dirty="0">
                <a:solidFill>
                  <a:srgbClr val="63666A"/>
                </a:solidFill>
                <a:latin typeface="Merriweather" panose="00000500000000000000" pitchFamily="50" charset="0"/>
              </a:rPr>
              <a:t> </a:t>
            </a:r>
          </a:p>
          <a:p>
            <a:endParaRPr lang="en-US" sz="2600" dirty="0">
              <a:solidFill>
                <a:srgbClr val="63666A"/>
              </a:solidFill>
              <a:latin typeface="Merriweather" panose="00000500000000000000"/>
            </a:endParaRPr>
          </a:p>
        </p:txBody>
      </p:sp>
    </p:spTree>
    <p:extLst>
      <p:ext uri="{BB962C8B-B14F-4D97-AF65-F5344CB8AC3E}">
        <p14:creationId xmlns:p14="http://schemas.microsoft.com/office/powerpoint/2010/main" val="421443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3" y="1029643"/>
            <a:ext cx="11975869" cy="842389"/>
          </a:xfrm>
        </p:spPr>
        <p:txBody>
          <a:bodyPr>
            <a:normAutofit/>
          </a:bodyPr>
          <a:lstStyle/>
          <a:p>
            <a:r>
              <a:rPr lang="en-US" dirty="0">
                <a:solidFill>
                  <a:srgbClr val="0078AD"/>
                </a:solidFill>
                <a:latin typeface="Oswald Regular" panose="02000503000000000000" pitchFamily="2" charset="0"/>
              </a:rPr>
              <a:t>Evidence of Insurability (EOI)</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502796" cy="48102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78AD"/>
                </a:solidFill>
                <a:latin typeface="Merriweather" panose="00000500000000000000" pitchFamily="50" charset="0"/>
              </a:rPr>
              <a:t>How to submit your EOI: </a:t>
            </a:r>
            <a:endParaRPr lang="en-US" sz="2400" b="1" dirty="0">
              <a:solidFill>
                <a:srgbClr val="0078AD"/>
              </a:solidFill>
              <a:latin typeface="Merriweather" panose="00000500000000000000" pitchFamily="50" charset="0"/>
            </a:endParaRPr>
          </a:p>
          <a:p>
            <a:r>
              <a:rPr lang="en-US" sz="2400" dirty="0">
                <a:solidFill>
                  <a:srgbClr val="63666A"/>
                </a:solidFill>
                <a:latin typeface="Merriweather" panose="00000500000000000000"/>
              </a:rPr>
              <a:t>You will see a pop-up message when you elect coverage that requires EOI. Click the Initiate EOI Online link. </a:t>
            </a:r>
          </a:p>
          <a:p>
            <a:r>
              <a:rPr lang="en-US" sz="2400" dirty="0">
                <a:solidFill>
                  <a:srgbClr val="63666A"/>
                </a:solidFill>
                <a:latin typeface="Merriweather" panose="00000500000000000000"/>
              </a:rPr>
              <a:t>You will be able to choose if you want the EOI underwriter to communicate by email or mail. </a:t>
            </a:r>
          </a:p>
          <a:p>
            <a:r>
              <a:rPr lang="en-US" sz="2400" dirty="0">
                <a:solidFill>
                  <a:srgbClr val="63666A"/>
                </a:solidFill>
                <a:latin typeface="Merriweather" panose="00000500000000000000"/>
              </a:rPr>
              <a:t>The EOI underwriter will provide instructions for submitting your EOI application.</a:t>
            </a:r>
          </a:p>
          <a:p>
            <a:r>
              <a:rPr lang="en-US" sz="2400" dirty="0">
                <a:solidFill>
                  <a:srgbClr val="63666A"/>
                </a:solidFill>
                <a:latin typeface="Merriweather" panose="00000500000000000000"/>
              </a:rPr>
              <a:t>You must answer all questions on the EOI application truthfully and completely. Missing information can delay the process. </a:t>
            </a:r>
          </a:p>
          <a:p>
            <a:r>
              <a:rPr lang="en-US" sz="2400" dirty="0">
                <a:solidFill>
                  <a:srgbClr val="63666A"/>
                </a:solidFill>
                <a:latin typeface="Merriweather" panose="00000500000000000000"/>
              </a:rPr>
              <a:t>If needed, the EOI underwriter will request additional information to make a decision on your application. </a:t>
            </a:r>
          </a:p>
          <a:p>
            <a:pPr marL="0" indent="0">
              <a:buNone/>
            </a:pPr>
            <a:r>
              <a:rPr lang="en-US" b="1" dirty="0">
                <a:solidFill>
                  <a:srgbClr val="0078AD"/>
                </a:solidFill>
                <a:latin typeface="Merriweather" panose="00000500000000000000" pitchFamily="50" charset="0"/>
              </a:rPr>
              <a:t>Coverage Start Dates: </a:t>
            </a:r>
          </a:p>
          <a:p>
            <a:r>
              <a:rPr lang="en-US" sz="2400" dirty="0">
                <a:solidFill>
                  <a:srgbClr val="63666A"/>
                </a:solidFill>
                <a:latin typeface="Merriweather" panose="00000500000000000000"/>
              </a:rPr>
              <a:t>If EOI approval is dated before September 1</a:t>
            </a:r>
            <a:r>
              <a:rPr lang="en-US" sz="2400" baseline="30000" dirty="0">
                <a:solidFill>
                  <a:srgbClr val="63666A"/>
                </a:solidFill>
                <a:latin typeface="Merriweather" panose="00000500000000000000"/>
              </a:rPr>
              <a:t>st</a:t>
            </a:r>
            <a:r>
              <a:rPr lang="en-US" sz="2400" dirty="0">
                <a:solidFill>
                  <a:srgbClr val="63666A"/>
                </a:solidFill>
                <a:latin typeface="Merriweather" panose="00000500000000000000"/>
              </a:rPr>
              <a:t>, coverage becomes effective September 1, 2021</a:t>
            </a:r>
          </a:p>
          <a:p>
            <a:r>
              <a:rPr lang="en-US" sz="2400" dirty="0">
                <a:solidFill>
                  <a:srgbClr val="63666A"/>
                </a:solidFill>
                <a:latin typeface="Merriweather" panose="00000500000000000000"/>
              </a:rPr>
              <a:t>If EOI approval is dated on or after September, coverage becomes effective the first day of the following month. </a:t>
            </a:r>
          </a:p>
          <a:p>
            <a:pPr lvl="1"/>
            <a:endParaRPr lang="en-US" sz="2600" dirty="0">
              <a:solidFill>
                <a:srgbClr val="63666A"/>
              </a:solidFill>
              <a:latin typeface="Merriweather" panose="00000500000000000000"/>
            </a:endParaRPr>
          </a:p>
        </p:txBody>
      </p:sp>
    </p:spTree>
    <p:extLst>
      <p:ext uri="{BB962C8B-B14F-4D97-AF65-F5344CB8AC3E}">
        <p14:creationId xmlns:p14="http://schemas.microsoft.com/office/powerpoint/2010/main" val="87260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80" y="2686758"/>
            <a:ext cx="11657584" cy="805589"/>
          </a:xfrm>
        </p:spPr>
        <p:txBody>
          <a:bodyPr>
            <a:normAutofit/>
          </a:bodyPr>
          <a:lstStyle/>
          <a:p>
            <a:pPr algn="l"/>
            <a:r>
              <a:rPr lang="en-US" sz="4800" dirty="0">
                <a:solidFill>
                  <a:schemeClr val="bg1"/>
                </a:solidFill>
                <a:latin typeface="Oswald Regular" panose="02000503000000000000" pitchFamily="2" charset="0"/>
              </a:rPr>
              <a:t>Additional Summer Enrollment Information  </a:t>
            </a:r>
          </a:p>
        </p:txBody>
      </p:sp>
      <p:cxnSp>
        <p:nvCxnSpPr>
          <p:cNvPr id="5" name="Straight Connector 4"/>
          <p:cNvCxnSpPr/>
          <p:nvPr/>
        </p:nvCxnSpPr>
        <p:spPr>
          <a:xfrm>
            <a:off x="605928" y="3580482"/>
            <a:ext cx="3811836" cy="0"/>
          </a:xfrm>
          <a:prstGeom prst="line">
            <a:avLst/>
          </a:prstGeom>
          <a:ln w="12700">
            <a:solidFill>
              <a:srgbClr val="C1D7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06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3" y="1029643"/>
            <a:ext cx="11975869" cy="842389"/>
          </a:xfrm>
        </p:spPr>
        <p:txBody>
          <a:bodyPr>
            <a:normAutofit/>
          </a:bodyPr>
          <a:lstStyle/>
          <a:p>
            <a:r>
              <a:rPr lang="en-US" dirty="0">
                <a:solidFill>
                  <a:srgbClr val="0078AD"/>
                </a:solidFill>
                <a:latin typeface="Oswald Regular" panose="02000503000000000000" pitchFamily="2" charset="0"/>
              </a:rPr>
              <a:t>Summer Enrollment Confirmations </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502796" cy="48102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3666A"/>
                </a:solidFill>
                <a:latin typeface="Merriweather" panose="00000500000000000000"/>
                <a:cs typeface="Arial" panose="020B0604020202020204" pitchFamily="34" charset="0"/>
              </a:rPr>
              <a:t>ERS will send a Summer Enrollment confirmation to each employee who makes a change in ERS </a:t>
            </a:r>
            <a:r>
              <a:rPr lang="en-US" sz="2400" dirty="0" err="1">
                <a:solidFill>
                  <a:srgbClr val="63666A"/>
                </a:solidFill>
                <a:latin typeface="Merriweather" panose="00000500000000000000"/>
                <a:cs typeface="Arial" panose="020B0604020202020204" pitchFamily="34" charset="0"/>
              </a:rPr>
              <a:t>OnLine</a:t>
            </a:r>
            <a:r>
              <a:rPr lang="en-US" sz="2400" dirty="0">
                <a:solidFill>
                  <a:srgbClr val="63666A"/>
                </a:solidFill>
                <a:latin typeface="Merriweather" panose="00000500000000000000"/>
                <a:cs typeface="Arial" panose="020B0604020202020204" pitchFamily="34" charset="0"/>
              </a:rPr>
              <a:t> during Summer Enrollment.</a:t>
            </a:r>
          </a:p>
          <a:p>
            <a:r>
              <a:rPr lang="en-US" sz="2400" dirty="0">
                <a:solidFill>
                  <a:srgbClr val="63666A"/>
                </a:solidFill>
                <a:latin typeface="Merriweather" panose="00000500000000000000"/>
                <a:cs typeface="Arial" panose="020B0604020202020204" pitchFamily="34" charset="0"/>
              </a:rPr>
              <a:t>ERS sends confirmations by email, if there is an email address on file in ERS </a:t>
            </a:r>
            <a:r>
              <a:rPr lang="en-US" sz="2400" dirty="0" err="1">
                <a:solidFill>
                  <a:srgbClr val="63666A"/>
                </a:solidFill>
                <a:latin typeface="Merriweather" panose="00000500000000000000"/>
                <a:cs typeface="Arial" panose="020B0604020202020204" pitchFamily="34" charset="0"/>
              </a:rPr>
              <a:t>OnLine</a:t>
            </a:r>
            <a:r>
              <a:rPr lang="en-US" sz="2400" dirty="0">
                <a:solidFill>
                  <a:srgbClr val="63666A"/>
                </a:solidFill>
                <a:latin typeface="Merriweather" panose="00000500000000000000"/>
                <a:cs typeface="Arial" panose="020B0604020202020204" pitchFamily="34" charset="0"/>
              </a:rPr>
              <a:t>; otherwise, they will send the notice through U.S. mail.</a:t>
            </a:r>
          </a:p>
          <a:p>
            <a:r>
              <a:rPr lang="en-US" sz="2400" dirty="0">
                <a:solidFill>
                  <a:srgbClr val="63666A"/>
                </a:solidFill>
                <a:latin typeface="Merriweather" panose="00000500000000000000"/>
                <a:cs typeface="Arial" panose="020B0604020202020204" pitchFamily="34" charset="0"/>
              </a:rPr>
              <a:t>Summer Enrollment confirmations are sent daily.</a:t>
            </a:r>
          </a:p>
          <a:p>
            <a:r>
              <a:rPr lang="en-US" sz="2400" b="1" dirty="0">
                <a:solidFill>
                  <a:srgbClr val="63666A"/>
                </a:solidFill>
                <a:latin typeface="Merriweather" panose="00000500000000000000"/>
                <a:cs typeface="Arial" panose="020B0604020202020204" pitchFamily="34" charset="0"/>
              </a:rPr>
              <a:t>Keep your summer enrollment confirmation!</a:t>
            </a:r>
          </a:p>
          <a:p>
            <a:r>
              <a:rPr lang="en-US" sz="2400" b="1" dirty="0">
                <a:solidFill>
                  <a:srgbClr val="63666A"/>
                </a:solidFill>
                <a:latin typeface="Merriweather" panose="00000500000000000000"/>
                <a:cs typeface="Arial" panose="020B0604020202020204" pitchFamily="34" charset="0"/>
              </a:rPr>
              <a:t>Review your payroll check to </a:t>
            </a:r>
            <a:r>
              <a:rPr lang="en-US" sz="2400" b="1" u="sng" dirty="0">
                <a:solidFill>
                  <a:srgbClr val="63666A"/>
                </a:solidFill>
                <a:latin typeface="Merriweather" panose="00000500000000000000"/>
                <a:cs typeface="Arial" panose="020B0604020202020204" pitchFamily="34" charset="0"/>
              </a:rPr>
              <a:t>confirm</a:t>
            </a:r>
            <a:r>
              <a:rPr lang="en-US" sz="2400" b="1" dirty="0">
                <a:solidFill>
                  <a:srgbClr val="63666A"/>
                </a:solidFill>
                <a:latin typeface="Merriweather" panose="00000500000000000000"/>
                <a:cs typeface="Arial" panose="020B0604020202020204" pitchFamily="34" charset="0"/>
              </a:rPr>
              <a:t> </a:t>
            </a:r>
            <a:r>
              <a:rPr lang="en-US" sz="2400" dirty="0">
                <a:solidFill>
                  <a:srgbClr val="63666A"/>
                </a:solidFill>
                <a:latin typeface="Merriweather" panose="00000500000000000000"/>
                <a:cs typeface="Arial" panose="020B0604020202020204" pitchFamily="34" charset="0"/>
              </a:rPr>
              <a:t>that the </a:t>
            </a:r>
            <a:r>
              <a:rPr lang="en-US" sz="2400" b="1" dirty="0">
                <a:solidFill>
                  <a:srgbClr val="63666A"/>
                </a:solidFill>
                <a:latin typeface="Merriweather" panose="00000500000000000000"/>
                <a:cs typeface="Arial" panose="020B0604020202020204" pitchFamily="34" charset="0"/>
              </a:rPr>
              <a:t>changes made during this period </a:t>
            </a:r>
            <a:r>
              <a:rPr lang="en-US" sz="2400" dirty="0">
                <a:solidFill>
                  <a:srgbClr val="63666A"/>
                </a:solidFill>
                <a:latin typeface="Merriweather" panose="00000500000000000000"/>
                <a:cs typeface="Arial" panose="020B0604020202020204" pitchFamily="34" charset="0"/>
              </a:rPr>
              <a:t>are </a:t>
            </a:r>
            <a:r>
              <a:rPr lang="en-US" sz="2400" b="1" dirty="0">
                <a:solidFill>
                  <a:srgbClr val="63666A"/>
                </a:solidFill>
                <a:latin typeface="Merriweather" panose="00000500000000000000"/>
                <a:cs typeface="Arial" panose="020B0604020202020204" pitchFamily="34" charset="0"/>
              </a:rPr>
              <a:t>reflected on your payroll check:</a:t>
            </a:r>
          </a:p>
          <a:p>
            <a:pPr lvl="1"/>
            <a:r>
              <a:rPr lang="en-US" b="1" dirty="0">
                <a:solidFill>
                  <a:srgbClr val="63666A"/>
                </a:solidFill>
                <a:latin typeface="Merriweather" panose="00000500000000000000"/>
                <a:cs typeface="Arial" panose="020B0604020202020204" pitchFamily="34" charset="0"/>
              </a:rPr>
              <a:t>Biweekly paid: </a:t>
            </a:r>
            <a:r>
              <a:rPr lang="en-US" dirty="0">
                <a:solidFill>
                  <a:srgbClr val="63666A"/>
                </a:solidFill>
                <a:latin typeface="Merriweather" panose="00000500000000000000"/>
                <a:cs typeface="Arial" panose="020B0604020202020204" pitchFamily="34" charset="0"/>
              </a:rPr>
              <a:t>payroll </a:t>
            </a:r>
            <a:r>
              <a:rPr lang="en-US" b="1" dirty="0">
                <a:solidFill>
                  <a:srgbClr val="63666A"/>
                </a:solidFill>
                <a:latin typeface="Merriweather" panose="00000500000000000000"/>
                <a:cs typeface="Arial" panose="020B0604020202020204" pitchFamily="34" charset="0"/>
              </a:rPr>
              <a:t>check dated 09/24/2021 </a:t>
            </a:r>
          </a:p>
          <a:p>
            <a:pPr lvl="1"/>
            <a:r>
              <a:rPr lang="en-US" b="1" dirty="0">
                <a:solidFill>
                  <a:srgbClr val="63666A"/>
                </a:solidFill>
                <a:latin typeface="Merriweather" panose="00000500000000000000"/>
                <a:cs typeface="Arial" panose="020B0604020202020204" pitchFamily="34" charset="0"/>
              </a:rPr>
              <a:t>Monthly paid: </a:t>
            </a:r>
            <a:r>
              <a:rPr lang="en-US" dirty="0">
                <a:solidFill>
                  <a:srgbClr val="63666A"/>
                </a:solidFill>
                <a:latin typeface="Merriweather" panose="00000500000000000000"/>
                <a:cs typeface="Arial" panose="020B0604020202020204" pitchFamily="34" charset="0"/>
              </a:rPr>
              <a:t>payroll </a:t>
            </a:r>
            <a:r>
              <a:rPr lang="en-US" b="1" dirty="0">
                <a:solidFill>
                  <a:srgbClr val="63666A"/>
                </a:solidFill>
                <a:latin typeface="Merriweather" panose="00000500000000000000"/>
                <a:cs typeface="Arial" panose="020B0604020202020204" pitchFamily="34" charset="0"/>
              </a:rPr>
              <a:t>check dated 10/01/2021</a:t>
            </a:r>
          </a:p>
          <a:p>
            <a:r>
              <a:rPr lang="en-US" sz="2400" b="1" dirty="0">
                <a:solidFill>
                  <a:srgbClr val="63666A"/>
                </a:solidFill>
                <a:latin typeface="Merriweather" panose="00000500000000000000"/>
                <a:cs typeface="Arial" panose="020B0604020202020204" pitchFamily="34" charset="0"/>
              </a:rPr>
              <a:t>Report </a:t>
            </a:r>
            <a:r>
              <a:rPr lang="en-US" sz="2400" dirty="0">
                <a:solidFill>
                  <a:srgbClr val="63666A"/>
                </a:solidFill>
                <a:latin typeface="Merriweather" panose="00000500000000000000"/>
                <a:cs typeface="Arial" panose="020B0604020202020204" pitchFamily="34" charset="0"/>
              </a:rPr>
              <a:t>any issues to your </a:t>
            </a:r>
            <a:r>
              <a:rPr lang="en-US" sz="2400" b="1" dirty="0">
                <a:solidFill>
                  <a:srgbClr val="63666A"/>
                </a:solidFill>
                <a:latin typeface="Merriweather" panose="00000500000000000000"/>
                <a:cs typeface="Arial" panose="020B0604020202020204" pitchFamily="34" charset="0"/>
              </a:rPr>
              <a:t>Benefits Coordinator </a:t>
            </a:r>
            <a:r>
              <a:rPr lang="en-US" sz="2400" dirty="0">
                <a:solidFill>
                  <a:srgbClr val="63666A"/>
                </a:solidFill>
                <a:latin typeface="Merriweather" panose="00000500000000000000"/>
                <a:cs typeface="Arial" panose="020B0604020202020204" pitchFamily="34" charset="0"/>
              </a:rPr>
              <a:t>and </a:t>
            </a:r>
            <a:r>
              <a:rPr lang="en-US" sz="2400" b="1" dirty="0">
                <a:solidFill>
                  <a:srgbClr val="63666A"/>
                </a:solidFill>
                <a:latin typeface="Merriweather" panose="00000500000000000000"/>
                <a:cs typeface="Arial" panose="020B0604020202020204" pitchFamily="34" charset="0"/>
              </a:rPr>
              <a:t>provide</a:t>
            </a:r>
            <a:r>
              <a:rPr lang="en-US" sz="2400" dirty="0">
                <a:solidFill>
                  <a:srgbClr val="63666A"/>
                </a:solidFill>
                <a:latin typeface="Merriweather" panose="00000500000000000000"/>
                <a:cs typeface="Arial" panose="020B0604020202020204" pitchFamily="34" charset="0"/>
              </a:rPr>
              <a:t> your </a:t>
            </a:r>
            <a:r>
              <a:rPr lang="en-US" sz="2400" b="1" dirty="0">
                <a:solidFill>
                  <a:srgbClr val="63666A"/>
                </a:solidFill>
                <a:latin typeface="Merriweather" panose="00000500000000000000"/>
                <a:cs typeface="Arial" panose="020B0604020202020204" pitchFamily="34" charset="0"/>
              </a:rPr>
              <a:t>summer enrollment confirmation </a:t>
            </a:r>
            <a:r>
              <a:rPr lang="en-US" sz="2400" b="1" u="sng" dirty="0">
                <a:solidFill>
                  <a:srgbClr val="63666A"/>
                </a:solidFill>
                <a:latin typeface="Merriweather" panose="00000500000000000000"/>
                <a:cs typeface="Arial" panose="020B0604020202020204" pitchFamily="34" charset="0"/>
              </a:rPr>
              <a:t>immediately</a:t>
            </a:r>
            <a:r>
              <a:rPr lang="en-US" sz="2400" b="1" dirty="0">
                <a:solidFill>
                  <a:srgbClr val="63666A"/>
                </a:solidFill>
                <a:latin typeface="Merriweather" panose="00000500000000000000"/>
                <a:cs typeface="Arial" panose="020B0604020202020204" pitchFamily="34" charset="0"/>
              </a:rPr>
              <a:t> </a:t>
            </a:r>
            <a:r>
              <a:rPr lang="en-US" sz="2400" dirty="0">
                <a:solidFill>
                  <a:srgbClr val="63666A"/>
                </a:solidFill>
                <a:latin typeface="Merriweather" panose="00000500000000000000"/>
                <a:cs typeface="Arial" panose="020B0604020202020204" pitchFamily="34" charset="0"/>
              </a:rPr>
              <a:t>upon </a:t>
            </a:r>
            <a:r>
              <a:rPr lang="en-US" sz="2400" b="1" dirty="0">
                <a:solidFill>
                  <a:srgbClr val="63666A"/>
                </a:solidFill>
                <a:latin typeface="Merriweather" panose="00000500000000000000"/>
                <a:cs typeface="Arial" panose="020B0604020202020204" pitchFamily="34" charset="0"/>
              </a:rPr>
              <a:t>reviewing your payroll check.</a:t>
            </a:r>
          </a:p>
          <a:p>
            <a:r>
              <a:rPr lang="en-US" sz="2400" b="1" dirty="0">
                <a:solidFill>
                  <a:srgbClr val="63666A"/>
                </a:solidFill>
                <a:latin typeface="Merriweather" panose="00000500000000000000"/>
                <a:cs typeface="Arial" panose="020B0604020202020204" pitchFamily="34" charset="0"/>
              </a:rPr>
              <a:t>Summer Enrollment corrections MUST be reported to ERS by </a:t>
            </a:r>
            <a:r>
              <a:rPr lang="en-US" sz="2400" b="1" u="sng" dirty="0">
                <a:solidFill>
                  <a:srgbClr val="63666A"/>
                </a:solidFill>
                <a:latin typeface="Merriweather" panose="00000500000000000000"/>
                <a:cs typeface="Arial" panose="020B0604020202020204" pitchFamily="34" charset="0"/>
              </a:rPr>
              <a:t>October 15, 2021 </a:t>
            </a:r>
            <a:r>
              <a:rPr lang="en-US" sz="2400" b="1" dirty="0">
                <a:solidFill>
                  <a:srgbClr val="63666A"/>
                </a:solidFill>
                <a:latin typeface="Merriweather" panose="00000500000000000000"/>
                <a:cs typeface="Arial" panose="020B0604020202020204" pitchFamily="34" charset="0"/>
              </a:rPr>
              <a:t>(no exceptions). </a:t>
            </a:r>
          </a:p>
          <a:p>
            <a:pPr lvl="1"/>
            <a:endParaRPr lang="en-US" sz="2600" dirty="0">
              <a:solidFill>
                <a:srgbClr val="63666A"/>
              </a:solidFill>
              <a:latin typeface="Merriweather" panose="00000500000000000000"/>
            </a:endParaRPr>
          </a:p>
        </p:txBody>
      </p:sp>
    </p:spTree>
    <p:extLst>
      <p:ext uri="{BB962C8B-B14F-4D97-AF65-F5344CB8AC3E}">
        <p14:creationId xmlns:p14="http://schemas.microsoft.com/office/powerpoint/2010/main" val="129380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3" y="1029643"/>
            <a:ext cx="11975869" cy="842389"/>
          </a:xfrm>
        </p:spPr>
        <p:txBody>
          <a:bodyPr>
            <a:normAutofit/>
          </a:bodyPr>
          <a:lstStyle/>
          <a:p>
            <a:r>
              <a:rPr lang="en-US" dirty="0">
                <a:solidFill>
                  <a:srgbClr val="0078AD"/>
                </a:solidFill>
                <a:latin typeface="Oswald Regular" panose="02000503000000000000" pitchFamily="2" charset="0"/>
              </a:rPr>
              <a:t>Summer Enrollment Tips</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502796" cy="4810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solidFill>
                  <a:srgbClr val="63666A"/>
                </a:solidFill>
                <a:latin typeface="Merriweather" panose="00000500000000000000"/>
                <a:cs typeface="Arial" panose="020B0604020202020204" pitchFamily="34" charset="0"/>
              </a:rPr>
              <a:t>You can change your Summer enrollment elections throughout  the Summer enrollment period, but </a:t>
            </a:r>
            <a:r>
              <a:rPr lang="en-US" sz="2400" b="1" dirty="0">
                <a:solidFill>
                  <a:srgbClr val="63666A"/>
                </a:solidFill>
                <a:latin typeface="Merriweather" panose="00000500000000000000"/>
                <a:cs typeface="Arial" panose="020B0604020202020204" pitchFamily="34" charset="0"/>
              </a:rPr>
              <a:t>only your last entry </a:t>
            </a:r>
            <a:r>
              <a:rPr lang="en-US" sz="2400" dirty="0">
                <a:solidFill>
                  <a:srgbClr val="63666A"/>
                </a:solidFill>
                <a:latin typeface="Merriweather" panose="00000500000000000000"/>
                <a:cs typeface="Arial" panose="020B0604020202020204" pitchFamily="34" charset="0"/>
              </a:rPr>
              <a:t>is what will become effective </a:t>
            </a:r>
            <a:r>
              <a:rPr lang="en-US" sz="2400" b="1" dirty="0">
                <a:solidFill>
                  <a:srgbClr val="63666A"/>
                </a:solidFill>
                <a:latin typeface="Merriweather" panose="00000500000000000000"/>
                <a:cs typeface="Arial" panose="020B0604020202020204" pitchFamily="34" charset="0"/>
              </a:rPr>
              <a:t>9/1/2021.</a:t>
            </a:r>
          </a:p>
          <a:p>
            <a:pPr>
              <a:lnSpc>
                <a:spcPct val="70000"/>
              </a:lnSpc>
            </a:pPr>
            <a:r>
              <a:rPr lang="en-US" sz="2400" b="1" dirty="0">
                <a:solidFill>
                  <a:srgbClr val="63666A"/>
                </a:solidFill>
                <a:latin typeface="Merriweather" panose="00000500000000000000"/>
                <a:cs typeface="Arial" panose="020B0604020202020204" pitchFamily="34" charset="0"/>
              </a:rPr>
              <a:t>“New” </a:t>
            </a:r>
            <a:r>
              <a:rPr lang="en-US" sz="2400" dirty="0">
                <a:solidFill>
                  <a:srgbClr val="63666A"/>
                </a:solidFill>
                <a:latin typeface="Merriweather" panose="00000500000000000000"/>
                <a:cs typeface="Arial" panose="020B0604020202020204" pitchFamily="34" charset="0"/>
              </a:rPr>
              <a:t>benefit line elections are processed, </a:t>
            </a:r>
            <a:r>
              <a:rPr lang="en-US" sz="2400" b="1" dirty="0">
                <a:solidFill>
                  <a:srgbClr val="63666A"/>
                </a:solidFill>
                <a:latin typeface="Merriweather" panose="00000500000000000000"/>
                <a:cs typeface="Arial" panose="020B0604020202020204" pitchFamily="34" charset="0"/>
              </a:rPr>
              <a:t>regardless of whether or not employees click “Submit” on the enrollment page</a:t>
            </a:r>
            <a:r>
              <a:rPr lang="en-US" sz="2400" dirty="0">
                <a:solidFill>
                  <a:srgbClr val="63666A"/>
                </a:solidFill>
                <a:latin typeface="Merriweather" panose="00000500000000000000"/>
                <a:cs typeface="Arial" panose="020B0604020202020204" pitchFamily="34" charset="0"/>
              </a:rPr>
              <a:t> (see example below).</a:t>
            </a:r>
          </a:p>
          <a:p>
            <a:pPr>
              <a:lnSpc>
                <a:spcPct val="70000"/>
              </a:lnSpc>
            </a:pPr>
            <a:endParaRPr lang="en-US" sz="2400" dirty="0">
              <a:solidFill>
                <a:srgbClr val="63666A"/>
              </a:solidFill>
              <a:latin typeface="Merriweather" panose="00000500000000000000"/>
              <a:cs typeface="Arial" panose="020B0604020202020204" pitchFamily="34" charset="0"/>
            </a:endParaRPr>
          </a:p>
          <a:p>
            <a:pPr lvl="1"/>
            <a:endParaRPr lang="en-US" sz="2600" dirty="0">
              <a:solidFill>
                <a:srgbClr val="63666A"/>
              </a:solidFill>
              <a:latin typeface="Merriweather" panose="00000500000000000000"/>
            </a:endParaRPr>
          </a:p>
        </p:txBody>
      </p:sp>
      <p:pic>
        <p:nvPicPr>
          <p:cNvPr id="5" name="Picture 4">
            <a:extLst>
              <a:ext uri="{FF2B5EF4-FFF2-40B4-BE49-F238E27FC236}">
                <a16:creationId xmlns:a16="http://schemas.microsoft.com/office/drawing/2014/main" id="{EE6C4720-9A84-4908-A9AE-BACC1D987967}"/>
              </a:ext>
            </a:extLst>
          </p:cNvPr>
          <p:cNvPicPr>
            <a:picLocks noChangeAspect="1"/>
          </p:cNvPicPr>
          <p:nvPr/>
        </p:nvPicPr>
        <p:blipFill>
          <a:blip r:embed="rId2"/>
          <a:stretch>
            <a:fillRect/>
          </a:stretch>
        </p:blipFill>
        <p:spPr>
          <a:xfrm>
            <a:off x="1110656" y="3219330"/>
            <a:ext cx="6775351" cy="3315936"/>
          </a:xfrm>
          <a:prstGeom prst="rect">
            <a:avLst/>
          </a:prstGeom>
        </p:spPr>
      </p:pic>
    </p:spTree>
    <p:extLst>
      <p:ext uri="{BB962C8B-B14F-4D97-AF65-F5344CB8AC3E}">
        <p14:creationId xmlns:p14="http://schemas.microsoft.com/office/powerpoint/2010/main" val="268754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 y="912197"/>
            <a:ext cx="11975869" cy="842389"/>
          </a:xfrm>
        </p:spPr>
        <p:txBody>
          <a:bodyPr>
            <a:normAutofit/>
          </a:bodyPr>
          <a:lstStyle/>
          <a:p>
            <a:r>
              <a:rPr lang="en-US" dirty="0">
                <a:solidFill>
                  <a:srgbClr val="0078AD"/>
                </a:solidFill>
                <a:latin typeface="Oswald Regular" panose="02000503000000000000" pitchFamily="2" charset="0"/>
              </a:rPr>
              <a:t>ERS Virtual Presentation Schedule</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502796" cy="4810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endParaRPr lang="en-US" sz="2400" dirty="0">
              <a:solidFill>
                <a:srgbClr val="63666A"/>
              </a:solidFill>
              <a:latin typeface="Merriweather" panose="00000500000000000000"/>
              <a:cs typeface="Arial" panose="020B0604020202020204" pitchFamily="34" charset="0"/>
            </a:endParaRPr>
          </a:p>
          <a:p>
            <a:pPr lvl="1"/>
            <a:endParaRPr lang="en-US" sz="2600" dirty="0">
              <a:solidFill>
                <a:srgbClr val="63666A"/>
              </a:solidFill>
              <a:latin typeface="Merriweather" panose="00000500000000000000"/>
            </a:endParaRPr>
          </a:p>
        </p:txBody>
      </p:sp>
      <p:graphicFrame>
        <p:nvGraphicFramePr>
          <p:cNvPr id="3" name="Table 2">
            <a:extLst>
              <a:ext uri="{FF2B5EF4-FFF2-40B4-BE49-F238E27FC236}">
                <a16:creationId xmlns:a16="http://schemas.microsoft.com/office/drawing/2014/main" id="{20103507-7396-47C5-9486-B0C7C0E3EFFF}"/>
              </a:ext>
            </a:extLst>
          </p:cNvPr>
          <p:cNvGraphicFramePr>
            <a:graphicFrameLocks noGrp="1"/>
          </p:cNvGraphicFramePr>
          <p:nvPr>
            <p:extLst>
              <p:ext uri="{D42A27DB-BD31-4B8C-83A1-F6EECF244321}">
                <p14:modId xmlns:p14="http://schemas.microsoft.com/office/powerpoint/2010/main" val="2404755122"/>
              </p:ext>
            </p:extLst>
          </p:nvPr>
        </p:nvGraphicFramePr>
        <p:xfrm>
          <a:off x="1251824" y="1619075"/>
          <a:ext cx="9519642" cy="4764023"/>
        </p:xfrm>
        <a:graphic>
          <a:graphicData uri="http://schemas.openxmlformats.org/drawingml/2006/table">
            <a:tbl>
              <a:tblPr firstRow="1" bandRow="1">
                <a:tableStyleId>{93296810-A885-4BE3-A3E7-6D5BEEA58F35}</a:tableStyleId>
              </a:tblPr>
              <a:tblGrid>
                <a:gridCol w="3034950">
                  <a:extLst>
                    <a:ext uri="{9D8B030D-6E8A-4147-A177-3AD203B41FA5}">
                      <a16:colId xmlns:a16="http://schemas.microsoft.com/office/drawing/2014/main" val="1993428041"/>
                    </a:ext>
                  </a:extLst>
                </a:gridCol>
                <a:gridCol w="2407641">
                  <a:extLst>
                    <a:ext uri="{9D8B030D-6E8A-4147-A177-3AD203B41FA5}">
                      <a16:colId xmlns:a16="http://schemas.microsoft.com/office/drawing/2014/main" val="3385974784"/>
                    </a:ext>
                  </a:extLst>
                </a:gridCol>
                <a:gridCol w="4077051">
                  <a:extLst>
                    <a:ext uri="{9D8B030D-6E8A-4147-A177-3AD203B41FA5}">
                      <a16:colId xmlns:a16="http://schemas.microsoft.com/office/drawing/2014/main" val="2181193850"/>
                    </a:ext>
                  </a:extLst>
                </a:gridCol>
              </a:tblGrid>
              <a:tr h="467061">
                <a:tc>
                  <a:txBody>
                    <a:bodyPr/>
                    <a:lstStyle/>
                    <a:p>
                      <a:pPr algn="ctr"/>
                      <a:r>
                        <a:rPr lang="en-US" dirty="0">
                          <a:latin typeface="Merriweather"/>
                        </a:rPr>
                        <a:t>TOPIC</a:t>
                      </a:r>
                    </a:p>
                  </a:txBody>
                  <a:tcPr anchor="ctr"/>
                </a:tc>
                <a:tc>
                  <a:txBody>
                    <a:bodyPr/>
                    <a:lstStyle/>
                    <a:p>
                      <a:pPr algn="ctr"/>
                      <a:r>
                        <a:rPr lang="en-US" dirty="0">
                          <a:latin typeface="Merriweather" panose="00000500000000000000"/>
                        </a:rPr>
                        <a:t>PRESENTER</a:t>
                      </a:r>
                    </a:p>
                  </a:txBody>
                  <a:tcPr anchor="ctr"/>
                </a:tc>
                <a:tc>
                  <a:txBody>
                    <a:bodyPr/>
                    <a:lstStyle/>
                    <a:p>
                      <a:pPr algn="ctr"/>
                      <a:r>
                        <a:rPr lang="en-US" dirty="0">
                          <a:latin typeface="Merriweather" panose="00000500000000000000"/>
                        </a:rPr>
                        <a:t>DATES &amp; TIMES</a:t>
                      </a:r>
                    </a:p>
                  </a:txBody>
                  <a:tcPr anchor="ctr"/>
                </a:tc>
                <a:extLst>
                  <a:ext uri="{0D108BD9-81ED-4DB2-BD59-A6C34878D82A}">
                    <a16:rowId xmlns:a16="http://schemas.microsoft.com/office/drawing/2014/main" val="2975375548"/>
                  </a:ext>
                </a:extLst>
              </a:tr>
              <a:tr h="1494596">
                <a:tc>
                  <a:txBody>
                    <a:bodyPr/>
                    <a:lstStyle/>
                    <a:p>
                      <a:pPr algn="ctr"/>
                      <a:r>
                        <a:rPr lang="en-US" dirty="0">
                          <a:latin typeface="Merriweather" panose="00000500000000000000"/>
                        </a:rPr>
                        <a:t>Summer Enrollment Overview</a:t>
                      </a:r>
                    </a:p>
                  </a:txBody>
                  <a:tcPr anchor="ctr"/>
                </a:tc>
                <a:tc>
                  <a:txBody>
                    <a:bodyPr/>
                    <a:lstStyle/>
                    <a:p>
                      <a:pPr algn="ctr"/>
                      <a:r>
                        <a:rPr lang="en-US" dirty="0">
                          <a:latin typeface="Merriweather" panose="00000500000000000000"/>
                        </a:rPr>
                        <a:t>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21</a:t>
                      </a:r>
                      <a:r>
                        <a:rPr lang="en-US" baseline="30000" dirty="0">
                          <a:latin typeface="Merriweather" panose="00000500000000000000"/>
                        </a:rPr>
                        <a:t> </a:t>
                      </a:r>
                      <a:r>
                        <a:rPr lang="en-US" dirty="0">
                          <a:latin typeface="Merriweather" panose="00000500000000000000"/>
                        </a:rPr>
                        <a:t>at 10 a.m.     July 1 at 3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23 at 10 a.m.     July 6 at 8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25 at 10 a.m.     July 7 at 1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28 at 1 p.m.       July 8 at 6 p.m.</a:t>
                      </a:r>
                    </a:p>
                    <a:p>
                      <a:r>
                        <a:rPr lang="en-US" dirty="0">
                          <a:latin typeface="Merriweather" panose="00000500000000000000"/>
                        </a:rPr>
                        <a:t>June 29 at 1 p.m.</a:t>
                      </a:r>
                    </a:p>
                  </a:txBody>
                  <a:tcPr/>
                </a:tc>
                <a:extLst>
                  <a:ext uri="{0D108BD9-81ED-4DB2-BD59-A6C34878D82A}">
                    <a16:rowId xmlns:a16="http://schemas.microsoft.com/office/drawing/2014/main" val="1533259501"/>
                  </a:ext>
                </a:extLst>
              </a:tr>
              <a:tr h="934122">
                <a:tc>
                  <a:txBody>
                    <a:bodyPr/>
                    <a:lstStyle/>
                    <a:p>
                      <a:pPr algn="ctr"/>
                      <a:r>
                        <a:rPr lang="en-US" dirty="0">
                          <a:latin typeface="Merriweather" panose="00000500000000000000"/>
                        </a:rPr>
                        <a:t>Q&amp;A: </a:t>
                      </a:r>
                      <a:r>
                        <a:rPr lang="en-US" dirty="0" err="1">
                          <a:latin typeface="Merriweather" panose="00000500000000000000"/>
                        </a:rPr>
                        <a:t>HealthSelect</a:t>
                      </a:r>
                      <a:r>
                        <a:rPr lang="en-US" dirty="0">
                          <a:latin typeface="Merriweather" panose="00000500000000000000"/>
                        </a:rPr>
                        <a:t> of Texas</a:t>
                      </a:r>
                    </a:p>
                  </a:txBody>
                  <a:tcPr anchor="ctr"/>
                </a:tc>
                <a:tc>
                  <a:txBody>
                    <a:bodyPr/>
                    <a:lstStyle/>
                    <a:p>
                      <a:pPr algn="ctr"/>
                      <a:r>
                        <a:rPr lang="en-US" dirty="0">
                          <a:latin typeface="Merriweather" panose="00000500000000000000"/>
                        </a:rPr>
                        <a:t>Blue Cross and Blue Shield of Texas</a:t>
                      </a:r>
                    </a:p>
                  </a:txBody>
                  <a:tcPr anchor="ctr"/>
                </a:tc>
                <a:tc>
                  <a:txBody>
                    <a:bodyPr/>
                    <a:lstStyle/>
                    <a:p>
                      <a:r>
                        <a:rPr lang="en-US" dirty="0">
                          <a:latin typeface="Merriweather" panose="00000500000000000000"/>
                        </a:rPr>
                        <a:t>June 21 at 1 p.m.</a:t>
                      </a:r>
                    </a:p>
                    <a:p>
                      <a:r>
                        <a:rPr lang="en-US" dirty="0">
                          <a:latin typeface="Merriweather" panose="00000500000000000000"/>
                        </a:rPr>
                        <a:t>June 29 at 10 a.m.</a:t>
                      </a:r>
                    </a:p>
                    <a:p>
                      <a:r>
                        <a:rPr lang="en-US" dirty="0">
                          <a:latin typeface="Merriweather" panose="00000500000000000000"/>
                        </a:rPr>
                        <a:t>July 9 at 1 p.m.</a:t>
                      </a:r>
                    </a:p>
                  </a:txBody>
                  <a:tcPr/>
                </a:tc>
                <a:extLst>
                  <a:ext uri="{0D108BD9-81ED-4DB2-BD59-A6C34878D82A}">
                    <a16:rowId xmlns:a16="http://schemas.microsoft.com/office/drawing/2014/main" val="2199844703"/>
                  </a:ext>
                </a:extLst>
              </a:tr>
              <a:tr h="934122">
                <a:tc>
                  <a:txBody>
                    <a:bodyPr/>
                    <a:lstStyle/>
                    <a:p>
                      <a:pPr algn="ctr"/>
                      <a:r>
                        <a:rPr lang="en-US" dirty="0">
                          <a:latin typeface="Merriweather" panose="00000500000000000000"/>
                        </a:rPr>
                        <a:t>Q&amp;A: Consumer Directed </a:t>
                      </a:r>
                      <a:r>
                        <a:rPr lang="en-US" dirty="0" err="1">
                          <a:latin typeface="Merriweather" panose="00000500000000000000"/>
                        </a:rPr>
                        <a:t>HealthSelect</a:t>
                      </a:r>
                      <a:endParaRPr lang="en-US" dirty="0">
                        <a:latin typeface="Merriweather" panose="0000050000000000000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Blue Cross and Blue Shield of Texas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Optum Bank </a:t>
                      </a:r>
                    </a:p>
                  </a:txBody>
                  <a:tcPr anchor="ctr"/>
                </a:tc>
                <a:tc>
                  <a:txBody>
                    <a:bodyPr/>
                    <a:lstStyle/>
                    <a:p>
                      <a:r>
                        <a:rPr lang="en-US" dirty="0">
                          <a:latin typeface="Merriweather" panose="00000500000000000000"/>
                        </a:rPr>
                        <a:t>June 22 at 3 p.m.</a:t>
                      </a:r>
                    </a:p>
                    <a:p>
                      <a:r>
                        <a:rPr lang="en-US" dirty="0">
                          <a:latin typeface="Merriweather" panose="00000500000000000000"/>
                        </a:rPr>
                        <a:t>June 28 at 10 a.m.</a:t>
                      </a:r>
                    </a:p>
                    <a:p>
                      <a:r>
                        <a:rPr lang="en-US" dirty="0">
                          <a:latin typeface="Merriweather" panose="00000500000000000000"/>
                        </a:rPr>
                        <a:t>July 9 at 3 p.m.</a:t>
                      </a:r>
                    </a:p>
                  </a:txBody>
                  <a:tcPr/>
                </a:tc>
                <a:extLst>
                  <a:ext uri="{0D108BD9-81ED-4DB2-BD59-A6C34878D82A}">
                    <a16:rowId xmlns:a16="http://schemas.microsoft.com/office/drawing/2014/main" val="912650399"/>
                  </a:ext>
                </a:extLst>
              </a:tr>
              <a:tr h="934122">
                <a:tc>
                  <a:txBody>
                    <a:bodyPr/>
                    <a:lstStyle/>
                    <a:p>
                      <a:pPr algn="ctr"/>
                      <a:r>
                        <a:rPr lang="en-US" dirty="0">
                          <a:latin typeface="Merriweather" panose="00000500000000000000"/>
                        </a:rPr>
                        <a:t>Q&amp;A </a:t>
                      </a:r>
                      <a:r>
                        <a:rPr lang="en-US" dirty="0" err="1">
                          <a:latin typeface="Merriweather" panose="00000500000000000000"/>
                        </a:rPr>
                        <a:t>HealthSelectSM</a:t>
                      </a:r>
                      <a:r>
                        <a:rPr lang="en-US" dirty="0">
                          <a:latin typeface="Merriweather" panose="00000500000000000000"/>
                        </a:rPr>
                        <a:t> Prescription Drug Program</a:t>
                      </a:r>
                    </a:p>
                  </a:txBody>
                  <a:tcPr anchor="ctr"/>
                </a:tc>
                <a:tc>
                  <a:txBody>
                    <a:bodyPr/>
                    <a:lstStyle/>
                    <a:p>
                      <a:pPr algn="ctr"/>
                      <a:r>
                        <a:rPr lang="en-US" dirty="0">
                          <a:latin typeface="Merriweather" panose="00000500000000000000"/>
                        </a:rPr>
                        <a:t>OptumRx</a:t>
                      </a:r>
                    </a:p>
                  </a:txBody>
                  <a:tcPr anchor="ctr"/>
                </a:tc>
                <a:tc>
                  <a:txBody>
                    <a:bodyPr/>
                    <a:lstStyle/>
                    <a:p>
                      <a:r>
                        <a:rPr lang="en-US" dirty="0">
                          <a:latin typeface="Merriweather" panose="00000500000000000000"/>
                        </a:rPr>
                        <a:t>June 23 at 3 p.m. </a:t>
                      </a:r>
                    </a:p>
                    <a:p>
                      <a:r>
                        <a:rPr lang="en-US" dirty="0">
                          <a:latin typeface="Merriweather" panose="00000500000000000000"/>
                        </a:rPr>
                        <a:t>June 30 at 10 a.m. </a:t>
                      </a:r>
                    </a:p>
                    <a:p>
                      <a:r>
                        <a:rPr lang="en-US" dirty="0">
                          <a:latin typeface="Merriweather" panose="00000500000000000000"/>
                        </a:rPr>
                        <a:t>July 8 at 1 p.m.</a:t>
                      </a:r>
                    </a:p>
                  </a:txBody>
                  <a:tcPr/>
                </a:tc>
                <a:extLst>
                  <a:ext uri="{0D108BD9-81ED-4DB2-BD59-A6C34878D82A}">
                    <a16:rowId xmlns:a16="http://schemas.microsoft.com/office/drawing/2014/main" val="2837109846"/>
                  </a:ext>
                </a:extLst>
              </a:tr>
            </a:tbl>
          </a:graphicData>
        </a:graphic>
      </p:graphicFrame>
      <p:sp>
        <p:nvSpPr>
          <p:cNvPr id="6" name="Rectangle 5">
            <a:extLst>
              <a:ext uri="{FF2B5EF4-FFF2-40B4-BE49-F238E27FC236}">
                <a16:creationId xmlns:a16="http://schemas.microsoft.com/office/drawing/2014/main" id="{700948D2-5C2B-48D0-8335-FD3E1EBE8CA8}"/>
              </a:ext>
            </a:extLst>
          </p:cNvPr>
          <p:cNvSpPr/>
          <p:nvPr/>
        </p:nvSpPr>
        <p:spPr>
          <a:xfrm>
            <a:off x="428739" y="6356729"/>
            <a:ext cx="11595975" cy="338554"/>
          </a:xfrm>
          <a:prstGeom prst="rect">
            <a:avLst/>
          </a:prstGeom>
        </p:spPr>
        <p:txBody>
          <a:bodyPr wrap="square">
            <a:spAutoFit/>
          </a:bodyPr>
          <a:lstStyle/>
          <a:p>
            <a:r>
              <a:rPr lang="en-US" sz="1600" b="1" dirty="0">
                <a:solidFill>
                  <a:srgbClr val="63666A"/>
                </a:solidFill>
                <a:latin typeface="Merriweather" panose="00000500000000000000"/>
                <a:cs typeface="Arial" panose="020B0604020202020204" pitchFamily="34" charset="0"/>
              </a:rPr>
              <a:t>Register for an ERS Summer Enrollment presentation and Benefits Q&amp;A session at </a:t>
            </a:r>
            <a:r>
              <a:rPr lang="en-US" sz="1600" b="1" dirty="0">
                <a:solidFill>
                  <a:srgbClr val="63666A"/>
                </a:solidFill>
                <a:latin typeface="Merriweather" panose="00000500000000000000"/>
                <a:cs typeface="Arial" panose="020B0604020202020204" pitchFamily="34" charset="0"/>
                <a:hlinkClick r:id="rId2"/>
              </a:rPr>
              <a:t>https://www.ers.texas.gov/Event-Calendars</a:t>
            </a:r>
            <a:r>
              <a:rPr lang="en-US" sz="1600" b="1" dirty="0">
                <a:solidFill>
                  <a:srgbClr val="63666A"/>
                </a:solidFill>
                <a:latin typeface="Merriweather" panose="00000500000000000000"/>
                <a:cs typeface="Arial" panose="020B0604020202020204" pitchFamily="34" charset="0"/>
              </a:rPr>
              <a:t> </a:t>
            </a:r>
            <a:endParaRPr lang="en-US" dirty="0"/>
          </a:p>
        </p:txBody>
      </p:sp>
    </p:spTree>
    <p:extLst>
      <p:ext uri="{BB962C8B-B14F-4D97-AF65-F5344CB8AC3E}">
        <p14:creationId xmlns:p14="http://schemas.microsoft.com/office/powerpoint/2010/main" val="332865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 y="903411"/>
            <a:ext cx="11975869" cy="842389"/>
          </a:xfrm>
        </p:spPr>
        <p:txBody>
          <a:bodyPr>
            <a:normAutofit/>
          </a:bodyPr>
          <a:lstStyle/>
          <a:p>
            <a:r>
              <a:rPr lang="en-US" dirty="0">
                <a:solidFill>
                  <a:srgbClr val="0078AD"/>
                </a:solidFill>
                <a:latin typeface="Oswald Regular" panose="02000503000000000000" pitchFamily="2" charset="0"/>
              </a:rPr>
              <a:t>ERS Virtual Presentation Schedule</a:t>
            </a:r>
          </a:p>
        </p:txBody>
      </p:sp>
      <p:sp>
        <p:nvSpPr>
          <p:cNvPr id="4" name="Content Placeholder 2">
            <a:extLst>
              <a:ext uri="{FF2B5EF4-FFF2-40B4-BE49-F238E27FC236}">
                <a16:creationId xmlns:a16="http://schemas.microsoft.com/office/drawing/2014/main" id="{22FFF41F-9598-4912-8B4E-B7B1500701B2}"/>
              </a:ext>
            </a:extLst>
          </p:cNvPr>
          <p:cNvSpPr txBox="1">
            <a:spLocks/>
          </p:cNvSpPr>
          <p:nvPr/>
        </p:nvSpPr>
        <p:spPr>
          <a:xfrm>
            <a:off x="428739" y="1828800"/>
            <a:ext cx="11502796" cy="4810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endParaRPr lang="en-US" sz="2400" dirty="0">
              <a:solidFill>
                <a:srgbClr val="63666A"/>
              </a:solidFill>
              <a:latin typeface="Merriweather" panose="00000500000000000000"/>
              <a:cs typeface="Arial" panose="020B0604020202020204" pitchFamily="34" charset="0"/>
            </a:endParaRPr>
          </a:p>
          <a:p>
            <a:pPr lvl="1"/>
            <a:endParaRPr lang="en-US" sz="2600" dirty="0">
              <a:solidFill>
                <a:srgbClr val="63666A"/>
              </a:solidFill>
              <a:latin typeface="Merriweather" panose="00000500000000000000"/>
            </a:endParaRPr>
          </a:p>
        </p:txBody>
      </p:sp>
      <p:graphicFrame>
        <p:nvGraphicFramePr>
          <p:cNvPr id="3" name="Table 2">
            <a:extLst>
              <a:ext uri="{FF2B5EF4-FFF2-40B4-BE49-F238E27FC236}">
                <a16:creationId xmlns:a16="http://schemas.microsoft.com/office/drawing/2014/main" id="{20103507-7396-47C5-9486-B0C7C0E3EFFF}"/>
              </a:ext>
            </a:extLst>
          </p:cNvPr>
          <p:cNvGraphicFramePr>
            <a:graphicFrameLocks noGrp="1"/>
          </p:cNvGraphicFramePr>
          <p:nvPr>
            <p:extLst>
              <p:ext uri="{D42A27DB-BD31-4B8C-83A1-F6EECF244321}">
                <p14:modId xmlns:p14="http://schemas.microsoft.com/office/powerpoint/2010/main" val="1327928128"/>
              </p:ext>
            </p:extLst>
          </p:nvPr>
        </p:nvGraphicFramePr>
        <p:xfrm>
          <a:off x="1251824" y="1652631"/>
          <a:ext cx="9519642" cy="4759536"/>
        </p:xfrm>
        <a:graphic>
          <a:graphicData uri="http://schemas.openxmlformats.org/drawingml/2006/table">
            <a:tbl>
              <a:tblPr firstRow="1" bandRow="1">
                <a:tableStyleId>{93296810-A885-4BE3-A3E7-6D5BEEA58F35}</a:tableStyleId>
              </a:tblPr>
              <a:tblGrid>
                <a:gridCol w="3034950">
                  <a:extLst>
                    <a:ext uri="{9D8B030D-6E8A-4147-A177-3AD203B41FA5}">
                      <a16:colId xmlns:a16="http://schemas.microsoft.com/office/drawing/2014/main" val="1993428041"/>
                    </a:ext>
                  </a:extLst>
                </a:gridCol>
                <a:gridCol w="2407641">
                  <a:extLst>
                    <a:ext uri="{9D8B030D-6E8A-4147-A177-3AD203B41FA5}">
                      <a16:colId xmlns:a16="http://schemas.microsoft.com/office/drawing/2014/main" val="3385974784"/>
                    </a:ext>
                  </a:extLst>
                </a:gridCol>
                <a:gridCol w="4077051">
                  <a:extLst>
                    <a:ext uri="{9D8B030D-6E8A-4147-A177-3AD203B41FA5}">
                      <a16:colId xmlns:a16="http://schemas.microsoft.com/office/drawing/2014/main" val="2181193850"/>
                    </a:ext>
                  </a:extLst>
                </a:gridCol>
              </a:tblGrid>
              <a:tr h="452383">
                <a:tc>
                  <a:txBody>
                    <a:bodyPr/>
                    <a:lstStyle/>
                    <a:p>
                      <a:pPr algn="ctr"/>
                      <a:r>
                        <a:rPr lang="en-US" dirty="0">
                          <a:latin typeface="Merriweather"/>
                        </a:rPr>
                        <a:t>TOPIC</a:t>
                      </a:r>
                    </a:p>
                  </a:txBody>
                  <a:tcPr anchor="ctr"/>
                </a:tc>
                <a:tc>
                  <a:txBody>
                    <a:bodyPr/>
                    <a:lstStyle/>
                    <a:p>
                      <a:pPr algn="ctr"/>
                      <a:r>
                        <a:rPr lang="en-US" dirty="0">
                          <a:latin typeface="Merriweather" panose="00000500000000000000"/>
                        </a:rPr>
                        <a:t>PRESENTER</a:t>
                      </a:r>
                    </a:p>
                  </a:txBody>
                  <a:tcPr anchor="ctr"/>
                </a:tc>
                <a:tc>
                  <a:txBody>
                    <a:bodyPr/>
                    <a:lstStyle/>
                    <a:p>
                      <a:pPr algn="ctr"/>
                      <a:r>
                        <a:rPr lang="en-US" dirty="0">
                          <a:latin typeface="Merriweather" panose="00000500000000000000"/>
                        </a:rPr>
                        <a:t>DATES &amp; TIMES</a:t>
                      </a:r>
                    </a:p>
                  </a:txBody>
                  <a:tcPr anchor="ctr"/>
                </a:tc>
                <a:extLst>
                  <a:ext uri="{0D108BD9-81ED-4DB2-BD59-A6C34878D82A}">
                    <a16:rowId xmlns:a16="http://schemas.microsoft.com/office/drawing/2014/main" val="2975375548"/>
                  </a:ext>
                </a:extLst>
              </a:tr>
              <a:tr h="923873">
                <a:tc>
                  <a:txBody>
                    <a:bodyPr/>
                    <a:lstStyle/>
                    <a:p>
                      <a:pPr algn="ctr"/>
                      <a:r>
                        <a:rPr lang="en-US" dirty="0">
                          <a:latin typeface="Merriweather" panose="00000500000000000000"/>
                        </a:rPr>
                        <a:t>Q&amp;A: Dental Plans</a:t>
                      </a:r>
                    </a:p>
                  </a:txBody>
                  <a:tcPr anchor="ctr"/>
                </a:tc>
                <a:tc>
                  <a:txBody>
                    <a:bodyPr/>
                    <a:lstStyle/>
                    <a:p>
                      <a:pPr algn="ctr"/>
                      <a:r>
                        <a:rPr lang="en-US" dirty="0">
                          <a:latin typeface="Merriweather" panose="00000500000000000000"/>
                        </a:rPr>
                        <a:t>Delta Dental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22 at 1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June 29 at 3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erriweather" panose="00000500000000000000"/>
                        </a:rPr>
                        <a:t>July 7 at 10 a.m.</a:t>
                      </a:r>
                    </a:p>
                  </a:txBody>
                  <a:tcPr anchor="ctr"/>
                </a:tc>
                <a:extLst>
                  <a:ext uri="{0D108BD9-81ED-4DB2-BD59-A6C34878D82A}">
                    <a16:rowId xmlns:a16="http://schemas.microsoft.com/office/drawing/2014/main" val="1533259501"/>
                  </a:ext>
                </a:extLst>
              </a:tr>
              <a:tr h="913142">
                <a:tc>
                  <a:txBody>
                    <a:bodyPr/>
                    <a:lstStyle/>
                    <a:p>
                      <a:pPr algn="ctr"/>
                      <a:r>
                        <a:rPr lang="en-US" dirty="0">
                          <a:latin typeface="Merriweather" panose="00000500000000000000"/>
                        </a:rPr>
                        <a:t>Q&amp;A: State of Texas Vision</a:t>
                      </a:r>
                    </a:p>
                  </a:txBody>
                  <a:tcPr anchor="ctr"/>
                </a:tc>
                <a:tc>
                  <a:txBody>
                    <a:bodyPr/>
                    <a:lstStyle/>
                    <a:p>
                      <a:pPr algn="ctr"/>
                      <a:r>
                        <a:rPr lang="en-US" dirty="0">
                          <a:latin typeface="Merriweather" panose="00000500000000000000"/>
                        </a:rPr>
                        <a:t>Superior Vision</a:t>
                      </a:r>
                    </a:p>
                  </a:txBody>
                  <a:tcPr anchor="ctr"/>
                </a:tc>
                <a:tc>
                  <a:txBody>
                    <a:bodyPr/>
                    <a:lstStyle/>
                    <a:p>
                      <a:r>
                        <a:rPr lang="en-US" dirty="0">
                          <a:latin typeface="Merriweather" panose="00000500000000000000"/>
                        </a:rPr>
                        <a:t>June 24; 3 p.m.</a:t>
                      </a:r>
                    </a:p>
                    <a:p>
                      <a:r>
                        <a:rPr lang="en-US" dirty="0">
                          <a:latin typeface="Merriweather" panose="00000500000000000000"/>
                        </a:rPr>
                        <a:t>June 30; 3 p.m.</a:t>
                      </a:r>
                    </a:p>
                    <a:p>
                      <a:r>
                        <a:rPr lang="en-US" dirty="0">
                          <a:latin typeface="Merriweather" panose="00000500000000000000"/>
                        </a:rPr>
                        <a:t>July 8; 10 a.m.</a:t>
                      </a:r>
                    </a:p>
                  </a:txBody>
                  <a:tcPr anchor="ctr"/>
                </a:tc>
                <a:extLst>
                  <a:ext uri="{0D108BD9-81ED-4DB2-BD59-A6C34878D82A}">
                    <a16:rowId xmlns:a16="http://schemas.microsoft.com/office/drawing/2014/main" val="2199844703"/>
                  </a:ext>
                </a:extLst>
              </a:tr>
              <a:tr h="913142">
                <a:tc>
                  <a:txBody>
                    <a:bodyPr/>
                    <a:lstStyle/>
                    <a:p>
                      <a:pPr algn="ctr"/>
                      <a:r>
                        <a:rPr lang="en-US" dirty="0">
                          <a:latin typeface="Merriweather" panose="00000500000000000000"/>
                        </a:rPr>
                        <a:t>Q&amp;A: </a:t>
                      </a:r>
                      <a:r>
                        <a:rPr lang="en-US" dirty="0" err="1">
                          <a:latin typeface="Merriweather" panose="00000500000000000000"/>
                        </a:rPr>
                        <a:t>TexFlex</a:t>
                      </a:r>
                      <a:endParaRPr lang="en-US" dirty="0">
                        <a:latin typeface="Merriweather" panose="00000500000000000000"/>
                      </a:endParaRPr>
                    </a:p>
                  </a:txBody>
                  <a:tcPr anchor="ctr"/>
                </a:tc>
                <a:tc>
                  <a:txBody>
                    <a:bodyPr/>
                    <a:lstStyle/>
                    <a:p>
                      <a:pPr algn="ctr"/>
                      <a:r>
                        <a:rPr lang="en-US" dirty="0">
                          <a:latin typeface="Merriweather" panose="00000500000000000000"/>
                        </a:rPr>
                        <a:t>PayFlex® Systems, Inc</a:t>
                      </a:r>
                    </a:p>
                  </a:txBody>
                  <a:tcPr anchor="ctr"/>
                </a:tc>
                <a:tc>
                  <a:txBody>
                    <a:bodyPr/>
                    <a:lstStyle/>
                    <a:p>
                      <a:r>
                        <a:rPr lang="en-US" dirty="0"/>
                        <a:t>June 25 at 1 p.m. </a:t>
                      </a:r>
                    </a:p>
                    <a:p>
                      <a:r>
                        <a:rPr lang="en-US" dirty="0"/>
                        <a:t>June 28 at 3 p.m. </a:t>
                      </a:r>
                    </a:p>
                    <a:p>
                      <a:r>
                        <a:rPr lang="en-US" dirty="0"/>
                        <a:t>July 6 at 10 a.m. </a:t>
                      </a:r>
                      <a:endParaRPr lang="en-US" dirty="0">
                        <a:latin typeface="Merriweather" panose="00000500000000000000"/>
                      </a:endParaRPr>
                    </a:p>
                  </a:txBody>
                  <a:tcPr anchor="ctr"/>
                </a:tc>
                <a:extLst>
                  <a:ext uri="{0D108BD9-81ED-4DB2-BD59-A6C34878D82A}">
                    <a16:rowId xmlns:a16="http://schemas.microsoft.com/office/drawing/2014/main" val="912650399"/>
                  </a:ext>
                </a:extLst>
              </a:tr>
              <a:tr h="913142">
                <a:tc>
                  <a:txBody>
                    <a:bodyPr/>
                    <a:lstStyle/>
                    <a:p>
                      <a:pPr algn="ctr"/>
                      <a:r>
                        <a:rPr lang="en-US" dirty="0">
                          <a:latin typeface="Merriweather" panose="00000500000000000000"/>
                        </a:rPr>
                        <a:t>Q&amp;A: Term Life and AD&amp;D Insurance</a:t>
                      </a:r>
                    </a:p>
                  </a:txBody>
                  <a:tcPr anchor="ctr"/>
                </a:tc>
                <a:tc>
                  <a:txBody>
                    <a:bodyPr/>
                    <a:lstStyle/>
                    <a:p>
                      <a:pPr algn="ctr"/>
                      <a:r>
                        <a:rPr lang="en-US" dirty="0" err="1">
                          <a:latin typeface="Merriweather" panose="00000500000000000000"/>
                        </a:rPr>
                        <a:t>Securian</a:t>
                      </a:r>
                      <a:r>
                        <a:rPr lang="en-US" dirty="0">
                          <a:latin typeface="Merriweather" panose="00000500000000000000"/>
                        </a:rPr>
                        <a:t> Financial</a:t>
                      </a:r>
                    </a:p>
                  </a:txBody>
                  <a:tcPr anchor="ctr"/>
                </a:tc>
                <a:tc>
                  <a:txBody>
                    <a:bodyPr/>
                    <a:lstStyle/>
                    <a:p>
                      <a:r>
                        <a:rPr lang="en-US" dirty="0"/>
                        <a:t>June 24 at 1 p.m. </a:t>
                      </a:r>
                    </a:p>
                    <a:p>
                      <a:r>
                        <a:rPr lang="en-US" dirty="0"/>
                        <a:t>June 30 at 1 p.m. </a:t>
                      </a:r>
                    </a:p>
                    <a:p>
                      <a:r>
                        <a:rPr lang="en-US" dirty="0"/>
                        <a:t>July 7 at 3 p.m. </a:t>
                      </a:r>
                      <a:endParaRPr lang="en-US" dirty="0">
                        <a:latin typeface="Merriweather" panose="00000500000000000000"/>
                      </a:endParaRPr>
                    </a:p>
                  </a:txBody>
                  <a:tcPr anchor="ctr"/>
                </a:tc>
                <a:extLst>
                  <a:ext uri="{0D108BD9-81ED-4DB2-BD59-A6C34878D82A}">
                    <a16:rowId xmlns:a16="http://schemas.microsoft.com/office/drawing/2014/main" val="2837109846"/>
                  </a:ext>
                </a:extLst>
              </a:tr>
              <a:tr h="639199">
                <a:tc>
                  <a:txBody>
                    <a:bodyPr/>
                    <a:lstStyle/>
                    <a:p>
                      <a:pPr algn="ctr"/>
                      <a:r>
                        <a:rPr lang="en-US" dirty="0">
                          <a:latin typeface="Merriweather" panose="00000500000000000000"/>
                        </a:rPr>
                        <a:t>Q&amp;A: Texas Income Protection Plan</a:t>
                      </a:r>
                    </a:p>
                  </a:txBody>
                  <a:tcPr anchor="ctr"/>
                </a:tc>
                <a:tc>
                  <a:txBody>
                    <a:bodyPr/>
                    <a:lstStyle/>
                    <a:p>
                      <a:pPr algn="ctr"/>
                      <a:r>
                        <a:rPr lang="en-US" dirty="0" err="1">
                          <a:latin typeface="Merriweather" panose="00000500000000000000"/>
                        </a:rPr>
                        <a:t>ReedGroup</a:t>
                      </a:r>
                      <a:endParaRPr lang="en-US" dirty="0">
                        <a:latin typeface="Merriweather" panose="00000500000000000000"/>
                      </a:endParaRPr>
                    </a:p>
                  </a:txBody>
                  <a:tcPr anchor="ctr"/>
                </a:tc>
                <a:tc>
                  <a:txBody>
                    <a:bodyPr/>
                    <a:lstStyle/>
                    <a:p>
                      <a:r>
                        <a:rPr lang="en-US" dirty="0"/>
                        <a:t>June 23 at 1 p.m. </a:t>
                      </a:r>
                    </a:p>
                    <a:p>
                      <a:r>
                        <a:rPr lang="en-US" dirty="0"/>
                        <a:t>July 9 at 10 a.m.</a:t>
                      </a:r>
                      <a:endParaRPr lang="en-US" dirty="0">
                        <a:latin typeface="Merriweather" panose="00000500000000000000"/>
                      </a:endParaRPr>
                    </a:p>
                  </a:txBody>
                  <a:tcPr anchor="ctr"/>
                </a:tc>
                <a:extLst>
                  <a:ext uri="{0D108BD9-81ED-4DB2-BD59-A6C34878D82A}">
                    <a16:rowId xmlns:a16="http://schemas.microsoft.com/office/drawing/2014/main" val="240716670"/>
                  </a:ext>
                </a:extLst>
              </a:tr>
            </a:tbl>
          </a:graphicData>
        </a:graphic>
      </p:graphicFrame>
      <p:sp>
        <p:nvSpPr>
          <p:cNvPr id="5" name="Rectangle 4">
            <a:extLst>
              <a:ext uri="{FF2B5EF4-FFF2-40B4-BE49-F238E27FC236}">
                <a16:creationId xmlns:a16="http://schemas.microsoft.com/office/drawing/2014/main" id="{777348CD-4E5B-457E-92AE-4F661A99FE0A}"/>
              </a:ext>
            </a:extLst>
          </p:cNvPr>
          <p:cNvSpPr/>
          <p:nvPr/>
        </p:nvSpPr>
        <p:spPr>
          <a:xfrm>
            <a:off x="428739" y="6412167"/>
            <a:ext cx="11595975" cy="338554"/>
          </a:xfrm>
          <a:prstGeom prst="rect">
            <a:avLst/>
          </a:prstGeom>
        </p:spPr>
        <p:txBody>
          <a:bodyPr wrap="square">
            <a:spAutoFit/>
          </a:bodyPr>
          <a:lstStyle/>
          <a:p>
            <a:r>
              <a:rPr lang="en-US" sz="1600" b="1" dirty="0">
                <a:solidFill>
                  <a:srgbClr val="63666A"/>
                </a:solidFill>
                <a:latin typeface="Merriweather" panose="00000500000000000000"/>
                <a:cs typeface="Arial" panose="020B0604020202020204" pitchFamily="34" charset="0"/>
              </a:rPr>
              <a:t>Register for an ERS Summer Enrollment presentation and Benefits Q&amp;A session at </a:t>
            </a:r>
            <a:r>
              <a:rPr lang="en-US" sz="1600" b="1" dirty="0">
                <a:solidFill>
                  <a:srgbClr val="63666A"/>
                </a:solidFill>
                <a:latin typeface="Merriweather" panose="00000500000000000000"/>
                <a:cs typeface="Arial" panose="020B0604020202020204" pitchFamily="34" charset="0"/>
                <a:hlinkClick r:id="rId2"/>
              </a:rPr>
              <a:t>https://www.ers.texas.gov/Event-Calendars</a:t>
            </a:r>
            <a:r>
              <a:rPr lang="en-US" sz="1600" b="1" dirty="0">
                <a:solidFill>
                  <a:srgbClr val="63666A"/>
                </a:solidFill>
                <a:latin typeface="Merriweather" panose="00000500000000000000"/>
                <a:cs typeface="Arial" panose="020B0604020202020204" pitchFamily="34" charset="0"/>
              </a:rPr>
              <a:t> </a:t>
            </a:r>
            <a:endParaRPr lang="en-US" dirty="0"/>
          </a:p>
        </p:txBody>
      </p:sp>
    </p:spTree>
    <p:extLst>
      <p:ext uri="{BB962C8B-B14F-4D97-AF65-F5344CB8AC3E}">
        <p14:creationId xmlns:p14="http://schemas.microsoft.com/office/powerpoint/2010/main" val="139765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lstStyle/>
          <a:p>
            <a:r>
              <a:rPr lang="en-US" dirty="0">
                <a:solidFill>
                  <a:srgbClr val="0078AD"/>
                </a:solidFill>
                <a:latin typeface="Oswald Regular" panose="02000503000000000000" pitchFamily="2" charset="0"/>
              </a:rPr>
              <a:t>Questions? </a:t>
            </a:r>
          </a:p>
        </p:txBody>
      </p:sp>
      <p:sp>
        <p:nvSpPr>
          <p:cNvPr id="3" name="Content Placeholder 2"/>
          <p:cNvSpPr>
            <a:spLocks noGrp="1"/>
          </p:cNvSpPr>
          <p:nvPr>
            <p:ph idx="1"/>
          </p:nvPr>
        </p:nvSpPr>
        <p:spPr>
          <a:xfrm>
            <a:off x="276340" y="2093205"/>
            <a:ext cx="5661752" cy="4554749"/>
          </a:xfrm>
        </p:spPr>
        <p:txBody>
          <a:bodyPr>
            <a:normAutofit/>
          </a:bodyPr>
          <a:lstStyle/>
          <a:p>
            <a:pPr marL="0" lvl="0" indent="0">
              <a:lnSpc>
                <a:spcPct val="100000"/>
              </a:lnSpc>
              <a:spcBef>
                <a:spcPts val="0"/>
              </a:spcBef>
              <a:buNone/>
            </a:pPr>
            <a:r>
              <a:rPr lang="en-US" sz="2400" b="1" dirty="0">
                <a:solidFill>
                  <a:srgbClr val="63666A"/>
                </a:solidFill>
                <a:latin typeface="Merriweather Light" panose="00000400000000000000" pitchFamily="50" charset="0"/>
              </a:rPr>
              <a:t>Kristyn Dalmolin</a:t>
            </a:r>
          </a:p>
          <a:p>
            <a:pPr marL="0" lvl="0" indent="0">
              <a:lnSpc>
                <a:spcPct val="100000"/>
              </a:lnSpc>
              <a:spcBef>
                <a:spcPts val="0"/>
              </a:spcBef>
              <a:buNone/>
            </a:pPr>
            <a:r>
              <a:rPr lang="en-US" sz="2400" dirty="0">
                <a:solidFill>
                  <a:srgbClr val="63666A"/>
                </a:solidFill>
                <a:latin typeface="Merriweather Light" panose="00000400000000000000" pitchFamily="50" charset="0"/>
              </a:rPr>
              <a:t>Senior Benefits Coordinator </a:t>
            </a:r>
          </a:p>
          <a:p>
            <a:pPr marL="0" lvl="0" indent="0">
              <a:lnSpc>
                <a:spcPct val="100000"/>
              </a:lnSpc>
              <a:spcBef>
                <a:spcPts val="0"/>
              </a:spcBef>
              <a:buNone/>
            </a:pPr>
            <a:r>
              <a:rPr lang="en-US" sz="2400" dirty="0">
                <a:solidFill>
                  <a:srgbClr val="63666A"/>
                </a:solidFill>
                <a:latin typeface="Merriweather Light" panose="00000400000000000000" pitchFamily="50" charset="0"/>
                <a:hlinkClick r:id="rId2"/>
              </a:rPr>
              <a:t>dalmolink@uhcl.edu</a:t>
            </a:r>
            <a:endParaRPr lang="en-US" sz="2400" dirty="0">
              <a:solidFill>
                <a:srgbClr val="63666A"/>
              </a:solidFill>
              <a:latin typeface="Merriweather Light" panose="00000400000000000000" pitchFamily="50" charset="0"/>
            </a:endParaRPr>
          </a:p>
          <a:p>
            <a:pPr marL="0" lvl="0" indent="0">
              <a:lnSpc>
                <a:spcPct val="100000"/>
              </a:lnSpc>
              <a:spcBef>
                <a:spcPts val="0"/>
              </a:spcBef>
              <a:buNone/>
            </a:pPr>
            <a:r>
              <a:rPr lang="en-US" sz="2400" dirty="0">
                <a:solidFill>
                  <a:srgbClr val="63666A"/>
                </a:solidFill>
                <a:latin typeface="Merriweather Light" panose="00000400000000000000" pitchFamily="50" charset="0"/>
              </a:rPr>
              <a:t>281-283-2169</a:t>
            </a:r>
          </a:p>
          <a:p>
            <a:pPr marL="0" indent="0">
              <a:buNone/>
            </a:pPr>
            <a:endParaRPr lang="en-US" sz="2400" dirty="0">
              <a:solidFill>
                <a:srgbClr val="63666A"/>
              </a:solidFill>
              <a:latin typeface="Merriweather Light" panose="00000400000000000000" pitchFamily="50"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65" r="6001"/>
          <a:stretch/>
        </p:blipFill>
        <p:spPr>
          <a:xfrm>
            <a:off x="6367749" y="1178804"/>
            <a:ext cx="5591930" cy="5253077"/>
          </a:xfrm>
          <a:prstGeom prst="rect">
            <a:avLst/>
          </a:prstGeom>
        </p:spPr>
      </p:pic>
    </p:spTree>
    <p:extLst>
      <p:ext uri="{BB962C8B-B14F-4D97-AF65-F5344CB8AC3E}">
        <p14:creationId xmlns:p14="http://schemas.microsoft.com/office/powerpoint/2010/main" val="156434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What is Summer Enrollment? </a:t>
            </a:r>
          </a:p>
        </p:txBody>
      </p:sp>
      <p:sp>
        <p:nvSpPr>
          <p:cNvPr id="3" name="Content Placeholder 2"/>
          <p:cNvSpPr>
            <a:spLocks noGrp="1"/>
          </p:cNvSpPr>
          <p:nvPr>
            <p:ph idx="1"/>
          </p:nvPr>
        </p:nvSpPr>
        <p:spPr>
          <a:xfrm>
            <a:off x="276339" y="2011562"/>
            <a:ext cx="11627189" cy="4511158"/>
          </a:xfrm>
        </p:spPr>
        <p:txBody>
          <a:bodyPr>
            <a:normAutofit/>
          </a:bodyPr>
          <a:lstStyle/>
          <a:p>
            <a:pPr marL="0" lvl="0" indent="0">
              <a:buNone/>
            </a:pPr>
            <a:r>
              <a:rPr lang="en-US" sz="2400" dirty="0">
                <a:solidFill>
                  <a:srgbClr val="63666A"/>
                </a:solidFill>
                <a:latin typeface="Merriweather Light" panose="00000400000000000000" pitchFamily="50" charset="0"/>
              </a:rPr>
              <a:t>Summer Enrollment is your chance to review your benefits and make changes. It is the </a:t>
            </a:r>
            <a:r>
              <a:rPr lang="en-US" sz="2400" b="1" dirty="0">
                <a:solidFill>
                  <a:srgbClr val="63666A"/>
                </a:solidFill>
                <a:latin typeface="Merriweather Light" panose="00000400000000000000" pitchFamily="50" charset="0"/>
              </a:rPr>
              <a:t>only time you can make benefit changes</a:t>
            </a:r>
            <a:r>
              <a:rPr lang="en-US" sz="2400" dirty="0">
                <a:solidFill>
                  <a:srgbClr val="63666A"/>
                </a:solidFill>
                <a:latin typeface="Merriweather Light" panose="00000400000000000000" pitchFamily="50" charset="0"/>
              </a:rPr>
              <a:t> unless you have a qualifying life event during the plan year. </a:t>
            </a:r>
          </a:p>
          <a:p>
            <a:pPr marL="0" lvl="0" indent="0">
              <a:buNone/>
            </a:pPr>
            <a:r>
              <a:rPr lang="en-US" sz="2400" dirty="0">
                <a:solidFill>
                  <a:srgbClr val="63666A"/>
                </a:solidFill>
                <a:latin typeface="Merriweather Light" panose="00000400000000000000" pitchFamily="50" charset="0"/>
              </a:rPr>
              <a:t>You should take this opportunity to refresh your knowledge about your coverage options. Consider any life changes you’ve had in the past year and think about what </a:t>
            </a:r>
            <a:r>
              <a:rPr lang="en-US" sz="2400" b="1" dirty="0">
                <a:solidFill>
                  <a:srgbClr val="63666A"/>
                </a:solidFill>
                <a:latin typeface="Merriweather Light" panose="00000400000000000000" pitchFamily="50" charset="0"/>
              </a:rPr>
              <a:t>services and coverage you and your family may need for PY22. </a:t>
            </a:r>
          </a:p>
          <a:p>
            <a:pPr marL="0" indent="0">
              <a:buNone/>
            </a:pPr>
            <a:r>
              <a:rPr lang="en-US" sz="2400" b="1" dirty="0">
                <a:solidFill>
                  <a:srgbClr val="0078AD"/>
                </a:solidFill>
                <a:latin typeface="Merriweather" panose="00000500000000000000" pitchFamily="50" charset="0"/>
              </a:rPr>
              <a:t>Benefits Include: </a:t>
            </a:r>
          </a:p>
          <a:p>
            <a:pPr>
              <a:buFontTx/>
              <a:buChar char="-"/>
            </a:pPr>
            <a:r>
              <a:rPr lang="en-US" sz="2000" dirty="0">
                <a:solidFill>
                  <a:srgbClr val="63666A"/>
                </a:solidFill>
                <a:latin typeface="Merriweather" panose="00000500000000000000" pitchFamily="50" charset="0"/>
              </a:rPr>
              <a:t>Health	- Optional Term Life* 		- Short Term Disability*	- Flexible Spending Accounts:  </a:t>
            </a:r>
          </a:p>
          <a:p>
            <a:pPr>
              <a:buFontTx/>
              <a:buChar char="-"/>
            </a:pPr>
            <a:r>
              <a:rPr lang="en-US" sz="2000" dirty="0">
                <a:solidFill>
                  <a:srgbClr val="63666A"/>
                </a:solidFill>
                <a:latin typeface="Merriweather" panose="00000500000000000000" pitchFamily="50" charset="0"/>
              </a:rPr>
              <a:t>Dental		- Dependent Term Life*		- Long Term Disability*	  Health &amp; Dependent Care</a:t>
            </a:r>
          </a:p>
          <a:p>
            <a:pPr>
              <a:buFontTx/>
              <a:buChar char="-"/>
            </a:pPr>
            <a:r>
              <a:rPr lang="en-US" sz="2000" dirty="0">
                <a:solidFill>
                  <a:srgbClr val="63666A"/>
                </a:solidFill>
                <a:latin typeface="Merriweather" panose="00000500000000000000" pitchFamily="50" charset="0"/>
              </a:rPr>
              <a:t>Vision		- Voluntary Accidental Death &amp; Dismemberment</a:t>
            </a:r>
          </a:p>
          <a:p>
            <a:pPr marL="0" indent="0">
              <a:buNone/>
            </a:pPr>
            <a:r>
              <a:rPr lang="en-US" sz="2000" dirty="0">
                <a:solidFill>
                  <a:srgbClr val="63666A"/>
                </a:solidFill>
                <a:latin typeface="Merriweather" panose="00000500000000000000" pitchFamily="50" charset="0"/>
              </a:rPr>
              <a:t> </a:t>
            </a:r>
          </a:p>
          <a:p>
            <a:pPr marL="0" indent="0">
              <a:lnSpc>
                <a:spcPct val="0"/>
              </a:lnSpc>
              <a:buNone/>
            </a:pPr>
            <a:r>
              <a:rPr lang="en-US" sz="2000" dirty="0">
                <a:solidFill>
                  <a:srgbClr val="63666A"/>
                </a:solidFill>
                <a:latin typeface="Merriweather" panose="00000500000000000000"/>
              </a:rPr>
              <a:t> *</a:t>
            </a:r>
            <a:r>
              <a:rPr lang="en-US" sz="2400" dirty="0">
                <a:solidFill>
                  <a:srgbClr val="63666A"/>
                </a:solidFill>
                <a:latin typeface="Merriweather" panose="00000500000000000000"/>
              </a:rPr>
              <a:t>Some benefit changes require proof of good health, called </a:t>
            </a:r>
            <a:r>
              <a:rPr lang="en-US" sz="2400" b="1" dirty="0">
                <a:solidFill>
                  <a:srgbClr val="63666A"/>
                </a:solidFill>
                <a:latin typeface="Merriweather" panose="00000500000000000000"/>
              </a:rPr>
              <a:t>Evidence of Insurability (EOI).</a:t>
            </a:r>
            <a:endParaRPr lang="en-US" sz="2400" b="1" dirty="0">
              <a:solidFill>
                <a:srgbClr val="0078AD"/>
              </a:solidFill>
              <a:latin typeface="Merriweather" panose="00000500000000000000" pitchFamily="50" charset="0"/>
            </a:endParaRPr>
          </a:p>
        </p:txBody>
      </p:sp>
      <p:sp>
        <p:nvSpPr>
          <p:cNvPr id="5" name="Content Placeholder 2">
            <a:extLst>
              <a:ext uri="{FF2B5EF4-FFF2-40B4-BE49-F238E27FC236}">
                <a16:creationId xmlns:a16="http://schemas.microsoft.com/office/drawing/2014/main" id="{25CB1D81-21E8-45E9-84B9-B6E5F370D65C}"/>
              </a:ext>
            </a:extLst>
          </p:cNvPr>
          <p:cNvSpPr txBox="1">
            <a:spLocks/>
          </p:cNvSpPr>
          <p:nvPr/>
        </p:nvSpPr>
        <p:spPr>
          <a:xfrm>
            <a:off x="342241" y="4338278"/>
            <a:ext cx="11253051" cy="2263876"/>
          </a:xfrm>
          <a:prstGeom prst="rect">
            <a:avLst/>
          </a:prstGeom>
        </p:spPr>
        <p:txBody>
          <a:bodyPr vert="horz" lIns="91440" tIns="45720" rIns="91440" bIns="45720" numCol="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dirty="0">
              <a:solidFill>
                <a:srgbClr val="0078AD"/>
              </a:solidFill>
              <a:latin typeface="Merriweather" panose="00000500000000000000" pitchFamily="50" charset="0"/>
            </a:endParaRPr>
          </a:p>
        </p:txBody>
      </p:sp>
      <p:sp>
        <p:nvSpPr>
          <p:cNvPr id="6" name="Content Placeholder 2">
            <a:extLst>
              <a:ext uri="{FF2B5EF4-FFF2-40B4-BE49-F238E27FC236}">
                <a16:creationId xmlns:a16="http://schemas.microsoft.com/office/drawing/2014/main" id="{DF046F23-8A82-406F-BEC5-B53C01402A0D}"/>
              </a:ext>
            </a:extLst>
          </p:cNvPr>
          <p:cNvSpPr txBox="1">
            <a:spLocks/>
          </p:cNvSpPr>
          <p:nvPr/>
        </p:nvSpPr>
        <p:spPr>
          <a:xfrm>
            <a:off x="224852" y="4184293"/>
            <a:ext cx="11253051" cy="2263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204451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80" y="2686758"/>
            <a:ext cx="11657584" cy="805589"/>
          </a:xfrm>
        </p:spPr>
        <p:txBody>
          <a:bodyPr>
            <a:normAutofit/>
          </a:bodyPr>
          <a:lstStyle/>
          <a:p>
            <a:pPr algn="l"/>
            <a:r>
              <a:rPr lang="en-US" sz="4800" dirty="0">
                <a:solidFill>
                  <a:schemeClr val="bg1"/>
                </a:solidFill>
                <a:latin typeface="Oswald Regular" panose="02000503000000000000" pitchFamily="2" charset="0"/>
              </a:rPr>
              <a:t>Health Insurance</a:t>
            </a:r>
          </a:p>
        </p:txBody>
      </p:sp>
      <p:cxnSp>
        <p:nvCxnSpPr>
          <p:cNvPr id="5" name="Straight Connector 4"/>
          <p:cNvCxnSpPr/>
          <p:nvPr/>
        </p:nvCxnSpPr>
        <p:spPr>
          <a:xfrm>
            <a:off x="605928" y="3580482"/>
            <a:ext cx="3811836" cy="0"/>
          </a:xfrm>
          <a:prstGeom prst="line">
            <a:avLst/>
          </a:prstGeom>
          <a:ln w="12700">
            <a:solidFill>
              <a:srgbClr val="C1D7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1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Medical Insurance</a:t>
            </a:r>
          </a:p>
        </p:txBody>
      </p:sp>
      <p:sp>
        <p:nvSpPr>
          <p:cNvPr id="3" name="Content Placeholder 2"/>
          <p:cNvSpPr>
            <a:spLocks noGrp="1"/>
          </p:cNvSpPr>
          <p:nvPr>
            <p:ph idx="1"/>
          </p:nvPr>
        </p:nvSpPr>
        <p:spPr>
          <a:xfrm>
            <a:off x="276340" y="2008415"/>
            <a:ext cx="11253051" cy="4639540"/>
          </a:xfrm>
        </p:spPr>
        <p:txBody>
          <a:bodyPr>
            <a:normAutofit/>
          </a:bodyPr>
          <a:lstStyle/>
          <a:p>
            <a:r>
              <a:rPr lang="en-US" sz="2400" b="1" dirty="0">
                <a:solidFill>
                  <a:srgbClr val="63666A"/>
                </a:solidFill>
                <a:latin typeface="Merriweather" panose="00000500000000000000" pitchFamily="50" charset="0"/>
              </a:rPr>
              <a:t>Full-time employees </a:t>
            </a:r>
            <a:r>
              <a:rPr lang="en-US" sz="2400" dirty="0">
                <a:solidFill>
                  <a:srgbClr val="63666A"/>
                </a:solidFill>
                <a:latin typeface="Merriweather" panose="00000500000000000000" pitchFamily="50" charset="0"/>
              </a:rPr>
              <a:t>will continue to have </a:t>
            </a:r>
            <a:r>
              <a:rPr lang="en-US" sz="2400" b="1" dirty="0">
                <a:solidFill>
                  <a:srgbClr val="63666A"/>
                </a:solidFill>
                <a:latin typeface="Merriweather" panose="00000500000000000000" pitchFamily="50" charset="0"/>
              </a:rPr>
              <a:t>100% of their premium paid </a:t>
            </a:r>
            <a:r>
              <a:rPr lang="en-US" sz="2400" dirty="0">
                <a:solidFill>
                  <a:srgbClr val="63666A"/>
                </a:solidFill>
                <a:latin typeface="Merriweather" panose="00000500000000000000" pitchFamily="50" charset="0"/>
              </a:rPr>
              <a:t>and 50% of dependents’ premiums paid.</a:t>
            </a:r>
          </a:p>
          <a:p>
            <a:r>
              <a:rPr lang="en-US" sz="2400" b="1" dirty="0">
                <a:solidFill>
                  <a:srgbClr val="63666A"/>
                </a:solidFill>
                <a:latin typeface="Merriweather" panose="00000500000000000000" pitchFamily="50" charset="0"/>
              </a:rPr>
              <a:t>Part-time employees </a:t>
            </a:r>
            <a:r>
              <a:rPr lang="en-US" sz="2400" dirty="0">
                <a:solidFill>
                  <a:srgbClr val="63666A"/>
                </a:solidFill>
                <a:latin typeface="Merriweather" panose="00000500000000000000" pitchFamily="50" charset="0"/>
              </a:rPr>
              <a:t>will continue to have </a:t>
            </a:r>
            <a:r>
              <a:rPr lang="en-US" sz="2400" b="1" dirty="0">
                <a:solidFill>
                  <a:srgbClr val="63666A"/>
                </a:solidFill>
                <a:latin typeface="Merriweather" panose="00000500000000000000" pitchFamily="50" charset="0"/>
              </a:rPr>
              <a:t>50% of their premium paid</a:t>
            </a:r>
            <a:r>
              <a:rPr lang="en-US" sz="2400" dirty="0">
                <a:solidFill>
                  <a:srgbClr val="63666A"/>
                </a:solidFill>
                <a:latin typeface="Merriweather" panose="00000500000000000000" pitchFamily="50" charset="0"/>
              </a:rPr>
              <a:t> and 25% of dependents’ premiums paid.</a:t>
            </a:r>
          </a:p>
          <a:p>
            <a:r>
              <a:rPr lang="en-US" sz="2400" dirty="0">
                <a:solidFill>
                  <a:srgbClr val="63666A"/>
                </a:solidFill>
                <a:latin typeface="Merriweather" panose="00000500000000000000" pitchFamily="50" charset="0"/>
              </a:rPr>
              <a:t>Premium rates remain the same for PY22</a:t>
            </a:r>
          </a:p>
          <a:p>
            <a:r>
              <a:rPr lang="en-US" sz="2400" dirty="0">
                <a:solidFill>
                  <a:srgbClr val="63666A"/>
                </a:solidFill>
                <a:latin typeface="Merriweather" panose="00000500000000000000" pitchFamily="50" charset="0"/>
              </a:rPr>
              <a:t>Two medical plans: </a:t>
            </a:r>
          </a:p>
          <a:p>
            <a:pPr lvl="1"/>
            <a:r>
              <a:rPr lang="en-US" b="1" dirty="0" err="1">
                <a:solidFill>
                  <a:srgbClr val="63666A"/>
                </a:solidFill>
                <a:latin typeface="Merriweather" panose="00000500000000000000" pitchFamily="50" charset="0"/>
              </a:rPr>
              <a:t>HealthSelect</a:t>
            </a:r>
            <a:r>
              <a:rPr lang="en-US" b="1" dirty="0">
                <a:solidFill>
                  <a:srgbClr val="63666A"/>
                </a:solidFill>
                <a:latin typeface="Merriweather" panose="00000500000000000000" pitchFamily="50" charset="0"/>
              </a:rPr>
              <a:t> of Texas</a:t>
            </a:r>
          </a:p>
          <a:p>
            <a:pPr lvl="2"/>
            <a:r>
              <a:rPr lang="en-US" dirty="0">
                <a:solidFill>
                  <a:srgbClr val="63666A"/>
                </a:solidFill>
                <a:latin typeface="Merriweather" panose="00000500000000000000" pitchFamily="50" charset="0"/>
              </a:rPr>
              <a:t>Point-of-service plan administered by Blue Cross and Blue Shield of Texas (BCBSTX)</a:t>
            </a:r>
          </a:p>
          <a:p>
            <a:pPr lvl="1"/>
            <a:r>
              <a:rPr lang="en-US" b="1" dirty="0">
                <a:solidFill>
                  <a:srgbClr val="63666A"/>
                </a:solidFill>
                <a:latin typeface="Merriweather" panose="00000500000000000000" pitchFamily="50" charset="0"/>
              </a:rPr>
              <a:t>Consumer Directed Health Select </a:t>
            </a:r>
          </a:p>
          <a:p>
            <a:pPr lvl="2"/>
            <a:r>
              <a:rPr lang="en-US" dirty="0">
                <a:solidFill>
                  <a:srgbClr val="63666A"/>
                </a:solidFill>
                <a:latin typeface="Merriweather" panose="00000500000000000000" pitchFamily="50" charset="0"/>
              </a:rPr>
              <a:t>High-deductible health plan administered by Blue Cross and Blue Shield of Texas (BCBSTX)</a:t>
            </a:r>
          </a:p>
          <a:p>
            <a:endParaRPr lang="en-US" sz="2400" dirty="0">
              <a:solidFill>
                <a:srgbClr val="63666A"/>
              </a:solidFill>
              <a:latin typeface="Merriweather" panose="00000500000000000000" pitchFamily="50" charset="0"/>
            </a:endParaRPr>
          </a:p>
        </p:txBody>
      </p:sp>
    </p:spTree>
    <p:extLst>
      <p:ext uri="{BB962C8B-B14F-4D97-AF65-F5344CB8AC3E}">
        <p14:creationId xmlns:p14="http://schemas.microsoft.com/office/powerpoint/2010/main" val="115337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Medical Insurance - Plan Year 2022 Changes </a:t>
            </a:r>
          </a:p>
        </p:txBody>
      </p:sp>
      <p:sp>
        <p:nvSpPr>
          <p:cNvPr id="3" name="Content Placeholder 2"/>
          <p:cNvSpPr>
            <a:spLocks noGrp="1"/>
          </p:cNvSpPr>
          <p:nvPr>
            <p:ph idx="1"/>
          </p:nvPr>
        </p:nvSpPr>
        <p:spPr>
          <a:xfrm>
            <a:off x="276340" y="2008415"/>
            <a:ext cx="11253051" cy="4639540"/>
          </a:xfrm>
        </p:spPr>
        <p:txBody>
          <a:bodyPr>
            <a:normAutofit fontScale="47500" lnSpcReduction="20000"/>
          </a:bodyPr>
          <a:lstStyle/>
          <a:p>
            <a:pPr>
              <a:lnSpc>
                <a:spcPct val="100000"/>
              </a:lnSpc>
            </a:pPr>
            <a:r>
              <a:rPr lang="en-US" sz="4600" dirty="0">
                <a:solidFill>
                  <a:srgbClr val="63666A"/>
                </a:solidFill>
                <a:latin typeface="Merriweather" panose="00000500000000000000"/>
              </a:rPr>
              <a:t>Plan changes go into effect September 1, 2021 </a:t>
            </a:r>
          </a:p>
          <a:p>
            <a:pPr>
              <a:lnSpc>
                <a:spcPct val="100000"/>
              </a:lnSpc>
            </a:pPr>
            <a:r>
              <a:rPr lang="en-US" sz="4600" dirty="0">
                <a:solidFill>
                  <a:srgbClr val="63666A"/>
                </a:solidFill>
                <a:latin typeface="Merriweather" panose="00000500000000000000"/>
              </a:rPr>
              <a:t>The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of Texas and Consumer Directed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health plans’ </a:t>
            </a:r>
            <a:r>
              <a:rPr lang="en-US" sz="4600" b="1" dirty="0">
                <a:solidFill>
                  <a:srgbClr val="63666A"/>
                </a:solidFill>
                <a:latin typeface="Merriweather" panose="00000500000000000000"/>
              </a:rPr>
              <a:t>total annual in-network out-of-pocket maximums </a:t>
            </a:r>
            <a:r>
              <a:rPr lang="en-US" sz="4600" dirty="0">
                <a:solidFill>
                  <a:srgbClr val="63666A"/>
                </a:solidFill>
                <a:latin typeface="Merriweather" panose="00000500000000000000"/>
              </a:rPr>
              <a:t>(medical and pharmacy combined) will </a:t>
            </a:r>
            <a:r>
              <a:rPr lang="en-US" sz="4600" b="1" dirty="0">
                <a:solidFill>
                  <a:srgbClr val="63666A"/>
                </a:solidFill>
                <a:latin typeface="Merriweather" panose="00000500000000000000"/>
              </a:rPr>
              <a:t>increase</a:t>
            </a:r>
            <a:r>
              <a:rPr lang="en-US" sz="4600" dirty="0">
                <a:solidFill>
                  <a:srgbClr val="63666A"/>
                </a:solidFill>
                <a:latin typeface="Merriweather" panose="00000500000000000000"/>
              </a:rPr>
              <a:t> to $7,000 per individual (up from $6,750) and $14,000 per family (up from $13,500) to align with the IRS maximums.</a:t>
            </a:r>
          </a:p>
          <a:p>
            <a:pPr>
              <a:lnSpc>
                <a:spcPct val="100000"/>
              </a:lnSpc>
            </a:pPr>
            <a:r>
              <a:rPr lang="en-US" sz="4600" dirty="0">
                <a:solidFill>
                  <a:srgbClr val="63666A"/>
                </a:solidFill>
                <a:latin typeface="Merriweather" panose="00000500000000000000"/>
              </a:rPr>
              <a:t>The Consumer Directed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and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Secondary medical plans will </a:t>
            </a:r>
            <a:r>
              <a:rPr lang="en-US" sz="4600" b="1" dirty="0">
                <a:solidFill>
                  <a:srgbClr val="63666A"/>
                </a:solidFill>
                <a:latin typeface="Merriweather" panose="00000500000000000000"/>
              </a:rPr>
              <a:t>provide in-network diagnostic Hemoglobin A1c testing at first-dollar coverage</a:t>
            </a:r>
            <a:r>
              <a:rPr lang="en-US" sz="4600" dirty="0">
                <a:solidFill>
                  <a:srgbClr val="63666A"/>
                </a:solidFill>
                <a:latin typeface="Merriweather" panose="00000500000000000000"/>
              </a:rPr>
              <a:t>, </a:t>
            </a:r>
            <a:r>
              <a:rPr lang="en-US" sz="4600" b="1" dirty="0">
                <a:solidFill>
                  <a:srgbClr val="63666A"/>
                </a:solidFill>
                <a:latin typeface="Merriweather" panose="00000500000000000000"/>
              </a:rPr>
              <a:t>bypassing the annual medical plan deductible for individuals diagnosed with diabetes</a:t>
            </a:r>
            <a:r>
              <a:rPr lang="en-US" sz="4600" dirty="0">
                <a:solidFill>
                  <a:srgbClr val="63666A"/>
                </a:solidFill>
                <a:latin typeface="Merriweather" panose="00000500000000000000"/>
              </a:rPr>
              <a:t>. Coinsurance will still apply.</a:t>
            </a:r>
          </a:p>
          <a:p>
            <a:pPr>
              <a:lnSpc>
                <a:spcPct val="100000"/>
              </a:lnSpc>
            </a:pPr>
            <a:r>
              <a:rPr lang="en-US" sz="4600" b="1" dirty="0">
                <a:solidFill>
                  <a:srgbClr val="63666A"/>
                </a:solidFill>
                <a:latin typeface="Merriweather" panose="00000500000000000000"/>
              </a:rPr>
              <a:t>Formulary insulin dispensed at in-network pharmacies will be covered at first-dollar </a:t>
            </a:r>
            <a:r>
              <a:rPr lang="en-US" sz="4600" dirty="0">
                <a:solidFill>
                  <a:srgbClr val="63666A"/>
                </a:solidFill>
                <a:latin typeface="Merriweather" panose="00000500000000000000"/>
              </a:rPr>
              <a:t>under the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of Texas and Consumer Directed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Prescription Drug Programs, </a:t>
            </a:r>
            <a:r>
              <a:rPr lang="en-US" sz="4600" b="1" dirty="0">
                <a:solidFill>
                  <a:srgbClr val="63666A"/>
                </a:solidFill>
                <a:latin typeface="Merriweather" panose="00000500000000000000"/>
              </a:rPr>
              <a:t>bypassing the annual plan deductible</a:t>
            </a:r>
            <a:r>
              <a:rPr lang="en-US" sz="4600" dirty="0">
                <a:solidFill>
                  <a:srgbClr val="63666A"/>
                </a:solidFill>
                <a:latin typeface="Merriweather" panose="00000500000000000000"/>
              </a:rPr>
              <a:t>. Copays and coinsurance for formulary insulin will still apply.</a:t>
            </a:r>
          </a:p>
          <a:p>
            <a:pPr>
              <a:lnSpc>
                <a:spcPct val="100000"/>
              </a:lnSpc>
            </a:pPr>
            <a:r>
              <a:rPr lang="en-US" sz="4600" dirty="0">
                <a:solidFill>
                  <a:srgbClr val="63666A"/>
                </a:solidFill>
                <a:latin typeface="Merriweather" panose="00000500000000000000"/>
              </a:rPr>
              <a:t>Starting </a:t>
            </a:r>
            <a:r>
              <a:rPr lang="en-US" sz="4600" b="1" dirty="0">
                <a:solidFill>
                  <a:srgbClr val="63666A"/>
                </a:solidFill>
                <a:latin typeface="Merriweather" panose="00000500000000000000"/>
              </a:rPr>
              <a:t>July 1, 2021</a:t>
            </a:r>
            <a:r>
              <a:rPr lang="en-US" sz="4600" dirty="0">
                <a:solidFill>
                  <a:srgbClr val="63666A"/>
                </a:solidFill>
                <a:latin typeface="Merriweather" panose="00000500000000000000"/>
              </a:rPr>
              <a:t>, the </a:t>
            </a:r>
            <a:r>
              <a:rPr lang="en-US" sz="4600" dirty="0" err="1">
                <a:solidFill>
                  <a:srgbClr val="63666A"/>
                </a:solidFill>
                <a:latin typeface="Merriweather" panose="00000500000000000000"/>
              </a:rPr>
              <a:t>HealthSelect</a:t>
            </a:r>
            <a:r>
              <a:rPr lang="en-US" sz="4600" dirty="0">
                <a:solidFill>
                  <a:srgbClr val="63666A"/>
                </a:solidFill>
                <a:latin typeface="Merriweather" panose="00000500000000000000"/>
              </a:rPr>
              <a:t> of Texas, </a:t>
            </a:r>
            <a:r>
              <a:rPr lang="en-US" sz="4600" dirty="0" err="1">
                <a:solidFill>
                  <a:srgbClr val="63666A"/>
                </a:solidFill>
                <a:latin typeface="Merriweather" panose="00000500000000000000"/>
              </a:rPr>
              <a:t>HealthSelectSM</a:t>
            </a:r>
            <a:r>
              <a:rPr lang="en-US" sz="4600" dirty="0">
                <a:solidFill>
                  <a:srgbClr val="63666A"/>
                </a:solidFill>
                <a:latin typeface="Merriweather" panose="00000500000000000000"/>
              </a:rPr>
              <a:t> Out-of-State, and </a:t>
            </a:r>
            <a:r>
              <a:rPr lang="en-US" sz="4600" dirty="0" err="1">
                <a:solidFill>
                  <a:srgbClr val="63666A"/>
                </a:solidFill>
                <a:latin typeface="Merriweather" panose="00000500000000000000"/>
              </a:rPr>
              <a:t>HealthSelectSM</a:t>
            </a:r>
            <a:r>
              <a:rPr lang="en-US" sz="4600" dirty="0">
                <a:solidFill>
                  <a:srgbClr val="63666A"/>
                </a:solidFill>
                <a:latin typeface="Merriweather" panose="00000500000000000000"/>
              </a:rPr>
              <a:t> Secondary medical plans’ </a:t>
            </a:r>
            <a:r>
              <a:rPr lang="en-US" sz="4600" b="1" dirty="0">
                <a:solidFill>
                  <a:srgbClr val="63666A"/>
                </a:solidFill>
                <a:latin typeface="Merriweather" panose="00000500000000000000"/>
              </a:rPr>
              <a:t>in-network virtual visit mental health copays will be covered at no cost</a:t>
            </a:r>
            <a:r>
              <a:rPr lang="en-US" sz="4600" dirty="0">
                <a:solidFill>
                  <a:srgbClr val="63666A"/>
                </a:solidFill>
                <a:latin typeface="Merriweather" panose="00000500000000000000"/>
              </a:rPr>
              <a:t> to the participant through </a:t>
            </a:r>
            <a:r>
              <a:rPr lang="en-US" sz="4600" dirty="0" err="1">
                <a:solidFill>
                  <a:srgbClr val="63666A"/>
                </a:solidFill>
                <a:latin typeface="Merriweather" panose="00000500000000000000"/>
              </a:rPr>
              <a:t>MDLive</a:t>
            </a:r>
            <a:r>
              <a:rPr lang="en-US" sz="4600" dirty="0">
                <a:solidFill>
                  <a:srgbClr val="63666A"/>
                </a:solidFill>
                <a:latin typeface="Merriweather" panose="00000500000000000000"/>
              </a:rPr>
              <a:t> and Doctor on Demand.</a:t>
            </a:r>
          </a:p>
          <a:p>
            <a:endParaRPr lang="en-US" sz="2400" dirty="0">
              <a:solidFill>
                <a:srgbClr val="63666A"/>
              </a:solidFill>
              <a:latin typeface="Merriweather" panose="00000500000000000000" pitchFamily="50" charset="0"/>
            </a:endParaRPr>
          </a:p>
        </p:txBody>
      </p:sp>
    </p:spTree>
    <p:extLst>
      <p:ext uri="{BB962C8B-B14F-4D97-AF65-F5344CB8AC3E}">
        <p14:creationId xmlns:p14="http://schemas.microsoft.com/office/powerpoint/2010/main" val="25018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err="1">
                <a:solidFill>
                  <a:srgbClr val="0078AD"/>
                </a:solidFill>
                <a:latin typeface="Oswald Regular" panose="02000503000000000000" pitchFamily="2" charset="0"/>
              </a:rPr>
              <a:t>HealthSelect</a:t>
            </a:r>
            <a:r>
              <a:rPr lang="en-US" dirty="0">
                <a:solidFill>
                  <a:srgbClr val="0078AD"/>
                </a:solidFill>
                <a:latin typeface="Oswald Regular" panose="02000503000000000000" pitchFamily="2" charset="0"/>
              </a:rPr>
              <a:t> of Texas - BCBSTX</a:t>
            </a:r>
          </a:p>
        </p:txBody>
      </p:sp>
      <p:sp>
        <p:nvSpPr>
          <p:cNvPr id="3" name="Content Placeholder 2"/>
          <p:cNvSpPr>
            <a:spLocks noGrp="1"/>
          </p:cNvSpPr>
          <p:nvPr>
            <p:ph idx="1"/>
          </p:nvPr>
        </p:nvSpPr>
        <p:spPr>
          <a:xfrm>
            <a:off x="276340" y="1895302"/>
            <a:ext cx="11253051" cy="4893425"/>
          </a:xfrm>
        </p:spPr>
        <p:txBody>
          <a:bodyPr>
            <a:normAutofit fontScale="85000" lnSpcReduction="10000"/>
          </a:bodyPr>
          <a:lstStyle/>
          <a:p>
            <a:pPr marL="0" indent="0">
              <a:buNone/>
            </a:pPr>
            <a:r>
              <a:rPr lang="en-US" b="1" dirty="0">
                <a:solidFill>
                  <a:srgbClr val="0078AD"/>
                </a:solidFill>
                <a:latin typeface="Merriweather" panose="00000500000000000000" pitchFamily="50" charset="0"/>
              </a:rPr>
              <a:t>Plan Features: </a:t>
            </a:r>
          </a:p>
          <a:p>
            <a:r>
              <a:rPr lang="en-US" dirty="0">
                <a:solidFill>
                  <a:srgbClr val="63666A"/>
                </a:solidFill>
                <a:latin typeface="Merriweather" panose="00000500000000000000"/>
              </a:rPr>
              <a:t>Stay in-network to avoid paying higher out of pocket costs </a:t>
            </a:r>
          </a:p>
          <a:p>
            <a:r>
              <a:rPr lang="en-US" dirty="0">
                <a:solidFill>
                  <a:srgbClr val="63666A"/>
                </a:solidFill>
                <a:latin typeface="Merriweather" panose="00000500000000000000"/>
              </a:rPr>
              <a:t>Must select a Primary Care Physician (PCP)</a:t>
            </a:r>
          </a:p>
          <a:p>
            <a:r>
              <a:rPr lang="en-US" dirty="0">
                <a:solidFill>
                  <a:srgbClr val="63666A"/>
                </a:solidFill>
                <a:latin typeface="Merriweather" panose="00000500000000000000"/>
              </a:rPr>
              <a:t>Referral is needed to see a specialist. Referral is </a:t>
            </a:r>
            <a:r>
              <a:rPr lang="en-US" b="1" dirty="0">
                <a:solidFill>
                  <a:srgbClr val="63666A"/>
                </a:solidFill>
                <a:latin typeface="Merriweather" panose="00000500000000000000"/>
              </a:rPr>
              <a:t>not</a:t>
            </a:r>
            <a:r>
              <a:rPr lang="en-US" dirty="0">
                <a:solidFill>
                  <a:srgbClr val="63666A"/>
                </a:solidFill>
                <a:latin typeface="Merriweather" panose="00000500000000000000"/>
              </a:rPr>
              <a:t> required for eye exams, OBGYN visits, mental health services, chiropractic care, speech, physical and occupational therapy </a:t>
            </a:r>
          </a:p>
          <a:p>
            <a:r>
              <a:rPr lang="en-US" dirty="0">
                <a:solidFill>
                  <a:srgbClr val="63666A"/>
                </a:solidFill>
                <a:latin typeface="Merriweather" panose="00000500000000000000"/>
              </a:rPr>
              <a:t>Preventative services, including annual check-up and immunizations, are covered 100%</a:t>
            </a:r>
          </a:p>
          <a:p>
            <a:r>
              <a:rPr lang="en-US" dirty="0">
                <a:solidFill>
                  <a:srgbClr val="63666A"/>
                </a:solidFill>
                <a:latin typeface="Merriweather" panose="00000500000000000000"/>
              </a:rPr>
              <a:t>Mental health and medical virtual visits are available at no cost through Doctor on Demand and MDLIVE</a:t>
            </a:r>
          </a:p>
          <a:p>
            <a:r>
              <a:rPr lang="en-US" dirty="0">
                <a:solidFill>
                  <a:srgbClr val="63666A"/>
                </a:solidFill>
                <a:latin typeface="Merriweather" panose="00000500000000000000"/>
              </a:rPr>
              <a:t>Prior authorization required for: </a:t>
            </a:r>
          </a:p>
          <a:p>
            <a:pPr lvl="1"/>
            <a:r>
              <a:rPr lang="en-US" dirty="0">
                <a:solidFill>
                  <a:srgbClr val="63666A"/>
                </a:solidFill>
                <a:latin typeface="Merriweather" panose="00000500000000000000"/>
              </a:rPr>
              <a:t>Surgery, in-patient hospital stays, durable medical equipment </a:t>
            </a:r>
          </a:p>
          <a:p>
            <a:r>
              <a:rPr lang="en-US" dirty="0">
                <a:solidFill>
                  <a:srgbClr val="63666A"/>
                </a:solidFill>
                <a:latin typeface="Merriweather" panose="00000500000000000000"/>
              </a:rPr>
              <a:t>Deductibles and out-of-pocket maximums are based on the calendar year. If coverage starts on 9/1/2021, deductibles and out-of-pocket max will start over on 1/1/2022.</a:t>
            </a:r>
          </a:p>
        </p:txBody>
      </p:sp>
    </p:spTree>
    <p:extLst>
      <p:ext uri="{BB962C8B-B14F-4D97-AF65-F5344CB8AC3E}">
        <p14:creationId xmlns:p14="http://schemas.microsoft.com/office/powerpoint/2010/main" val="84875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err="1">
                <a:solidFill>
                  <a:srgbClr val="0078AD"/>
                </a:solidFill>
                <a:latin typeface="Oswald Regular" panose="02000503000000000000" pitchFamily="2" charset="0"/>
              </a:rPr>
              <a:t>HealthSelect</a:t>
            </a:r>
            <a:r>
              <a:rPr lang="en-US" dirty="0">
                <a:solidFill>
                  <a:srgbClr val="0078AD"/>
                </a:solidFill>
                <a:latin typeface="Oswald Regular" panose="02000503000000000000" pitchFamily="2" charset="0"/>
              </a:rPr>
              <a:t> of Texas - BCBSTX</a:t>
            </a:r>
          </a:p>
        </p:txBody>
      </p:sp>
      <p:sp>
        <p:nvSpPr>
          <p:cNvPr id="3" name="Content Placeholder 2"/>
          <p:cNvSpPr>
            <a:spLocks noGrp="1"/>
          </p:cNvSpPr>
          <p:nvPr>
            <p:ph idx="1"/>
          </p:nvPr>
        </p:nvSpPr>
        <p:spPr>
          <a:xfrm>
            <a:off x="276340" y="2008414"/>
            <a:ext cx="11253051" cy="4747061"/>
          </a:xfrm>
        </p:spPr>
        <p:txBody>
          <a:bodyPr>
            <a:normAutofit lnSpcReduction="10000"/>
          </a:bodyPr>
          <a:lstStyle/>
          <a:p>
            <a:pPr marL="0" indent="0">
              <a:buNone/>
            </a:pPr>
            <a:r>
              <a:rPr lang="en-US" sz="2400" b="1" dirty="0">
                <a:solidFill>
                  <a:srgbClr val="0078AD"/>
                </a:solidFill>
                <a:latin typeface="Merriweather" panose="00000500000000000000" pitchFamily="50" charset="0"/>
              </a:rPr>
              <a:t>Full-time employee rates: </a:t>
            </a: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endParaRPr lang="en-US" sz="2400" dirty="0">
              <a:solidFill>
                <a:srgbClr val="63666A"/>
              </a:solidFill>
              <a:latin typeface="Merriweather" panose="00000500000000000000"/>
            </a:endParaRPr>
          </a:p>
          <a:p>
            <a:pPr marL="0" indent="0">
              <a:buNone/>
            </a:pPr>
            <a:r>
              <a:rPr lang="en-US" sz="2400" b="1" dirty="0">
                <a:solidFill>
                  <a:srgbClr val="0078AD"/>
                </a:solidFill>
                <a:latin typeface="Merriweather" panose="00000500000000000000" pitchFamily="50" charset="0"/>
              </a:rPr>
              <a:t>Part-time employee rates: </a:t>
            </a:r>
            <a:endParaRPr lang="en-US" b="1" dirty="0">
              <a:solidFill>
                <a:srgbClr val="0078AD"/>
              </a:solidFill>
              <a:latin typeface="Merriweather" panose="00000500000000000000" pitchFamily="50" charset="0"/>
            </a:endParaRPr>
          </a:p>
          <a:p>
            <a:pPr marL="0" indent="0">
              <a:buNone/>
            </a:pPr>
            <a:endParaRPr lang="en-US" sz="2000" dirty="0">
              <a:solidFill>
                <a:srgbClr val="63666A"/>
              </a:solidFill>
              <a:latin typeface="Merriweather" panose="00000500000000000000"/>
            </a:endParaRPr>
          </a:p>
          <a:p>
            <a:pPr marL="0" indent="0">
              <a:buNone/>
            </a:pPr>
            <a:endParaRPr lang="en-US" sz="2000" dirty="0">
              <a:solidFill>
                <a:srgbClr val="63666A"/>
              </a:solidFill>
              <a:latin typeface="Merriweather" panose="00000500000000000000"/>
            </a:endParaRPr>
          </a:p>
          <a:p>
            <a:pPr marL="0" indent="0">
              <a:buNone/>
            </a:pPr>
            <a:endParaRPr lang="en-US" sz="2000" dirty="0">
              <a:solidFill>
                <a:srgbClr val="63666A"/>
              </a:solidFill>
              <a:latin typeface="Merriweather" panose="00000500000000000000"/>
            </a:endParaRPr>
          </a:p>
          <a:p>
            <a:pPr marL="0" indent="0">
              <a:buNone/>
            </a:pPr>
            <a:endParaRPr lang="en-US" sz="2000" dirty="0">
              <a:solidFill>
                <a:srgbClr val="63666A"/>
              </a:solidFill>
              <a:latin typeface="Merriweather" panose="00000500000000000000"/>
            </a:endParaRPr>
          </a:p>
          <a:p>
            <a:pPr marL="0" indent="0">
              <a:buNone/>
            </a:pPr>
            <a:endParaRPr lang="en-US" sz="2000" dirty="0">
              <a:solidFill>
                <a:srgbClr val="63666A"/>
              </a:solidFill>
              <a:latin typeface="Merriweather" panose="00000500000000000000"/>
            </a:endParaRPr>
          </a:p>
          <a:p>
            <a:r>
              <a:rPr lang="en-US" sz="2000" dirty="0">
                <a:solidFill>
                  <a:srgbClr val="63666A"/>
                </a:solidFill>
                <a:latin typeface="Merriweather" panose="00000500000000000000"/>
              </a:rPr>
              <a:t>Total premium includes the cost for Basic Life Insurance  </a:t>
            </a:r>
          </a:p>
          <a:p>
            <a:pPr marL="0" indent="0">
              <a:buNone/>
            </a:pPr>
            <a:endParaRPr lang="en-US" b="1" dirty="0">
              <a:solidFill>
                <a:srgbClr val="0078AD"/>
              </a:solidFill>
              <a:latin typeface="Merriweather" panose="00000500000000000000" pitchFamily="50" charset="0"/>
            </a:endParaRPr>
          </a:p>
        </p:txBody>
      </p:sp>
      <p:graphicFrame>
        <p:nvGraphicFramePr>
          <p:cNvPr id="6" name="Table 5">
            <a:extLst>
              <a:ext uri="{FF2B5EF4-FFF2-40B4-BE49-F238E27FC236}">
                <a16:creationId xmlns:a16="http://schemas.microsoft.com/office/drawing/2014/main" id="{1D6FC33E-94E4-4F23-8199-AAC7EC71A1C0}"/>
              </a:ext>
            </a:extLst>
          </p:cNvPr>
          <p:cNvGraphicFramePr>
            <a:graphicFrameLocks noGrp="1"/>
          </p:cNvGraphicFramePr>
          <p:nvPr>
            <p:extLst>
              <p:ext uri="{D42A27DB-BD31-4B8C-83A1-F6EECF244321}">
                <p14:modId xmlns:p14="http://schemas.microsoft.com/office/powerpoint/2010/main" val="2317850851"/>
              </p:ext>
            </p:extLst>
          </p:nvPr>
        </p:nvGraphicFramePr>
        <p:xfrm>
          <a:off x="452583" y="2341977"/>
          <a:ext cx="7621846" cy="1682495"/>
        </p:xfrm>
        <a:graphic>
          <a:graphicData uri="http://schemas.openxmlformats.org/drawingml/2006/table">
            <a:tbl>
              <a:tblPr firstRow="1" bandRow="1">
                <a:tableStyleId>{93296810-A885-4BE3-A3E7-6D5BEEA58F35}</a:tableStyleId>
              </a:tblPr>
              <a:tblGrid>
                <a:gridCol w="1600120">
                  <a:extLst>
                    <a:ext uri="{9D8B030D-6E8A-4147-A177-3AD203B41FA5}">
                      <a16:colId xmlns:a16="http://schemas.microsoft.com/office/drawing/2014/main" val="3816930712"/>
                    </a:ext>
                  </a:extLst>
                </a:gridCol>
                <a:gridCol w="1894804">
                  <a:extLst>
                    <a:ext uri="{9D8B030D-6E8A-4147-A177-3AD203B41FA5}">
                      <a16:colId xmlns:a16="http://schemas.microsoft.com/office/drawing/2014/main" val="604507466"/>
                    </a:ext>
                  </a:extLst>
                </a:gridCol>
                <a:gridCol w="2063461">
                  <a:extLst>
                    <a:ext uri="{9D8B030D-6E8A-4147-A177-3AD203B41FA5}">
                      <a16:colId xmlns:a16="http://schemas.microsoft.com/office/drawing/2014/main" val="165142000"/>
                    </a:ext>
                  </a:extLst>
                </a:gridCol>
                <a:gridCol w="2063461">
                  <a:extLst>
                    <a:ext uri="{9D8B030D-6E8A-4147-A177-3AD203B41FA5}">
                      <a16:colId xmlns:a16="http://schemas.microsoft.com/office/drawing/2014/main" val="3455215843"/>
                    </a:ext>
                  </a:extLst>
                </a:gridCol>
              </a:tblGrid>
              <a:tr h="336499">
                <a:tc>
                  <a:txBody>
                    <a:bodyPr/>
                    <a:lstStyle/>
                    <a:p>
                      <a:endParaRPr lang="en-US" sz="1600" dirty="0">
                        <a:latin typeface="Merriweather" panose="00000500000000000000"/>
                      </a:endParaRPr>
                    </a:p>
                  </a:txBody>
                  <a:tcPr/>
                </a:tc>
                <a:tc>
                  <a:txBody>
                    <a:bodyPr/>
                    <a:lstStyle/>
                    <a:p>
                      <a:r>
                        <a:rPr lang="en-US" sz="1600" dirty="0">
                          <a:latin typeface="Merriweather" panose="00000500000000000000"/>
                        </a:rPr>
                        <a:t>Premium</a:t>
                      </a:r>
                    </a:p>
                  </a:txBody>
                  <a:tcPr/>
                </a:tc>
                <a:tc>
                  <a:txBody>
                    <a:bodyPr/>
                    <a:lstStyle/>
                    <a:p>
                      <a:r>
                        <a:rPr lang="en-US" sz="1600" dirty="0">
                          <a:latin typeface="Merriweather" panose="00000500000000000000"/>
                        </a:rPr>
                        <a:t>State Pays</a:t>
                      </a:r>
                    </a:p>
                  </a:txBody>
                  <a:tcPr/>
                </a:tc>
                <a:tc>
                  <a:txBody>
                    <a:bodyPr/>
                    <a:lstStyle/>
                    <a:p>
                      <a:r>
                        <a:rPr lang="en-US" sz="1600" dirty="0">
                          <a:latin typeface="Merriweather" panose="00000500000000000000"/>
                        </a:rPr>
                        <a:t>You Pay</a:t>
                      </a:r>
                    </a:p>
                  </a:txBody>
                  <a:tcPr/>
                </a:tc>
                <a:extLst>
                  <a:ext uri="{0D108BD9-81ED-4DB2-BD59-A6C34878D82A}">
                    <a16:rowId xmlns:a16="http://schemas.microsoft.com/office/drawing/2014/main" val="3882422136"/>
                  </a:ext>
                </a:extLst>
              </a:tr>
              <a:tr h="336499">
                <a:tc>
                  <a:txBody>
                    <a:bodyPr/>
                    <a:lstStyle/>
                    <a:p>
                      <a:r>
                        <a:rPr lang="en-US" sz="1600" dirty="0">
                          <a:latin typeface="Merriweather" panose="00000500000000000000"/>
                        </a:rPr>
                        <a:t>You Only</a:t>
                      </a:r>
                    </a:p>
                  </a:txBody>
                  <a:tcPr/>
                </a:tc>
                <a:tc>
                  <a:txBody>
                    <a:bodyPr/>
                    <a:lstStyle/>
                    <a:p>
                      <a:pPr algn="r"/>
                      <a:r>
                        <a:rPr lang="en-US" sz="1600" dirty="0">
                          <a:latin typeface="Merriweather" panose="00000500000000000000"/>
                        </a:rPr>
                        <a:t>624.82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erriweather" panose="00000500000000000000"/>
                        </a:rPr>
                        <a:t>624.82</a:t>
                      </a:r>
                    </a:p>
                  </a:txBody>
                  <a:tcPr anchor="ctr"/>
                </a:tc>
                <a:tc>
                  <a:txBody>
                    <a:bodyPr/>
                    <a:lstStyle/>
                    <a:p>
                      <a:pPr algn="r"/>
                      <a:r>
                        <a:rPr lang="en-US" sz="1600" dirty="0">
                          <a:latin typeface="Merriweather" panose="00000500000000000000"/>
                        </a:rPr>
                        <a:t>0.00</a:t>
                      </a:r>
                    </a:p>
                  </a:txBody>
                  <a:tcPr anchor="ctr"/>
                </a:tc>
                <a:extLst>
                  <a:ext uri="{0D108BD9-81ED-4DB2-BD59-A6C34878D82A}">
                    <a16:rowId xmlns:a16="http://schemas.microsoft.com/office/drawing/2014/main" val="2255627745"/>
                  </a:ext>
                </a:extLst>
              </a:tr>
              <a:tr h="336499">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1,339.90</a:t>
                      </a:r>
                    </a:p>
                  </a:txBody>
                  <a:tcPr anchor="ctr"/>
                </a:tc>
                <a:tc>
                  <a:txBody>
                    <a:bodyPr/>
                    <a:lstStyle/>
                    <a:p>
                      <a:pPr algn="r"/>
                      <a:r>
                        <a:rPr lang="en-US" sz="1600" dirty="0">
                          <a:latin typeface="Merriweather" panose="00000500000000000000"/>
                        </a:rPr>
                        <a:t>982.36</a:t>
                      </a:r>
                    </a:p>
                  </a:txBody>
                  <a:tcPr anchor="ctr"/>
                </a:tc>
                <a:tc>
                  <a:txBody>
                    <a:bodyPr/>
                    <a:lstStyle/>
                    <a:p>
                      <a:pPr algn="r"/>
                      <a:r>
                        <a:rPr lang="en-US" sz="1600" dirty="0">
                          <a:latin typeface="Merriweather" panose="00000500000000000000"/>
                        </a:rPr>
                        <a:t>357.54</a:t>
                      </a:r>
                    </a:p>
                  </a:txBody>
                  <a:tcPr anchor="ctr"/>
                </a:tc>
                <a:extLst>
                  <a:ext uri="{0D108BD9-81ED-4DB2-BD59-A6C34878D82A}">
                    <a16:rowId xmlns:a16="http://schemas.microsoft.com/office/drawing/2014/main" val="3456318881"/>
                  </a:ext>
                </a:extLst>
              </a:tr>
              <a:tr h="336499">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1,103.58</a:t>
                      </a:r>
                    </a:p>
                  </a:txBody>
                  <a:tcPr anchor="ctr"/>
                </a:tc>
                <a:tc>
                  <a:txBody>
                    <a:bodyPr/>
                    <a:lstStyle/>
                    <a:p>
                      <a:pPr algn="r"/>
                      <a:r>
                        <a:rPr lang="en-US" sz="1600" dirty="0">
                          <a:latin typeface="Merriweather" panose="00000500000000000000"/>
                        </a:rPr>
                        <a:t>864.20</a:t>
                      </a:r>
                    </a:p>
                  </a:txBody>
                  <a:tcPr anchor="ctr"/>
                </a:tc>
                <a:tc>
                  <a:txBody>
                    <a:bodyPr/>
                    <a:lstStyle/>
                    <a:p>
                      <a:pPr algn="r"/>
                      <a:r>
                        <a:rPr lang="en-US" sz="1600" dirty="0">
                          <a:latin typeface="Merriweather" panose="00000500000000000000"/>
                        </a:rPr>
                        <a:t>239.38</a:t>
                      </a:r>
                    </a:p>
                  </a:txBody>
                  <a:tcPr anchor="ctr"/>
                </a:tc>
                <a:extLst>
                  <a:ext uri="{0D108BD9-81ED-4DB2-BD59-A6C34878D82A}">
                    <a16:rowId xmlns:a16="http://schemas.microsoft.com/office/drawing/2014/main" val="2147167302"/>
                  </a:ext>
                </a:extLst>
              </a:tr>
              <a:tr h="336499">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1,818.66</a:t>
                      </a:r>
                    </a:p>
                  </a:txBody>
                  <a:tcPr anchor="ctr"/>
                </a:tc>
                <a:tc>
                  <a:txBody>
                    <a:bodyPr/>
                    <a:lstStyle/>
                    <a:p>
                      <a:pPr algn="r"/>
                      <a:r>
                        <a:rPr lang="en-US" sz="1600" dirty="0">
                          <a:latin typeface="Merriweather" panose="00000500000000000000"/>
                        </a:rPr>
                        <a:t>1,221.74</a:t>
                      </a:r>
                    </a:p>
                  </a:txBody>
                  <a:tcPr anchor="ctr"/>
                </a:tc>
                <a:tc>
                  <a:txBody>
                    <a:bodyPr/>
                    <a:lstStyle/>
                    <a:p>
                      <a:pPr algn="r"/>
                      <a:r>
                        <a:rPr lang="en-US" sz="1600" dirty="0">
                          <a:latin typeface="Merriweather" panose="00000500000000000000"/>
                        </a:rPr>
                        <a:t>596.92</a:t>
                      </a:r>
                    </a:p>
                  </a:txBody>
                  <a:tcPr anchor="ctr"/>
                </a:tc>
                <a:extLst>
                  <a:ext uri="{0D108BD9-81ED-4DB2-BD59-A6C34878D82A}">
                    <a16:rowId xmlns:a16="http://schemas.microsoft.com/office/drawing/2014/main" val="3502265962"/>
                  </a:ext>
                </a:extLst>
              </a:tr>
            </a:tbl>
          </a:graphicData>
        </a:graphic>
      </p:graphicFrame>
      <p:graphicFrame>
        <p:nvGraphicFramePr>
          <p:cNvPr id="7" name="Table 6">
            <a:extLst>
              <a:ext uri="{FF2B5EF4-FFF2-40B4-BE49-F238E27FC236}">
                <a16:creationId xmlns:a16="http://schemas.microsoft.com/office/drawing/2014/main" id="{F5180378-0810-4F1F-93DB-643EA859B01F}"/>
              </a:ext>
            </a:extLst>
          </p:cNvPr>
          <p:cNvGraphicFramePr>
            <a:graphicFrameLocks noGrp="1"/>
          </p:cNvGraphicFramePr>
          <p:nvPr>
            <p:extLst>
              <p:ext uri="{D42A27DB-BD31-4B8C-83A1-F6EECF244321}">
                <p14:modId xmlns:p14="http://schemas.microsoft.com/office/powerpoint/2010/main" val="1996892516"/>
              </p:ext>
            </p:extLst>
          </p:nvPr>
        </p:nvGraphicFramePr>
        <p:xfrm>
          <a:off x="452583" y="4427912"/>
          <a:ext cx="7665339" cy="1677764"/>
        </p:xfrm>
        <a:graphic>
          <a:graphicData uri="http://schemas.openxmlformats.org/drawingml/2006/table">
            <a:tbl>
              <a:tblPr firstRow="1" bandRow="1">
                <a:tableStyleId>{93296810-A885-4BE3-A3E7-6D5BEEA58F35}</a:tableStyleId>
              </a:tblPr>
              <a:tblGrid>
                <a:gridCol w="1569339">
                  <a:extLst>
                    <a:ext uri="{9D8B030D-6E8A-4147-A177-3AD203B41FA5}">
                      <a16:colId xmlns:a16="http://schemas.microsoft.com/office/drawing/2014/main" val="3566129150"/>
                    </a:ext>
                  </a:extLst>
                </a:gridCol>
                <a:gridCol w="2032000">
                  <a:extLst>
                    <a:ext uri="{9D8B030D-6E8A-4147-A177-3AD203B41FA5}">
                      <a16:colId xmlns:a16="http://schemas.microsoft.com/office/drawing/2014/main" val="1239145402"/>
                    </a:ext>
                  </a:extLst>
                </a:gridCol>
                <a:gridCol w="2032000">
                  <a:extLst>
                    <a:ext uri="{9D8B030D-6E8A-4147-A177-3AD203B41FA5}">
                      <a16:colId xmlns:a16="http://schemas.microsoft.com/office/drawing/2014/main" val="652847966"/>
                    </a:ext>
                  </a:extLst>
                </a:gridCol>
                <a:gridCol w="2032000">
                  <a:extLst>
                    <a:ext uri="{9D8B030D-6E8A-4147-A177-3AD203B41FA5}">
                      <a16:colId xmlns:a16="http://schemas.microsoft.com/office/drawing/2014/main" val="567099952"/>
                    </a:ext>
                  </a:extLst>
                </a:gridCol>
              </a:tblGrid>
              <a:tr h="303438">
                <a:tc>
                  <a:txBody>
                    <a:bodyPr/>
                    <a:lstStyle/>
                    <a:p>
                      <a:endParaRPr lang="en-US" sz="1600" dirty="0">
                        <a:latin typeface="Merriweather" panose="00000500000000000000"/>
                      </a:endParaRPr>
                    </a:p>
                  </a:txBody>
                  <a:tcPr/>
                </a:tc>
                <a:tc>
                  <a:txBody>
                    <a:bodyPr/>
                    <a:lstStyle/>
                    <a:p>
                      <a:r>
                        <a:rPr lang="en-US" sz="1600" dirty="0">
                          <a:latin typeface="Merriweather" panose="00000500000000000000"/>
                        </a:rPr>
                        <a:t>Premium</a:t>
                      </a:r>
                    </a:p>
                  </a:txBody>
                  <a:tcPr/>
                </a:tc>
                <a:tc>
                  <a:txBody>
                    <a:bodyPr/>
                    <a:lstStyle/>
                    <a:p>
                      <a:r>
                        <a:rPr lang="en-US" sz="1600" dirty="0">
                          <a:latin typeface="Merriweather" panose="00000500000000000000"/>
                        </a:rPr>
                        <a:t>State Pays</a:t>
                      </a:r>
                    </a:p>
                  </a:txBody>
                  <a:tcPr/>
                </a:tc>
                <a:tc>
                  <a:txBody>
                    <a:bodyPr/>
                    <a:lstStyle/>
                    <a:p>
                      <a:r>
                        <a:rPr lang="en-US" sz="1600" dirty="0">
                          <a:latin typeface="Merriweather" panose="00000500000000000000"/>
                        </a:rPr>
                        <a:t>You Pay</a:t>
                      </a:r>
                    </a:p>
                  </a:txBody>
                  <a:tcPr/>
                </a:tc>
                <a:extLst>
                  <a:ext uri="{0D108BD9-81ED-4DB2-BD59-A6C34878D82A}">
                    <a16:rowId xmlns:a16="http://schemas.microsoft.com/office/drawing/2014/main" val="1713640770"/>
                  </a:ext>
                </a:extLst>
              </a:tr>
              <a:tr h="335621">
                <a:tc>
                  <a:txBody>
                    <a:bodyPr/>
                    <a:lstStyle/>
                    <a:p>
                      <a:r>
                        <a:rPr lang="en-US" sz="1600" dirty="0">
                          <a:latin typeface="Merriweather" panose="00000500000000000000"/>
                        </a:rPr>
                        <a:t>You Only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erriweather" panose="00000500000000000000"/>
                        </a:rPr>
                        <a:t>624.41</a:t>
                      </a:r>
                    </a:p>
                  </a:txBody>
                  <a:tcPr anchor="ctr"/>
                </a:tc>
                <a:tc>
                  <a:txBody>
                    <a:bodyPr/>
                    <a:lstStyle/>
                    <a:p>
                      <a:pPr algn="r"/>
                      <a:r>
                        <a:rPr lang="en-US" sz="1600" dirty="0">
                          <a:latin typeface="Merriweather" panose="00000500000000000000"/>
                        </a:rPr>
                        <a:t>312.41</a:t>
                      </a:r>
                    </a:p>
                  </a:txBody>
                  <a:tcPr anchor="ctr"/>
                </a:tc>
                <a:tc>
                  <a:txBody>
                    <a:bodyPr/>
                    <a:lstStyle/>
                    <a:p>
                      <a:pPr algn="r"/>
                      <a:r>
                        <a:rPr lang="en-US" sz="1600" dirty="0">
                          <a:latin typeface="Merriweather" panose="00000500000000000000"/>
                        </a:rPr>
                        <a:t>312.00</a:t>
                      </a:r>
                    </a:p>
                  </a:txBody>
                  <a:tcPr anchor="ctr"/>
                </a:tc>
                <a:extLst>
                  <a:ext uri="{0D108BD9-81ED-4DB2-BD59-A6C34878D82A}">
                    <a16:rowId xmlns:a16="http://schemas.microsoft.com/office/drawing/2014/main" val="1149012858"/>
                  </a:ext>
                </a:extLst>
              </a:tr>
              <a:tr h="335621">
                <a:tc>
                  <a:txBody>
                    <a:bodyPr/>
                    <a:lstStyle/>
                    <a:p>
                      <a:r>
                        <a:rPr lang="en-US" sz="1600" dirty="0">
                          <a:latin typeface="Merriweather" panose="00000500000000000000"/>
                        </a:rPr>
                        <a:t>You + Spouse</a:t>
                      </a:r>
                    </a:p>
                  </a:txBody>
                  <a:tcPr/>
                </a:tc>
                <a:tc>
                  <a:txBody>
                    <a:bodyPr/>
                    <a:lstStyle/>
                    <a:p>
                      <a:pPr algn="r"/>
                      <a:r>
                        <a:rPr lang="en-US" sz="1600" dirty="0">
                          <a:latin typeface="Merriweather" panose="00000500000000000000"/>
                        </a:rPr>
                        <a:t>1,339.49</a:t>
                      </a:r>
                    </a:p>
                  </a:txBody>
                  <a:tcPr anchor="ctr"/>
                </a:tc>
                <a:tc>
                  <a:txBody>
                    <a:bodyPr/>
                    <a:lstStyle/>
                    <a:p>
                      <a:pPr algn="r"/>
                      <a:r>
                        <a:rPr lang="en-US" sz="1600" dirty="0">
                          <a:latin typeface="Merriweather" panose="00000500000000000000"/>
                        </a:rPr>
                        <a:t>491.18</a:t>
                      </a:r>
                    </a:p>
                  </a:txBody>
                  <a:tcPr anchor="ctr"/>
                </a:tc>
                <a:tc>
                  <a:txBody>
                    <a:bodyPr/>
                    <a:lstStyle/>
                    <a:p>
                      <a:pPr algn="r"/>
                      <a:r>
                        <a:rPr lang="en-US" sz="1600" dirty="0">
                          <a:latin typeface="Merriweather" panose="00000500000000000000"/>
                        </a:rPr>
                        <a:t>848.31</a:t>
                      </a:r>
                    </a:p>
                  </a:txBody>
                  <a:tcPr anchor="ctr"/>
                </a:tc>
                <a:extLst>
                  <a:ext uri="{0D108BD9-81ED-4DB2-BD59-A6C34878D82A}">
                    <a16:rowId xmlns:a16="http://schemas.microsoft.com/office/drawing/2014/main" val="1450376328"/>
                  </a:ext>
                </a:extLst>
              </a:tr>
              <a:tr h="335621">
                <a:tc>
                  <a:txBody>
                    <a:bodyPr/>
                    <a:lstStyle/>
                    <a:p>
                      <a:r>
                        <a:rPr lang="en-US" sz="1600" dirty="0">
                          <a:latin typeface="Merriweather" panose="00000500000000000000"/>
                        </a:rPr>
                        <a:t>You + Children</a:t>
                      </a:r>
                    </a:p>
                  </a:txBody>
                  <a:tcPr/>
                </a:tc>
                <a:tc>
                  <a:txBody>
                    <a:bodyPr/>
                    <a:lstStyle/>
                    <a:p>
                      <a:pPr algn="r"/>
                      <a:r>
                        <a:rPr lang="en-US" sz="1600" dirty="0">
                          <a:latin typeface="Merriweather" panose="00000500000000000000"/>
                        </a:rPr>
                        <a:t>1,103.17</a:t>
                      </a:r>
                    </a:p>
                  </a:txBody>
                  <a:tcPr anchor="ctr"/>
                </a:tc>
                <a:tc>
                  <a:txBody>
                    <a:bodyPr/>
                    <a:lstStyle/>
                    <a:p>
                      <a:pPr algn="r"/>
                      <a:r>
                        <a:rPr lang="en-US" sz="1600" dirty="0">
                          <a:latin typeface="Merriweather" panose="00000500000000000000"/>
                        </a:rPr>
                        <a:t>432.10</a:t>
                      </a:r>
                    </a:p>
                  </a:txBody>
                  <a:tcPr anchor="ctr"/>
                </a:tc>
                <a:tc>
                  <a:txBody>
                    <a:bodyPr/>
                    <a:lstStyle/>
                    <a:p>
                      <a:pPr algn="r"/>
                      <a:r>
                        <a:rPr lang="en-US" sz="1600" dirty="0">
                          <a:latin typeface="Merriweather" panose="00000500000000000000"/>
                        </a:rPr>
                        <a:t>671.07</a:t>
                      </a:r>
                    </a:p>
                  </a:txBody>
                  <a:tcPr anchor="ctr"/>
                </a:tc>
                <a:extLst>
                  <a:ext uri="{0D108BD9-81ED-4DB2-BD59-A6C34878D82A}">
                    <a16:rowId xmlns:a16="http://schemas.microsoft.com/office/drawing/2014/main" val="4000968799"/>
                  </a:ext>
                </a:extLst>
              </a:tr>
              <a:tr h="335621">
                <a:tc>
                  <a:txBody>
                    <a:bodyPr/>
                    <a:lstStyle/>
                    <a:p>
                      <a:r>
                        <a:rPr lang="en-US" sz="1600" dirty="0">
                          <a:latin typeface="Merriweather" panose="00000500000000000000"/>
                        </a:rPr>
                        <a:t>You + Family </a:t>
                      </a:r>
                    </a:p>
                  </a:txBody>
                  <a:tcPr/>
                </a:tc>
                <a:tc>
                  <a:txBody>
                    <a:bodyPr/>
                    <a:lstStyle/>
                    <a:p>
                      <a:pPr algn="r"/>
                      <a:r>
                        <a:rPr lang="en-US" sz="1600" dirty="0">
                          <a:latin typeface="Merriweather" panose="00000500000000000000"/>
                        </a:rPr>
                        <a:t>1,818.25</a:t>
                      </a:r>
                    </a:p>
                  </a:txBody>
                  <a:tcPr anchor="ctr"/>
                </a:tc>
                <a:tc>
                  <a:txBody>
                    <a:bodyPr/>
                    <a:lstStyle/>
                    <a:p>
                      <a:pPr algn="r"/>
                      <a:r>
                        <a:rPr lang="en-US" sz="1600" dirty="0">
                          <a:latin typeface="Merriweather" panose="00000500000000000000"/>
                        </a:rPr>
                        <a:t>610.87</a:t>
                      </a:r>
                    </a:p>
                  </a:txBody>
                  <a:tcPr anchor="ctr"/>
                </a:tc>
                <a:tc>
                  <a:txBody>
                    <a:bodyPr/>
                    <a:lstStyle/>
                    <a:p>
                      <a:pPr algn="r"/>
                      <a:r>
                        <a:rPr lang="en-US" sz="1600" dirty="0">
                          <a:latin typeface="Merriweather" panose="00000500000000000000"/>
                        </a:rPr>
                        <a:t>1,207.38</a:t>
                      </a:r>
                    </a:p>
                  </a:txBody>
                  <a:tcPr anchor="ctr"/>
                </a:tc>
                <a:extLst>
                  <a:ext uri="{0D108BD9-81ED-4DB2-BD59-A6C34878D82A}">
                    <a16:rowId xmlns:a16="http://schemas.microsoft.com/office/drawing/2014/main" val="1703165403"/>
                  </a:ext>
                </a:extLst>
              </a:tr>
            </a:tbl>
          </a:graphicData>
        </a:graphic>
      </p:graphicFrame>
    </p:spTree>
    <p:extLst>
      <p:ext uri="{BB962C8B-B14F-4D97-AF65-F5344CB8AC3E}">
        <p14:creationId xmlns:p14="http://schemas.microsoft.com/office/powerpoint/2010/main" val="203653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627189" cy="842389"/>
          </a:xfrm>
        </p:spPr>
        <p:txBody>
          <a:bodyPr>
            <a:normAutofit/>
          </a:bodyPr>
          <a:lstStyle/>
          <a:p>
            <a:r>
              <a:rPr lang="en-US" dirty="0">
                <a:solidFill>
                  <a:srgbClr val="0078AD"/>
                </a:solidFill>
                <a:latin typeface="Oswald Regular" panose="02000503000000000000" pitchFamily="2" charset="0"/>
              </a:rPr>
              <a:t>Consumer Directed </a:t>
            </a:r>
            <a:r>
              <a:rPr lang="en-US" dirty="0" err="1">
                <a:solidFill>
                  <a:srgbClr val="0078AD"/>
                </a:solidFill>
                <a:latin typeface="Oswald Regular" panose="02000503000000000000" pitchFamily="2" charset="0"/>
              </a:rPr>
              <a:t>HealthSelect</a:t>
            </a:r>
            <a:r>
              <a:rPr lang="en-US" dirty="0">
                <a:solidFill>
                  <a:srgbClr val="0078AD"/>
                </a:solidFill>
                <a:latin typeface="Oswald Regular" panose="02000503000000000000" pitchFamily="2" charset="0"/>
              </a:rPr>
              <a:t> - BCBSTX</a:t>
            </a:r>
          </a:p>
        </p:txBody>
      </p:sp>
      <p:sp>
        <p:nvSpPr>
          <p:cNvPr id="3" name="Content Placeholder 2"/>
          <p:cNvSpPr>
            <a:spLocks noGrp="1"/>
          </p:cNvSpPr>
          <p:nvPr>
            <p:ph idx="1"/>
          </p:nvPr>
        </p:nvSpPr>
        <p:spPr>
          <a:xfrm>
            <a:off x="276340" y="2008415"/>
            <a:ext cx="11253051" cy="4639540"/>
          </a:xfrm>
        </p:spPr>
        <p:txBody>
          <a:bodyPr>
            <a:normAutofit fontScale="92500"/>
          </a:bodyPr>
          <a:lstStyle/>
          <a:p>
            <a:pPr marL="0" indent="0">
              <a:buNone/>
            </a:pPr>
            <a:r>
              <a:rPr lang="en-US" b="1" dirty="0">
                <a:solidFill>
                  <a:srgbClr val="0078AD"/>
                </a:solidFill>
                <a:latin typeface="Merriweather" panose="00000500000000000000" pitchFamily="50" charset="0"/>
              </a:rPr>
              <a:t>This plan is made up of two key parts: </a:t>
            </a:r>
          </a:p>
          <a:p>
            <a:pPr lvl="1"/>
            <a:r>
              <a:rPr lang="en-US" sz="2600" dirty="0">
                <a:solidFill>
                  <a:srgbClr val="63666A"/>
                </a:solidFill>
                <a:latin typeface="Merriweather" panose="00000500000000000000"/>
              </a:rPr>
              <a:t>High Deductible Health Plan administered by BCBSTX </a:t>
            </a:r>
          </a:p>
          <a:p>
            <a:pPr lvl="1"/>
            <a:r>
              <a:rPr lang="en-US" sz="2600" dirty="0">
                <a:solidFill>
                  <a:srgbClr val="63666A"/>
                </a:solidFill>
                <a:latin typeface="Merriweather" panose="00000500000000000000"/>
              </a:rPr>
              <a:t>Health Savings Account administered by Optum Bank</a:t>
            </a:r>
          </a:p>
          <a:p>
            <a:pPr marL="0" indent="0">
              <a:buNone/>
            </a:pPr>
            <a:r>
              <a:rPr lang="en-US" sz="2600" dirty="0">
                <a:solidFill>
                  <a:srgbClr val="63666A"/>
                </a:solidFill>
                <a:latin typeface="Merriweather" panose="00000500000000000000"/>
              </a:rPr>
              <a:t>You should </a:t>
            </a:r>
            <a:r>
              <a:rPr lang="en-US" sz="2600" b="1" dirty="0">
                <a:solidFill>
                  <a:srgbClr val="63666A"/>
                </a:solidFill>
                <a:latin typeface="Merriweather" panose="00000500000000000000"/>
              </a:rPr>
              <a:t>only</a:t>
            </a:r>
            <a:r>
              <a:rPr lang="en-US" sz="2600" dirty="0">
                <a:solidFill>
                  <a:srgbClr val="63666A"/>
                </a:solidFill>
                <a:latin typeface="Merriweather" panose="00000500000000000000"/>
              </a:rPr>
              <a:t> enroll in this plan if you are </a:t>
            </a:r>
            <a:r>
              <a:rPr lang="en-US" sz="2600" b="1" dirty="0">
                <a:solidFill>
                  <a:srgbClr val="63666A"/>
                </a:solidFill>
                <a:latin typeface="Merriweather" panose="00000500000000000000"/>
              </a:rPr>
              <a:t>prepared to pay</a:t>
            </a:r>
            <a:r>
              <a:rPr lang="en-US" sz="2600" dirty="0">
                <a:solidFill>
                  <a:srgbClr val="63666A"/>
                </a:solidFill>
                <a:latin typeface="Merriweather" panose="00000500000000000000"/>
              </a:rPr>
              <a:t> </a:t>
            </a:r>
            <a:r>
              <a:rPr lang="en-US" sz="2600" b="1" dirty="0">
                <a:solidFill>
                  <a:srgbClr val="63666A"/>
                </a:solidFill>
                <a:latin typeface="Merriweather" panose="00000500000000000000"/>
              </a:rPr>
              <a:t>for all health care costs</a:t>
            </a:r>
            <a:r>
              <a:rPr lang="en-US" sz="2600" dirty="0">
                <a:solidFill>
                  <a:srgbClr val="63666A"/>
                </a:solidFill>
                <a:latin typeface="Merriweather" panose="00000500000000000000"/>
              </a:rPr>
              <a:t>, including prescriptions, </a:t>
            </a:r>
            <a:r>
              <a:rPr lang="en-US" sz="2600" b="1" dirty="0">
                <a:solidFill>
                  <a:srgbClr val="63666A"/>
                </a:solidFill>
                <a:latin typeface="Merriweather" panose="00000500000000000000"/>
              </a:rPr>
              <a:t>out of your pocket </a:t>
            </a:r>
            <a:r>
              <a:rPr lang="en-US" sz="2600" dirty="0">
                <a:solidFill>
                  <a:srgbClr val="63666A"/>
                </a:solidFill>
                <a:latin typeface="Merriweather" panose="00000500000000000000"/>
              </a:rPr>
              <a:t>until you reach the </a:t>
            </a:r>
            <a:r>
              <a:rPr lang="en-US" sz="2600" b="1" u="sng" dirty="0">
                <a:solidFill>
                  <a:srgbClr val="63666A"/>
                </a:solidFill>
                <a:latin typeface="Merriweather" panose="00000500000000000000"/>
              </a:rPr>
              <a:t>$2,100 deductible </a:t>
            </a:r>
            <a:r>
              <a:rPr lang="en-US" sz="2600" dirty="0">
                <a:solidFill>
                  <a:srgbClr val="63666A"/>
                </a:solidFill>
                <a:latin typeface="Merriweather" panose="00000500000000000000"/>
              </a:rPr>
              <a:t>(employee only) or </a:t>
            </a:r>
            <a:r>
              <a:rPr lang="en-US" sz="2600" b="1" u="sng" dirty="0">
                <a:solidFill>
                  <a:srgbClr val="63666A"/>
                </a:solidFill>
                <a:latin typeface="Merriweather" panose="00000500000000000000"/>
              </a:rPr>
              <a:t>$4,200 deductible </a:t>
            </a:r>
            <a:r>
              <a:rPr lang="en-US" sz="2600" dirty="0">
                <a:solidFill>
                  <a:srgbClr val="63666A"/>
                </a:solidFill>
                <a:latin typeface="Merriweather" panose="00000500000000000000"/>
              </a:rPr>
              <a:t>(employee + dependents)</a:t>
            </a:r>
          </a:p>
          <a:p>
            <a:pPr marL="0" indent="0">
              <a:buNone/>
            </a:pPr>
            <a:r>
              <a:rPr lang="en-US" b="1" dirty="0">
                <a:solidFill>
                  <a:srgbClr val="0078AD"/>
                </a:solidFill>
                <a:latin typeface="Merriweather" panose="00000500000000000000" pitchFamily="50" charset="0"/>
              </a:rPr>
              <a:t>Plan Features: </a:t>
            </a:r>
          </a:p>
          <a:p>
            <a:r>
              <a:rPr lang="en-US" sz="2600" dirty="0">
                <a:solidFill>
                  <a:srgbClr val="63666A"/>
                </a:solidFill>
                <a:latin typeface="Merriweather" panose="00000500000000000000"/>
              </a:rPr>
              <a:t>You do not need to select a PCP or need a referral for specialists </a:t>
            </a:r>
          </a:p>
          <a:p>
            <a:r>
              <a:rPr lang="en-US" sz="2600" dirty="0">
                <a:solidFill>
                  <a:srgbClr val="63666A"/>
                </a:solidFill>
                <a:latin typeface="Merriweather" panose="00000500000000000000"/>
              </a:rPr>
              <a:t>Preventative services, including annual check-up and immunizations, are covered 100%</a:t>
            </a:r>
          </a:p>
          <a:p>
            <a:r>
              <a:rPr lang="en-US" sz="2600" dirty="0">
                <a:solidFill>
                  <a:srgbClr val="63666A"/>
                </a:solidFill>
                <a:latin typeface="Merriweather" panose="00000500000000000000"/>
              </a:rPr>
              <a:t>Deductibles and out-of-pocket maximums are based on the calendar year. If coverage starts on 9/1/2021, deductibles and out-of-pocket max will start over on 1/1/2022. </a:t>
            </a:r>
          </a:p>
          <a:p>
            <a:pPr marL="0" indent="0">
              <a:buNone/>
            </a:pPr>
            <a:endParaRPr lang="en-US" b="1" dirty="0">
              <a:solidFill>
                <a:srgbClr val="0078AD"/>
              </a:solidFill>
              <a:latin typeface="Merriweather" panose="00000500000000000000" pitchFamily="50" charset="0"/>
            </a:endParaRPr>
          </a:p>
          <a:p>
            <a:pPr marL="0" indent="0">
              <a:buNone/>
            </a:pPr>
            <a:endParaRPr lang="en-US" b="1" dirty="0">
              <a:solidFill>
                <a:srgbClr val="0078AD"/>
              </a:solidFill>
              <a:latin typeface="Merriweather" panose="00000500000000000000" pitchFamily="50" charset="0"/>
            </a:endParaRPr>
          </a:p>
        </p:txBody>
      </p:sp>
    </p:spTree>
    <p:extLst>
      <p:ext uri="{BB962C8B-B14F-4D97-AF65-F5344CB8AC3E}">
        <p14:creationId xmlns:p14="http://schemas.microsoft.com/office/powerpoint/2010/main" val="4216611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11196</TotalTime>
  <Words>2979</Words>
  <Application>Microsoft Office PowerPoint</Application>
  <PresentationFormat>Widescreen</PresentationFormat>
  <Paragraphs>378</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Merriweather</vt:lpstr>
      <vt:lpstr>Merriweather Light</vt:lpstr>
      <vt:lpstr>Oswald Regular</vt:lpstr>
      <vt:lpstr>Office Theme</vt:lpstr>
      <vt:lpstr>PowerPoint Presentation</vt:lpstr>
      <vt:lpstr>When is UHCL’s Summer Enrollment Period?</vt:lpstr>
      <vt:lpstr>What is Summer Enrollment? </vt:lpstr>
      <vt:lpstr>Health Insurance</vt:lpstr>
      <vt:lpstr>Medical Insurance</vt:lpstr>
      <vt:lpstr>Medical Insurance - Plan Year 2022 Changes </vt:lpstr>
      <vt:lpstr>HealthSelect of Texas - BCBSTX</vt:lpstr>
      <vt:lpstr>HealthSelect of Texas - BCBSTX</vt:lpstr>
      <vt:lpstr>Consumer Directed HealthSelect - BCBSTX</vt:lpstr>
      <vt:lpstr>Consumer Directed HealthSelect - BCBSTX</vt:lpstr>
      <vt:lpstr>Tobacco Certification </vt:lpstr>
      <vt:lpstr>Dependent Eligibility Audit  </vt:lpstr>
      <vt:lpstr>Optional Benefits </vt:lpstr>
      <vt:lpstr>State of Texas Vision </vt:lpstr>
      <vt:lpstr>Dental: State of Texas Dental Choice Plan </vt:lpstr>
      <vt:lpstr>Dental: DeltaCare USA DHMO</vt:lpstr>
      <vt:lpstr>Where’s My Dental ID Card? </vt:lpstr>
      <vt:lpstr>TexFlex - Flexible Spending Accounts </vt:lpstr>
      <vt:lpstr>Life and Accidental Death &amp; Dismemberment Insurance</vt:lpstr>
      <vt:lpstr>Disability Coverage: Texas Income Protection Plan (TIPP)</vt:lpstr>
      <vt:lpstr>Evidence of Insurability (EOI)</vt:lpstr>
      <vt:lpstr>Evidence of Insurability (EOI)</vt:lpstr>
      <vt:lpstr>Additional Summer Enrollment Information  </vt:lpstr>
      <vt:lpstr>Summer Enrollment Confirmations </vt:lpstr>
      <vt:lpstr>Summer Enrollment Tips</vt:lpstr>
      <vt:lpstr>ERS Virtual Presentation Schedule</vt:lpstr>
      <vt:lpstr>ERS Virtual Presentation Schedule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Katie Michelle</dc:creator>
  <cp:lastModifiedBy>Dalmolin, Kristyn A</cp:lastModifiedBy>
  <cp:revision>82</cp:revision>
  <dcterms:created xsi:type="dcterms:W3CDTF">2019-08-29T14:37:25Z</dcterms:created>
  <dcterms:modified xsi:type="dcterms:W3CDTF">2021-06-11T13:52:38Z</dcterms:modified>
</cp:coreProperties>
</file>