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4"/>
  </p:sldMasterIdLst>
  <p:notesMasterIdLst>
    <p:notesMasterId r:id="rId32"/>
  </p:notesMasterIdLst>
  <p:sldIdLst>
    <p:sldId id="256" r:id="rId5"/>
    <p:sldId id="291" r:id="rId6"/>
    <p:sldId id="278" r:id="rId7"/>
    <p:sldId id="259" r:id="rId8"/>
    <p:sldId id="266" r:id="rId9"/>
    <p:sldId id="258" r:id="rId10"/>
    <p:sldId id="262" r:id="rId11"/>
    <p:sldId id="260" r:id="rId12"/>
    <p:sldId id="279" r:id="rId13"/>
    <p:sldId id="296" r:id="rId14"/>
    <p:sldId id="269" r:id="rId15"/>
    <p:sldId id="274" r:id="rId16"/>
    <p:sldId id="264" r:id="rId17"/>
    <p:sldId id="275" r:id="rId18"/>
    <p:sldId id="265" r:id="rId19"/>
    <p:sldId id="276" r:id="rId20"/>
    <p:sldId id="268" r:id="rId21"/>
    <p:sldId id="281" r:id="rId22"/>
    <p:sldId id="282" r:id="rId23"/>
    <p:sldId id="283" r:id="rId24"/>
    <p:sldId id="292" r:id="rId25"/>
    <p:sldId id="293" r:id="rId26"/>
    <p:sldId id="285" r:id="rId27"/>
    <p:sldId id="287" r:id="rId28"/>
    <p:sldId id="288" r:id="rId29"/>
    <p:sldId id="289" r:id="rId30"/>
    <p:sldId id="297" r:id="rId31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hcl0-my.sharepoint.com/personal/denney_uhcl_edu/Documents/Documents/Presentations/Campus-Wide/2023%20Fall%20Faculty%20Assembly/Equity%20Balance%20Report%20by%20Department%2019-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University E&amp;G funds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'[Equity Balance Report by Department 19-23.xlsx]Equity Balance Report by Depart'!$C$105</c:f>
              <c:strCache>
                <c:ptCount val="1"/>
                <c:pt idx="0">
                  <c:v>Total University Designated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'[Equity Balance Report by Department 19-23.xlsx]Equity Balance Report by Depart'!$B$106:$B$111</c:f>
              <c:strCache>
                <c:ptCount val="6"/>
                <c:pt idx="0">
                  <c:v>FY17-18</c:v>
                </c:pt>
                <c:pt idx="1">
                  <c:v>FY18-19</c:v>
                </c:pt>
                <c:pt idx="2">
                  <c:v>FY19-20</c:v>
                </c:pt>
                <c:pt idx="3">
                  <c:v>FY20-21</c:v>
                </c:pt>
                <c:pt idx="4">
                  <c:v>FY21-22</c:v>
                </c:pt>
                <c:pt idx="5">
                  <c:v>FY22-23</c:v>
                </c:pt>
              </c:strCache>
            </c:strRef>
          </c:cat>
          <c:val>
            <c:numRef>
              <c:f>'[Equity Balance Report by Department 19-23.xlsx]Equity Balance Report by Depart'!$C$106:$C$111</c:f>
              <c:numCache>
                <c:formatCode>_(* #,##0_);_(* \(#,##0\);_(* "-"??_);_(@_)</c:formatCode>
                <c:ptCount val="6"/>
                <c:pt idx="0">
                  <c:v>28883639</c:v>
                </c:pt>
                <c:pt idx="1">
                  <c:v>35393185</c:v>
                </c:pt>
                <c:pt idx="2">
                  <c:v>42957028</c:v>
                </c:pt>
                <c:pt idx="3">
                  <c:v>46871728</c:v>
                </c:pt>
                <c:pt idx="4">
                  <c:v>45056313</c:v>
                </c:pt>
                <c:pt idx="5">
                  <c:v>40721711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52-4C4B-AEBC-56FB4639E2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7222256"/>
        <c:axId val="1815656176"/>
      </c:barChart>
      <c:catAx>
        <c:axId val="48722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5656176"/>
        <c:crosses val="autoZero"/>
        <c:auto val="1"/>
        <c:lblAlgn val="ctr"/>
        <c:lblOffset val="100"/>
        <c:noMultiLvlLbl val="0"/>
      </c:catAx>
      <c:valAx>
        <c:axId val="181565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722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r">
              <a:defRPr sz="1300"/>
            </a:lvl1pPr>
          </a:lstStyle>
          <a:p>
            <a:fld id="{1D046C46-04B4-4CC5-8B06-DD94BD98842A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3" tIns="48332" rIns="96663" bIns="483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63" tIns="48332" rIns="96663" bIns="4833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r">
              <a:defRPr sz="1300"/>
            </a:lvl1pPr>
          </a:lstStyle>
          <a:p>
            <a:fld id="{9C720473-2329-4036-BC8F-2C16126CA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9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Central allocation does not mean universally that balances are swept. Some carry over if allowed.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20473-2329-4036-BC8F-2C16126CAFF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26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30"/>
            <a:r>
              <a:rPr lang="en-US" dirty="0"/>
              <a:t>Change this to a “Total” column and %’s for each Division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20473-2329-4036-BC8F-2C16126CAFF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449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Central allocation does not mean universally that balances are swept. Some carry over if allowed. </a:t>
            </a:r>
          </a:p>
          <a:p>
            <a:r>
              <a:rPr lang="en-US" dirty="0"/>
              <a:t>Designated Tuition is the only primary revenue source that is universally swept – almost all others stay as allocated, even if not spent.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20473-2329-4036-BC8F-2C16126CAFF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89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this to a “Total” column and %’s for each Division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20473-2329-4036-BC8F-2C16126CAFF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269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this to a “Total” column and %’s for each Division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20473-2329-4036-BC8F-2C16126CAFF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58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36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33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68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9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42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86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0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85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1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6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0DB1E6A-24FF-4AF1-8CF3-D432064C4773}" type="datetimeFigureOut">
              <a:rPr lang="en-US" smtClean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281749-AA73-4B1C-98F4-78C9EEB52B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51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org/details/Drive-inComingAttractions-marque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2AAF7-0BEE-4F9D-AB9E-F216B5DA07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FACULTY ASSEMBLY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6CC00C-6CE6-46B1-AF27-795E8B4855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Fall Semester, 2023</a:t>
            </a:r>
          </a:p>
          <a:p>
            <a:r>
              <a:rPr lang="en-US" dirty="0"/>
              <a:t>Budget Discussion</a:t>
            </a:r>
          </a:p>
        </p:txBody>
      </p:sp>
    </p:spTree>
    <p:extLst>
      <p:ext uri="{BB962C8B-B14F-4D97-AF65-F5344CB8AC3E}">
        <p14:creationId xmlns:p14="http://schemas.microsoft.com/office/powerpoint/2010/main" val="354897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6FC7F-E1E0-4E47-9E91-2EB03E464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distinction matter?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6E441-CA8A-46B3-8F9B-4D84C7C93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you fund Operations changes or can change, depending on how you classify the operation.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57333F-8B4B-47A9-A8E6-AFB5DF906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563208"/>
              </p:ext>
            </p:extLst>
          </p:nvPr>
        </p:nvGraphicFramePr>
        <p:xfrm>
          <a:off x="1150374" y="2676285"/>
          <a:ext cx="1020342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844">
                  <a:extLst>
                    <a:ext uri="{9D8B030D-6E8A-4147-A177-3AD203B41FA5}">
                      <a16:colId xmlns:a16="http://schemas.microsoft.com/office/drawing/2014/main" val="2271516081"/>
                    </a:ext>
                  </a:extLst>
                </a:gridCol>
                <a:gridCol w="3397791">
                  <a:extLst>
                    <a:ext uri="{9D8B030D-6E8A-4147-A177-3AD203B41FA5}">
                      <a16:colId xmlns:a16="http://schemas.microsoft.com/office/drawing/2014/main" val="3300080640"/>
                    </a:ext>
                  </a:extLst>
                </a:gridCol>
                <a:gridCol w="3397791">
                  <a:extLst>
                    <a:ext uri="{9D8B030D-6E8A-4147-A177-3AD203B41FA5}">
                      <a16:colId xmlns:a16="http://schemas.microsoft.com/office/drawing/2014/main" val="222820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Mission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Primary Funding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55039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Education and General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Primary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Appropriations,,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4521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8646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Academic and Academic Support Fees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2496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Designated Operations</a:t>
                      </a:r>
                    </a:p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Usually “Self Supporting”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Directed State Funding: CADD, EIH, HTL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8026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Directed Sales/Services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5068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Auxiliary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Auxiliary Operations</a:t>
                      </a:r>
                    </a:p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Must be “Self Supporting”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Fees: Rec/Wellness, Student Life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6044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Sales: Parking, Hunter Residence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051600"/>
                  </a:ext>
                </a:extLst>
              </a:tr>
            </a:tbl>
          </a:graphicData>
        </a:graphic>
      </p:graphicFrame>
      <p:sp>
        <p:nvSpPr>
          <p:cNvPr id="5" name="Arrow: Striped Right 4">
            <a:extLst>
              <a:ext uri="{FF2B5EF4-FFF2-40B4-BE49-F238E27FC236}">
                <a16:creationId xmlns:a16="http://schemas.microsoft.com/office/drawing/2014/main" id="{FE60EB77-A3F3-44D3-B136-E378340B9F63}"/>
              </a:ext>
            </a:extLst>
          </p:cNvPr>
          <p:cNvSpPr/>
          <p:nvPr/>
        </p:nvSpPr>
        <p:spPr>
          <a:xfrm rot="16200000">
            <a:off x="963561" y="4957763"/>
            <a:ext cx="1406013" cy="1032387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4AE3A6B9-7B0B-446E-8497-A08AC2862C20}"/>
              </a:ext>
            </a:extLst>
          </p:cNvPr>
          <p:cNvSpPr/>
          <p:nvPr/>
        </p:nvSpPr>
        <p:spPr>
          <a:xfrm rot="5400000">
            <a:off x="3239729" y="4959052"/>
            <a:ext cx="1406013" cy="1032387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95FC21-C57E-45C3-A9BE-0C3737DB2771}"/>
              </a:ext>
            </a:extLst>
          </p:cNvPr>
          <p:cNvSpPr/>
          <p:nvPr/>
        </p:nvSpPr>
        <p:spPr>
          <a:xfrm>
            <a:off x="1398705" y="5120599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$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047C65-4E45-4008-9EA1-EE419258E61A}"/>
              </a:ext>
            </a:extLst>
          </p:cNvPr>
          <p:cNvSpPr/>
          <p:nvPr/>
        </p:nvSpPr>
        <p:spPr>
          <a:xfrm>
            <a:off x="3689620" y="5120599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$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BD599C04-E700-4097-884D-274123BB6199}"/>
              </a:ext>
            </a:extLst>
          </p:cNvPr>
          <p:cNvSpPr/>
          <p:nvPr/>
        </p:nvSpPr>
        <p:spPr>
          <a:xfrm>
            <a:off x="6947720" y="3935049"/>
            <a:ext cx="639096" cy="101071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4DC6CB-0BCB-470D-AE90-9BE36D750FA1}"/>
              </a:ext>
            </a:extLst>
          </p:cNvPr>
          <p:cNvSpPr/>
          <p:nvPr/>
        </p:nvSpPr>
        <p:spPr>
          <a:xfrm>
            <a:off x="7014381" y="4240351"/>
            <a:ext cx="47961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ish</a:t>
            </a:r>
          </a:p>
        </p:txBody>
      </p:sp>
    </p:spTree>
    <p:extLst>
      <p:ext uri="{BB962C8B-B14F-4D97-AF65-F5344CB8AC3E}">
        <p14:creationId xmlns:p14="http://schemas.microsoft.com/office/powerpoint/2010/main" val="2428682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DBA50-A3C3-4221-98FE-547336108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“Budget” works </a:t>
            </a:r>
            <a:br>
              <a:rPr lang="en-US" dirty="0"/>
            </a:br>
            <a:r>
              <a:rPr lang="en-US" sz="2000" dirty="0"/>
              <a:t>(AKA: Budget Process)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33D8D-AA46-4CFD-852D-0A74A34B7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Depending on the “Operation” the budget process is slightly different</a:t>
            </a:r>
          </a:p>
          <a:p>
            <a:r>
              <a:rPr lang="en-US" dirty="0"/>
              <a:t>Education and General: aka: Primary and Designated </a:t>
            </a:r>
            <a:r>
              <a:rPr lang="en-US" u="sng" dirty="0"/>
              <a:t>or</a:t>
            </a:r>
            <a:r>
              <a:rPr lang="en-US" dirty="0"/>
              <a:t> Ledgers 1 &amp; 2</a:t>
            </a:r>
          </a:p>
          <a:p>
            <a:pPr lvl="1"/>
            <a:r>
              <a:rPr lang="en-US" dirty="0"/>
              <a:t>Very deliberate process</a:t>
            </a:r>
          </a:p>
          <a:p>
            <a:pPr lvl="1"/>
            <a:r>
              <a:rPr lang="en-US" dirty="0"/>
              <a:t>Combination of central funding and assigned or local funding</a:t>
            </a:r>
          </a:p>
          <a:p>
            <a:pPr lvl="1"/>
            <a:r>
              <a:rPr lang="en-US" dirty="0"/>
              <a:t>Roll forward or Incremental with budget initiatives for new resources</a:t>
            </a:r>
          </a:p>
          <a:p>
            <a:pPr lvl="1"/>
            <a:r>
              <a:rPr lang="en-US" dirty="0"/>
              <a:t>Local funding rewards/incentivizes entrepreneurial, stewardship. </a:t>
            </a:r>
          </a:p>
          <a:p>
            <a:pPr lvl="1"/>
            <a:endParaRPr lang="en-US" dirty="0"/>
          </a:p>
          <a:p>
            <a:r>
              <a:rPr lang="en-US" dirty="0"/>
              <a:t>Auxiliary: Ledger 3</a:t>
            </a:r>
          </a:p>
          <a:p>
            <a:pPr lvl="1"/>
            <a:r>
              <a:rPr lang="en-US" dirty="0"/>
              <a:t>Very deliberate process, some heavily student driven, some manager driven</a:t>
            </a:r>
          </a:p>
          <a:p>
            <a:pPr lvl="1"/>
            <a:r>
              <a:rPr lang="en-US" dirty="0"/>
              <a:t>Combination: Some: Zero Based Budget, Some: Incremental</a:t>
            </a:r>
          </a:p>
          <a:p>
            <a:pPr lvl="1"/>
            <a:r>
              <a:rPr lang="en-US" dirty="0"/>
              <a:t>For Rec/Wellness and Hunter Hall: high fixed costs consume 80% or more of their budget</a:t>
            </a:r>
          </a:p>
        </p:txBody>
      </p:sp>
    </p:spTree>
    <p:extLst>
      <p:ext uri="{BB962C8B-B14F-4D97-AF65-F5344CB8AC3E}">
        <p14:creationId xmlns:p14="http://schemas.microsoft.com/office/powerpoint/2010/main" val="1546853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9C1C-47F3-4F9E-ABC1-3D639D54F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Question 2: How we allocate our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E189A-696E-4312-BD39-531540C62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primarily driven by two overarching concepts: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Central Funds - Driving Considerations</a:t>
            </a:r>
          </a:p>
          <a:p>
            <a:pPr lvl="2"/>
            <a:r>
              <a:rPr lang="en-US" dirty="0"/>
              <a:t>Foundational or Base driven: </a:t>
            </a:r>
          </a:p>
          <a:p>
            <a:pPr lvl="3"/>
            <a:r>
              <a:rPr lang="en-US" dirty="0"/>
              <a:t>Primary Drivers: baseline for Instruction, Research, Community, Academic Admin, Student Services, Institutional Admin, and Plant/Security Operations</a:t>
            </a:r>
          </a:p>
          <a:p>
            <a:pPr lvl="3"/>
            <a:r>
              <a:rPr lang="en-US" dirty="0"/>
              <a:t>Not Zero Based due support for ongoing commitments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Local Funds: Allocated based on revenue streams</a:t>
            </a:r>
          </a:p>
          <a:p>
            <a:pPr lvl="2"/>
            <a:r>
              <a:rPr lang="en-US" dirty="0"/>
              <a:t>More individual Unit influence</a:t>
            </a:r>
          </a:p>
          <a:p>
            <a:pPr lvl="2"/>
            <a:r>
              <a:rPr lang="en-US" dirty="0"/>
              <a:t>More flexibility: Fewer ongoing commitments, therefore, can be more responsive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71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DB1C5-6A9B-4012-8902-A5152E81F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Ledger 1 Revenue</a:t>
            </a:r>
            <a:br>
              <a:rPr lang="en-US" dirty="0"/>
            </a:br>
            <a:r>
              <a:rPr lang="en-US" sz="1800" dirty="0"/>
              <a:t>FY23 Budget to Actual Revenue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F640E5A-A431-4927-A938-E1AC8CDC37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808061"/>
              </p:ext>
            </p:extLst>
          </p:nvPr>
        </p:nvGraphicFramePr>
        <p:xfrm>
          <a:off x="453115" y="1914115"/>
          <a:ext cx="1134673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620">
                  <a:extLst>
                    <a:ext uri="{9D8B030D-6E8A-4147-A177-3AD203B41FA5}">
                      <a16:colId xmlns:a16="http://schemas.microsoft.com/office/drawing/2014/main" val="1232783033"/>
                    </a:ext>
                  </a:extLst>
                </a:gridCol>
                <a:gridCol w="6440129">
                  <a:extLst>
                    <a:ext uri="{9D8B030D-6E8A-4147-A177-3AD203B41FA5}">
                      <a16:colId xmlns:a16="http://schemas.microsoft.com/office/drawing/2014/main" val="1775885390"/>
                    </a:ext>
                  </a:extLst>
                </a:gridCol>
                <a:gridCol w="1700981">
                  <a:extLst>
                    <a:ext uri="{9D8B030D-6E8A-4147-A177-3AD203B41FA5}">
                      <a16:colId xmlns:a16="http://schemas.microsoft.com/office/drawing/2014/main" val="3733120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$Rev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Drivers,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Blue Highlight = Central allocation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Green = Local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FY23 Budget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883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HEF (HEAF)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Based on factors from the THECB, driven in part by utilization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$7.7M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41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Driven by State factors, and proportionality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$7.6M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263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State: Formula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Primarily driven by enrollment, includes non-formula                   (CADD, EIH, HTL, Expansion, Enhancement)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$31.6M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765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Statutory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Enrollment, resident/nonresident mix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$15.2M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53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Degree program, past research, other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$85K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89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Hazelwood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Given to Texas Veterans, reimbursed to UHCL based on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782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$63M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355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860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DB1C5-6A9B-4012-8902-A5152E81F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Ledger 1 Allocation</a:t>
            </a:r>
            <a:br>
              <a:rPr lang="en-US" dirty="0"/>
            </a:br>
            <a:r>
              <a:rPr lang="en-US" sz="1800" dirty="0"/>
              <a:t>FY23 Actual Expenditures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F640E5A-A431-4927-A938-E1AC8CDC37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630762"/>
              </p:ext>
            </p:extLst>
          </p:nvPr>
        </p:nvGraphicFramePr>
        <p:xfrm>
          <a:off x="559180" y="2012438"/>
          <a:ext cx="1107363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6777">
                  <a:extLst>
                    <a:ext uri="{9D8B030D-6E8A-4147-A177-3AD203B41FA5}">
                      <a16:colId xmlns:a16="http://schemas.microsoft.com/office/drawing/2014/main" val="1232783033"/>
                    </a:ext>
                  </a:extLst>
                </a:gridCol>
                <a:gridCol w="1342647">
                  <a:extLst>
                    <a:ext uri="{9D8B030D-6E8A-4147-A177-3AD203B41FA5}">
                      <a16:colId xmlns:a16="http://schemas.microsoft.com/office/drawing/2014/main" val="1775885390"/>
                    </a:ext>
                  </a:extLst>
                </a:gridCol>
                <a:gridCol w="1138052">
                  <a:extLst>
                    <a:ext uri="{9D8B030D-6E8A-4147-A177-3AD203B41FA5}">
                      <a16:colId xmlns:a16="http://schemas.microsoft.com/office/drawing/2014/main" val="4098609648"/>
                    </a:ext>
                  </a:extLst>
                </a:gridCol>
                <a:gridCol w="1099692">
                  <a:extLst>
                    <a:ext uri="{9D8B030D-6E8A-4147-A177-3AD203B41FA5}">
                      <a16:colId xmlns:a16="http://schemas.microsoft.com/office/drawing/2014/main" val="3681514252"/>
                    </a:ext>
                  </a:extLst>
                </a:gridCol>
                <a:gridCol w="1175100">
                  <a:extLst>
                    <a:ext uri="{9D8B030D-6E8A-4147-A177-3AD203B41FA5}">
                      <a16:colId xmlns:a16="http://schemas.microsoft.com/office/drawing/2014/main" val="3044175197"/>
                    </a:ext>
                  </a:extLst>
                </a:gridCol>
                <a:gridCol w="960349">
                  <a:extLst>
                    <a:ext uri="{9D8B030D-6E8A-4147-A177-3AD203B41FA5}">
                      <a16:colId xmlns:a16="http://schemas.microsoft.com/office/drawing/2014/main" val="3064024020"/>
                    </a:ext>
                  </a:extLst>
                </a:gridCol>
                <a:gridCol w="920672">
                  <a:extLst>
                    <a:ext uri="{9D8B030D-6E8A-4147-A177-3AD203B41FA5}">
                      <a16:colId xmlns:a16="http://schemas.microsoft.com/office/drawing/2014/main" val="3437544948"/>
                    </a:ext>
                  </a:extLst>
                </a:gridCol>
                <a:gridCol w="1240350">
                  <a:extLst>
                    <a:ext uri="{9D8B030D-6E8A-4147-A177-3AD203B41FA5}">
                      <a16:colId xmlns:a16="http://schemas.microsoft.com/office/drawing/2014/main" val="4058006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$Rev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A&amp;F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Inst’l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883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HEF (HEAF)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41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263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State: Formula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765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Statutory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53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89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Hazelwood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782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42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29DCA-41E7-48EC-9F5A-534CA968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Ledger 2 Revenue</a:t>
            </a:r>
            <a:br>
              <a:rPr lang="en-US" dirty="0"/>
            </a:br>
            <a:r>
              <a:rPr lang="en-US" sz="1800" dirty="0"/>
              <a:t>FY23 Budget to Actual Revenue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8DBF89-4BF4-4812-ABAF-50AB6841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36561"/>
              </p:ext>
            </p:extLst>
          </p:nvPr>
        </p:nvGraphicFramePr>
        <p:xfrm>
          <a:off x="607529" y="1750316"/>
          <a:ext cx="10295069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070">
                  <a:extLst>
                    <a:ext uri="{9D8B030D-6E8A-4147-A177-3AD203B41FA5}">
                      <a16:colId xmlns:a16="http://schemas.microsoft.com/office/drawing/2014/main" val="3075206018"/>
                    </a:ext>
                  </a:extLst>
                </a:gridCol>
                <a:gridCol w="7355115">
                  <a:extLst>
                    <a:ext uri="{9D8B030D-6E8A-4147-A177-3AD203B41FA5}">
                      <a16:colId xmlns:a16="http://schemas.microsoft.com/office/drawing/2014/main" val="807142435"/>
                    </a:ext>
                  </a:extLst>
                </a:gridCol>
                <a:gridCol w="1286884">
                  <a:extLst>
                    <a:ext uri="{9D8B030D-6E8A-4147-A177-3AD203B41FA5}">
                      <a16:colId xmlns:a16="http://schemas.microsoft.com/office/drawing/2014/main" val="2366241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$Rev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Drivers,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Blue Highlight = Central allocation</a:t>
                      </a:r>
                      <a:r>
                        <a:rPr lang="en-US" dirty="0"/>
                        <a:t>,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</a:rPr>
                        <a:t>Green = Local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05758"/>
                  </a:ext>
                </a:extLst>
              </a:tr>
              <a:tr h="190222">
                <a:tc>
                  <a:txBody>
                    <a:bodyPr/>
                    <a:lstStyle/>
                    <a:p>
                      <a:r>
                        <a:rPr lang="en-US" dirty="0"/>
                        <a:t>Svc Dept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 supporting from internal charges – Rev =~ Expense over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$1.2M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602207"/>
                  </a:ext>
                </a:extLst>
              </a:tr>
              <a:tr h="239242">
                <a:tc>
                  <a:txBody>
                    <a:bodyPr/>
                    <a:lstStyle/>
                    <a:p>
                      <a:r>
                        <a:rPr lang="en-US" dirty="0"/>
                        <a:t>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All E&amp;G Fees, driven by being a student, or decisions made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$4.9M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217123"/>
                  </a:ext>
                </a:extLst>
              </a:tr>
              <a:tr h="241127">
                <a:tc>
                  <a:txBody>
                    <a:bodyPr/>
                    <a:lstStyle/>
                    <a:p>
                      <a:r>
                        <a:rPr lang="en-US" dirty="0"/>
                        <a:t>Desig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Enrollment drive, Undergrad/Grad, Resident/Nonresident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$43.2M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94469"/>
                  </a:ext>
                </a:extLst>
              </a:tr>
              <a:tr h="177025">
                <a:tc>
                  <a:txBody>
                    <a:bodyPr/>
                    <a:lstStyle/>
                    <a:p>
                      <a:r>
                        <a:rPr lang="en-US" dirty="0"/>
                        <a:t>Desig Diff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Local Revenue, Enrollment driven, Undergrad/Grad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$2.4M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732715"/>
                  </a:ext>
                </a:extLst>
              </a:tr>
              <a:tr h="169484">
                <a:tc>
                  <a:txBody>
                    <a:bodyPr/>
                    <a:lstStyle/>
                    <a:p>
                      <a:r>
                        <a:rPr lang="en-US" dirty="0"/>
                        <a:t>IDC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Indirect: Rate X Grant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$275K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159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Mostly Unrestricted, if Restricted = Ledger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$29K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291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Endowment Income (allocation based on existing calculations)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$235K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618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ighlight>
                            <a:srgbClr val="00FFFF"/>
                          </a:highlight>
                        </a:rPr>
                        <a:t>Based on investment returns X dollars invested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$860K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728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Sales/Svc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Fee/charge for services: Continuing Education, Institutes, Camps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$926K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89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Misc. 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Budget is based on historical trend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$1.5M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928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Enrollment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$5.2M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67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$60.8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998585"/>
                  </a:ext>
                </a:extLst>
              </a:tr>
            </a:tbl>
          </a:graphicData>
        </a:graphic>
      </p:graphicFrame>
      <p:sp>
        <p:nvSpPr>
          <p:cNvPr id="7" name="Left Brace 6">
            <a:extLst>
              <a:ext uri="{FF2B5EF4-FFF2-40B4-BE49-F238E27FC236}">
                <a16:creationId xmlns:a16="http://schemas.microsoft.com/office/drawing/2014/main" id="{538B5353-D77D-4481-AC46-779F0165220C}"/>
              </a:ext>
            </a:extLst>
          </p:cNvPr>
          <p:cNvSpPr/>
          <p:nvPr/>
        </p:nvSpPr>
        <p:spPr>
          <a:xfrm flipH="1">
            <a:off x="10982728" y="3577035"/>
            <a:ext cx="345903" cy="2566447"/>
          </a:xfrm>
          <a:prstGeom prst="leftBrace">
            <a:avLst>
              <a:gd name="adj1" fmla="val 8333"/>
              <a:gd name="adj2" fmla="val 5042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CBDD35-E070-4FBA-B70B-81D98D7F4834}"/>
              </a:ext>
            </a:extLst>
          </p:cNvPr>
          <p:cNvSpPr/>
          <p:nvPr/>
        </p:nvSpPr>
        <p:spPr>
          <a:xfrm>
            <a:off x="11459107" y="3936929"/>
            <a:ext cx="732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Misc. </a:t>
            </a:r>
          </a:p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Other</a:t>
            </a:r>
          </a:p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Rev</a:t>
            </a:r>
          </a:p>
        </p:txBody>
      </p:sp>
    </p:spTree>
    <p:extLst>
      <p:ext uri="{BB962C8B-B14F-4D97-AF65-F5344CB8AC3E}">
        <p14:creationId xmlns:p14="http://schemas.microsoft.com/office/powerpoint/2010/main" val="2254451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29DCA-41E7-48EC-9F5A-534CA968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Ledger 2 Allocation</a:t>
            </a:r>
            <a:br>
              <a:rPr lang="en-US" dirty="0"/>
            </a:br>
            <a:r>
              <a:rPr lang="en-US" sz="1800" dirty="0"/>
              <a:t>FY23 Actual Expenditures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8DBF89-4BF4-4812-ABAF-50AB6841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820098"/>
              </p:ext>
            </p:extLst>
          </p:nvPr>
        </p:nvGraphicFramePr>
        <p:xfrm>
          <a:off x="849388" y="1661331"/>
          <a:ext cx="1010510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145">
                  <a:extLst>
                    <a:ext uri="{9D8B030D-6E8A-4147-A177-3AD203B41FA5}">
                      <a16:colId xmlns:a16="http://schemas.microsoft.com/office/drawing/2014/main" val="3075206018"/>
                    </a:ext>
                  </a:extLst>
                </a:gridCol>
                <a:gridCol w="1444797">
                  <a:extLst>
                    <a:ext uri="{9D8B030D-6E8A-4147-A177-3AD203B41FA5}">
                      <a16:colId xmlns:a16="http://schemas.microsoft.com/office/drawing/2014/main" val="807142435"/>
                    </a:ext>
                  </a:extLst>
                </a:gridCol>
                <a:gridCol w="1220956">
                  <a:extLst>
                    <a:ext uri="{9D8B030D-6E8A-4147-A177-3AD203B41FA5}">
                      <a16:colId xmlns:a16="http://schemas.microsoft.com/office/drawing/2014/main" val="1221710202"/>
                    </a:ext>
                  </a:extLst>
                </a:gridCol>
                <a:gridCol w="1119209">
                  <a:extLst>
                    <a:ext uri="{9D8B030D-6E8A-4147-A177-3AD203B41FA5}">
                      <a16:colId xmlns:a16="http://schemas.microsoft.com/office/drawing/2014/main" val="552555212"/>
                    </a:ext>
                  </a:extLst>
                </a:gridCol>
                <a:gridCol w="1200605">
                  <a:extLst>
                    <a:ext uri="{9D8B030D-6E8A-4147-A177-3AD203B41FA5}">
                      <a16:colId xmlns:a16="http://schemas.microsoft.com/office/drawing/2014/main" val="4044072129"/>
                    </a:ext>
                  </a:extLst>
                </a:gridCol>
                <a:gridCol w="1078512">
                  <a:extLst>
                    <a:ext uri="{9D8B030D-6E8A-4147-A177-3AD203B41FA5}">
                      <a16:colId xmlns:a16="http://schemas.microsoft.com/office/drawing/2014/main" val="494582904"/>
                    </a:ext>
                  </a:extLst>
                </a:gridCol>
                <a:gridCol w="976763">
                  <a:extLst>
                    <a:ext uri="{9D8B030D-6E8A-4147-A177-3AD203B41FA5}">
                      <a16:colId xmlns:a16="http://schemas.microsoft.com/office/drawing/2014/main" val="3268649702"/>
                    </a:ext>
                  </a:extLst>
                </a:gridCol>
                <a:gridCol w="997115">
                  <a:extLst>
                    <a:ext uri="{9D8B030D-6E8A-4147-A177-3AD203B41FA5}">
                      <a16:colId xmlns:a16="http://schemas.microsoft.com/office/drawing/2014/main" val="4183931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$Rev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A&amp;F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Int’l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05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Svc Dept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-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60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 2%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37%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6%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1%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217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Desig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94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Desig Diff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73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159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291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618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728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Sales/Svc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89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Misc. 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928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- -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67419"/>
                  </a:ext>
                </a:extLst>
              </a:tr>
            </a:tbl>
          </a:graphicData>
        </a:graphic>
      </p:graphicFrame>
      <p:sp>
        <p:nvSpPr>
          <p:cNvPr id="7" name="Left Brace 6">
            <a:extLst>
              <a:ext uri="{FF2B5EF4-FFF2-40B4-BE49-F238E27FC236}">
                <a16:creationId xmlns:a16="http://schemas.microsoft.com/office/drawing/2014/main" id="{538B5353-D77D-4481-AC46-779F0165220C}"/>
              </a:ext>
            </a:extLst>
          </p:cNvPr>
          <p:cNvSpPr/>
          <p:nvPr/>
        </p:nvSpPr>
        <p:spPr>
          <a:xfrm flipH="1">
            <a:off x="11089027" y="3563818"/>
            <a:ext cx="345903" cy="2547593"/>
          </a:xfrm>
          <a:prstGeom prst="leftBrace">
            <a:avLst>
              <a:gd name="adj1" fmla="val 8333"/>
              <a:gd name="adj2" fmla="val 5042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CBDD35-E070-4FBA-B70B-81D98D7F4834}"/>
              </a:ext>
            </a:extLst>
          </p:cNvPr>
          <p:cNvSpPr/>
          <p:nvPr/>
        </p:nvSpPr>
        <p:spPr>
          <a:xfrm>
            <a:off x="11459107" y="3982500"/>
            <a:ext cx="732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Misc. </a:t>
            </a:r>
          </a:p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Other</a:t>
            </a:r>
          </a:p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Rev</a:t>
            </a:r>
          </a:p>
        </p:txBody>
      </p:sp>
    </p:spTree>
    <p:extLst>
      <p:ext uri="{BB962C8B-B14F-4D97-AF65-F5344CB8AC3E}">
        <p14:creationId xmlns:p14="http://schemas.microsoft.com/office/powerpoint/2010/main" val="63622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29DCA-41E7-48EC-9F5A-534CA968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Revenue streams per Operation Type: Desig</a:t>
            </a:r>
            <a:br>
              <a:rPr lang="en-US" dirty="0"/>
            </a:br>
            <a:r>
              <a:rPr lang="en-US" sz="1800" dirty="0"/>
              <a:t>FY23 Actual Expenditures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18DBF89-4BF4-4812-ABAF-50AB68417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116618"/>
              </p:ext>
            </p:extLst>
          </p:nvPr>
        </p:nvGraphicFramePr>
        <p:xfrm>
          <a:off x="868680" y="1661690"/>
          <a:ext cx="1051559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8197">
                  <a:extLst>
                    <a:ext uri="{9D8B030D-6E8A-4147-A177-3AD203B41FA5}">
                      <a16:colId xmlns:a16="http://schemas.microsoft.com/office/drawing/2014/main" val="3075206018"/>
                    </a:ext>
                  </a:extLst>
                </a:gridCol>
                <a:gridCol w="1028223">
                  <a:extLst>
                    <a:ext uri="{9D8B030D-6E8A-4147-A177-3AD203B41FA5}">
                      <a16:colId xmlns:a16="http://schemas.microsoft.com/office/drawing/2014/main" val="1221710202"/>
                    </a:ext>
                  </a:extLst>
                </a:gridCol>
                <a:gridCol w="1070021">
                  <a:extLst>
                    <a:ext uri="{9D8B030D-6E8A-4147-A177-3AD203B41FA5}">
                      <a16:colId xmlns:a16="http://schemas.microsoft.com/office/drawing/2014/main" val="552555212"/>
                    </a:ext>
                  </a:extLst>
                </a:gridCol>
                <a:gridCol w="1111818">
                  <a:extLst>
                    <a:ext uri="{9D8B030D-6E8A-4147-A177-3AD203B41FA5}">
                      <a16:colId xmlns:a16="http://schemas.microsoft.com/office/drawing/2014/main" val="494582904"/>
                    </a:ext>
                  </a:extLst>
                </a:gridCol>
                <a:gridCol w="936268">
                  <a:extLst>
                    <a:ext uri="{9D8B030D-6E8A-4147-A177-3AD203B41FA5}">
                      <a16:colId xmlns:a16="http://schemas.microsoft.com/office/drawing/2014/main" val="3268649702"/>
                    </a:ext>
                  </a:extLst>
                </a:gridCol>
                <a:gridCol w="1190536">
                  <a:extLst>
                    <a:ext uri="{9D8B030D-6E8A-4147-A177-3AD203B41FA5}">
                      <a16:colId xmlns:a16="http://schemas.microsoft.com/office/drawing/2014/main" val="1511800488"/>
                    </a:ext>
                  </a:extLst>
                </a:gridCol>
                <a:gridCol w="1190536">
                  <a:extLst>
                    <a:ext uri="{9D8B030D-6E8A-4147-A177-3AD203B41FA5}">
                      <a16:colId xmlns:a16="http://schemas.microsoft.com/office/drawing/2014/main" val="1794458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$Rev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A&amp;F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Inst’l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005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 Service Fee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$4.9M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60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 Center Fee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$308K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217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Recreation and Wellness Center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$2.0M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94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Auxiliary Sales and Service (Hunter and other)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$3.8M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732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017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7E29-8CC7-4873-924F-240352F0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balances support intended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F6D9A-2B4F-4769-8FDC-166DC3857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fund balances</a:t>
            </a:r>
          </a:p>
          <a:p>
            <a:pPr lvl="1"/>
            <a:r>
              <a:rPr lang="en-US" dirty="0"/>
              <a:t>Focused on Infrastructure, Base needs</a:t>
            </a:r>
          </a:p>
          <a:p>
            <a:pPr lvl="1"/>
            <a:r>
              <a:rPr lang="en-US" dirty="0"/>
              <a:t>Larger percentage focused on base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Local fund balances</a:t>
            </a:r>
          </a:p>
          <a:p>
            <a:pPr lvl="1"/>
            <a:r>
              <a:rPr lang="en-US" dirty="0"/>
              <a:t>Retained by local units, available for internal initiatives</a:t>
            </a:r>
          </a:p>
          <a:p>
            <a:pPr lvl="1"/>
            <a:r>
              <a:rPr lang="en-US" dirty="0"/>
              <a:t>Smaller percentage focused on base – greater flexibility for Unit leaders</a:t>
            </a:r>
          </a:p>
        </p:txBody>
      </p:sp>
    </p:spTree>
    <p:extLst>
      <p:ext uri="{BB962C8B-B14F-4D97-AF65-F5344CB8AC3E}">
        <p14:creationId xmlns:p14="http://schemas.microsoft.com/office/powerpoint/2010/main" val="3444217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72626-80EE-482B-BC5D-B9ADA321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historical look at fund balance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A73DBEA-55B9-45A6-BBAC-4D6EF6EE48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790419"/>
              </p:ext>
            </p:extLst>
          </p:nvPr>
        </p:nvGraphicFramePr>
        <p:xfrm>
          <a:off x="2467896" y="2057400"/>
          <a:ext cx="7364361" cy="3743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708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8340-D5DA-43FF-B2DA-8A3F4C778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Discussion: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0186A-F1D6-49AE-A7BD-082E33573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</a:t>
            </a:r>
            <a:r>
              <a:rPr lang="en-US" strike="sngStrike" dirty="0"/>
              <a:t>We Get a Margarita Machine</a:t>
            </a:r>
            <a:r>
              <a:rPr lang="en-US" dirty="0"/>
              <a:t> the Budget Works?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Where our money comes from and how we allocate it?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are the primary focuses for Budget Development?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(or can) our budget incentivize units?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042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E7CC-C510-424E-8848-B49589387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Question 3: Focus of Budget Development?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1269C-04A4-4205-9AFC-4F74FF51F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Better defining balance between Central vs. Local</a:t>
            </a:r>
          </a:p>
          <a:p>
            <a:pPr lvl="1"/>
            <a:r>
              <a:rPr lang="en-US" dirty="0"/>
              <a:t>Goal: help define/identify impact of budget decisions</a:t>
            </a:r>
          </a:p>
          <a:p>
            <a:pPr lvl="1"/>
            <a:r>
              <a:rPr lang="en-US" dirty="0"/>
              <a:t>Creating incentives for Unit Managers</a:t>
            </a:r>
          </a:p>
          <a:p>
            <a:pPr lvl="1"/>
            <a:r>
              <a:rPr lang="en-US" dirty="0"/>
              <a:t>Opportunities for Units to be successful</a:t>
            </a:r>
          </a:p>
          <a:p>
            <a:r>
              <a:rPr lang="en-US" dirty="0"/>
              <a:t>Identify strategic priorities for Central Funds</a:t>
            </a:r>
          </a:p>
          <a:p>
            <a:pPr lvl="1"/>
            <a:r>
              <a:rPr lang="en-US" dirty="0"/>
              <a:t>Addressing budget issues</a:t>
            </a:r>
          </a:p>
        </p:txBody>
      </p:sp>
    </p:spTree>
    <p:extLst>
      <p:ext uri="{BB962C8B-B14F-4D97-AF65-F5344CB8AC3E}">
        <p14:creationId xmlns:p14="http://schemas.microsoft.com/office/powerpoint/2010/main" val="1644214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922C2-8873-4C24-93D8-E8DEB7365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Strategic Collaboration is critical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BBE2A-C688-4A74-8E7A-D479EC3A5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4895"/>
            <a:ext cx="10058400" cy="4023360"/>
          </a:xfrm>
        </p:spPr>
        <p:txBody>
          <a:bodyPr>
            <a:normAutofit/>
          </a:bodyPr>
          <a:lstStyle/>
          <a:p>
            <a:r>
              <a:rPr lang="en-US" dirty="0"/>
              <a:t>What was done in FY2017?</a:t>
            </a:r>
          </a:p>
          <a:p>
            <a:pPr lvl="1"/>
            <a:r>
              <a:rPr lang="en-US" dirty="0"/>
              <a:t>Across the Board cuts: FY2018 (5%), FY2019 (3%), FY2020 (3%)</a:t>
            </a:r>
          </a:p>
          <a:p>
            <a:r>
              <a:rPr lang="en-US" dirty="0"/>
              <a:t>What did we get? </a:t>
            </a:r>
          </a:p>
          <a:p>
            <a:pPr lvl="1"/>
            <a:r>
              <a:rPr lang="en-US" dirty="0"/>
              <a:t>Opportunist labor cuts – </a:t>
            </a:r>
          </a:p>
          <a:p>
            <a:pPr lvl="2"/>
            <a:r>
              <a:rPr lang="en-US" dirty="0"/>
              <a:t>What positions were currently vacant, those were the ones eliminated. </a:t>
            </a:r>
          </a:p>
          <a:p>
            <a:pPr lvl="1"/>
            <a:r>
              <a:rPr lang="en-US" dirty="0"/>
              <a:t>Impossible cuts – </a:t>
            </a:r>
          </a:p>
          <a:p>
            <a:pPr lvl="2"/>
            <a:r>
              <a:rPr lang="en-US" dirty="0"/>
              <a:t>Summer teaching – that is partially why we are so constrained in what we can fund</a:t>
            </a:r>
          </a:p>
          <a:p>
            <a:pPr lvl="2"/>
            <a:r>
              <a:rPr lang="en-US" dirty="0"/>
              <a:t>Adjunct budgets – that is partially why we cannot increase what we pay for adjuncts</a:t>
            </a:r>
          </a:p>
          <a:p>
            <a:pPr lvl="1"/>
            <a:r>
              <a:rPr lang="en-US" dirty="0"/>
              <a:t>Shift from central to local funds – Non-Strategic</a:t>
            </a:r>
          </a:p>
          <a:p>
            <a:pPr lvl="2"/>
            <a:r>
              <a:rPr lang="en-US" dirty="0"/>
              <a:t>Those who could (they had local funds) just moved budgets vs. make cuts</a:t>
            </a:r>
          </a:p>
          <a:p>
            <a:pPr lvl="2"/>
            <a:r>
              <a:rPr lang="en-US" dirty="0"/>
              <a:t>Those who couldn’t (they didn’t have local funds), took actual cuts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328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C8DE-785A-49C6-B334-F0C22D617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E5560-68DE-4271-B216-1BC824C78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Collaborative, strategic budget development process</a:t>
            </a:r>
          </a:p>
          <a:p>
            <a:r>
              <a:rPr lang="en-US" dirty="0"/>
              <a:t>Develop Budget Initiatives that represent that process</a:t>
            </a:r>
          </a:p>
          <a:p>
            <a:r>
              <a:rPr lang="en-US" dirty="0"/>
              <a:t>Discussions through Shared Governance</a:t>
            </a:r>
          </a:p>
        </p:txBody>
      </p:sp>
    </p:spTree>
    <p:extLst>
      <p:ext uri="{BB962C8B-B14F-4D97-AF65-F5344CB8AC3E}">
        <p14:creationId xmlns:p14="http://schemas.microsoft.com/office/powerpoint/2010/main" val="2110510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8EE45-D58D-46AB-8471-51A03EA4A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the FY2025 budget be?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39170E-D81D-41E5-8591-BBAE0D2969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11663" y="2676525"/>
            <a:ext cx="3429000" cy="2362200"/>
          </a:xfrm>
        </p:spPr>
      </p:pic>
    </p:spTree>
    <p:extLst>
      <p:ext uri="{BB962C8B-B14F-4D97-AF65-F5344CB8AC3E}">
        <p14:creationId xmlns:p14="http://schemas.microsoft.com/office/powerpoint/2010/main" val="567870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92596-A93B-428A-8281-DEA544B0E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Through the Shared Governance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731F2-DA27-45E6-9832-309E3D69C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discussed, we will honor the commitment to Shared Governance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02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B6E0D22-1C44-47C4-A727-D682249B7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Question 4: How do we incentivize?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BAB5AA4-F60C-4AB3-B277-D1E9C5EB2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tenants of what a budget process should achieve:</a:t>
            </a:r>
          </a:p>
          <a:p>
            <a:pPr lvl="1"/>
            <a:r>
              <a:rPr lang="en-US" dirty="0"/>
              <a:t>Reward sound budget stewardship – best use to achieve strategic objectives</a:t>
            </a:r>
          </a:p>
          <a:p>
            <a:pPr lvl="1"/>
            <a:r>
              <a:rPr lang="en-US" dirty="0"/>
              <a:t>Remove much of the minutia of operations (consistency for past decisions)</a:t>
            </a:r>
          </a:p>
          <a:p>
            <a:pPr lvl="1"/>
            <a:r>
              <a:rPr lang="en-US" dirty="0"/>
              <a:t>Create tools that enable managers to drive their own success</a:t>
            </a:r>
          </a:p>
          <a:p>
            <a:pPr lvl="2"/>
            <a:r>
              <a:rPr lang="en-US" dirty="0"/>
              <a:t>Yet leave safeguards so no one goes off a cliff</a:t>
            </a:r>
          </a:p>
          <a:p>
            <a:pPr lvl="1"/>
            <a:r>
              <a:rPr lang="en-US" dirty="0"/>
              <a:t>Reward sound planning, prudent use of resources, exploitation of opportunity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Remember my comments at a previous Financial State of the University:</a:t>
            </a:r>
          </a:p>
          <a:p>
            <a:pPr lvl="2"/>
            <a:r>
              <a:rPr lang="en-US" dirty="0"/>
              <a:t>More centralization: harder to react quickly to changes, but easier to consolidate resources when needed</a:t>
            </a:r>
          </a:p>
          <a:p>
            <a:pPr lvl="2"/>
            <a:r>
              <a:rPr lang="en-US" dirty="0"/>
              <a:t>Less centralization: easier to react quickly to changes, harder to consolidate resources when needed</a:t>
            </a:r>
          </a:p>
          <a:p>
            <a:pPr lvl="2"/>
            <a:r>
              <a:rPr lang="en-US" dirty="0"/>
              <a:t>We are mixed.  Some areas: more centralized, other areas: less centralized</a:t>
            </a:r>
          </a:p>
          <a:p>
            <a:pPr lvl="2"/>
            <a:r>
              <a:rPr lang="en-US" dirty="0"/>
              <a:t>Important to remember: entire budget belongs to the President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40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D8E54D-76A0-4284-9770-CDCE2F5B2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How does our current budget process align?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A6F680-F4EC-48FA-9F9A-4A487CFFC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Reward sound budget stewardship:  </a:t>
            </a:r>
          </a:p>
          <a:p>
            <a:pPr lvl="1"/>
            <a:r>
              <a:rPr lang="en-US" dirty="0"/>
              <a:t>Initiatives tied to Strategic Plan and Program Assessment processes</a:t>
            </a:r>
          </a:p>
          <a:p>
            <a:r>
              <a:rPr lang="en-US" dirty="0"/>
              <a:t>Remove much of the minutia:</a:t>
            </a:r>
          </a:p>
          <a:p>
            <a:pPr lvl="1"/>
            <a:r>
              <a:rPr lang="en-US" dirty="0"/>
              <a:t>Incremental for base supports past budget initiatives/commitments</a:t>
            </a:r>
          </a:p>
          <a:p>
            <a:r>
              <a:rPr lang="en-US" dirty="0"/>
              <a:t>Create tools that enable managers to drive their own success</a:t>
            </a:r>
          </a:p>
          <a:p>
            <a:pPr lvl="1"/>
            <a:r>
              <a:rPr lang="en-US" dirty="0"/>
              <a:t>Local revenue that is driven by success metrics</a:t>
            </a:r>
          </a:p>
          <a:p>
            <a:r>
              <a:rPr lang="en-US" dirty="0"/>
              <a:t>Balance between central and decentralized resources/decisions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995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29EA3B-FD2E-49FA-BFE4-CF5281070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266651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BAF2-CA63-4CC3-B5A6-898BCBAFD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Question 1: How the budget works?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8006E-1033-4C67-9680-A4BFDF9B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Translation: How does Public Higher Education funding work, </a:t>
            </a:r>
          </a:p>
          <a:p>
            <a:r>
              <a:rPr lang="en-US" dirty="0"/>
              <a:t>It’s not simple, but it’s also not that complicated</a:t>
            </a:r>
          </a:p>
        </p:txBody>
      </p:sp>
    </p:spTree>
    <p:extLst>
      <p:ext uri="{BB962C8B-B14F-4D97-AF65-F5344CB8AC3E}">
        <p14:creationId xmlns:p14="http://schemas.microsoft.com/office/powerpoint/2010/main" val="349365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36040F-464E-432D-BE47-D60B92C3CD27}"/>
              </a:ext>
            </a:extLst>
          </p:cNvPr>
          <p:cNvSpPr/>
          <p:nvPr/>
        </p:nvSpPr>
        <p:spPr>
          <a:xfrm>
            <a:off x="2179780" y="350982"/>
            <a:ext cx="2937163" cy="26508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bg1"/>
                </a:solidFill>
              </a:rPr>
              <a:t>Education and General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Instruction,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Community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Academic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Student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Institutional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Plant Operations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216D2B-42C8-41AB-A8AF-3351A2227115}"/>
              </a:ext>
            </a:extLst>
          </p:cNvPr>
          <p:cNvSpPr/>
          <p:nvPr/>
        </p:nvSpPr>
        <p:spPr>
          <a:xfrm>
            <a:off x="6858003" y="350982"/>
            <a:ext cx="2937163" cy="26508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bg1"/>
                </a:solidFill>
              </a:rPr>
              <a:t>Designated Operations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Instruction, </a:t>
            </a:r>
            <a:r>
              <a:rPr lang="en-US" b="1" u="sng" dirty="0">
                <a:solidFill>
                  <a:srgbClr val="FF0000"/>
                </a:solidFill>
              </a:rPr>
              <a:t>Not</a:t>
            </a:r>
            <a:r>
              <a:rPr lang="en-US" dirty="0">
                <a:solidFill>
                  <a:schemeClr val="bg1"/>
                </a:solidFill>
              </a:rPr>
              <a:t>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Institutes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00C7D-BA74-422E-A4C2-DAE40021481B}"/>
              </a:ext>
            </a:extLst>
          </p:cNvPr>
          <p:cNvSpPr/>
          <p:nvPr/>
        </p:nvSpPr>
        <p:spPr>
          <a:xfrm>
            <a:off x="2179780" y="3856183"/>
            <a:ext cx="2937163" cy="26508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Auxiliary Operations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Student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Recreation/Athletics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Parking/Transportation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Dining/Food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Bookstore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C78BCC-7D3B-48A0-95A3-0D3CA1978D4D}"/>
              </a:ext>
            </a:extLst>
          </p:cNvPr>
          <p:cNvSpPr/>
          <p:nvPr/>
        </p:nvSpPr>
        <p:spPr>
          <a:xfrm>
            <a:off x="6858003" y="3856183"/>
            <a:ext cx="2937163" cy="26508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Other Activities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Financial 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Grants/Gifts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Capital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Independent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28B01-F3B5-429B-8617-47E36919E5B4}"/>
              </a:ext>
            </a:extLst>
          </p:cNvPr>
          <p:cNvSpPr/>
          <p:nvPr/>
        </p:nvSpPr>
        <p:spPr>
          <a:xfrm>
            <a:off x="2701364" y="2932922"/>
            <a:ext cx="1615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 1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CABDB0-C591-4802-8699-87372D5A61D8}"/>
              </a:ext>
            </a:extLst>
          </p:cNvPr>
          <p:cNvSpPr/>
          <p:nvPr/>
        </p:nvSpPr>
        <p:spPr>
          <a:xfrm>
            <a:off x="7415932" y="3001817"/>
            <a:ext cx="1615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 2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654773-F46B-408E-9621-3E616C17BE85}"/>
              </a:ext>
            </a:extLst>
          </p:cNvPr>
          <p:cNvSpPr/>
          <p:nvPr/>
        </p:nvSpPr>
        <p:spPr>
          <a:xfrm>
            <a:off x="2701364" y="6319846"/>
            <a:ext cx="1615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 3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9455EC-3942-4CB3-9C81-66B0FF0EF592}"/>
              </a:ext>
            </a:extLst>
          </p:cNvPr>
          <p:cNvSpPr/>
          <p:nvPr/>
        </p:nvSpPr>
        <p:spPr>
          <a:xfrm>
            <a:off x="7275238" y="6319846"/>
            <a:ext cx="21026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Ledgers 4-9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370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36040F-464E-432D-BE47-D60B92C3CD27}"/>
              </a:ext>
            </a:extLst>
          </p:cNvPr>
          <p:cNvSpPr/>
          <p:nvPr/>
        </p:nvSpPr>
        <p:spPr>
          <a:xfrm>
            <a:off x="2179780" y="350982"/>
            <a:ext cx="2937163" cy="26508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bg1"/>
                </a:solidFill>
              </a:rPr>
              <a:t>Education and General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Instruction,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Community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Academic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Student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Institutional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Plant Operations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216D2B-42C8-41AB-A8AF-3351A2227115}"/>
              </a:ext>
            </a:extLst>
          </p:cNvPr>
          <p:cNvSpPr/>
          <p:nvPr/>
        </p:nvSpPr>
        <p:spPr>
          <a:xfrm>
            <a:off x="6858003" y="350982"/>
            <a:ext cx="2937163" cy="26508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bg1"/>
                </a:solidFill>
              </a:rPr>
              <a:t>Designated Operations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Instruction, </a:t>
            </a:r>
            <a:r>
              <a:rPr lang="en-US" b="1" u="sng" dirty="0">
                <a:solidFill>
                  <a:srgbClr val="FF0000"/>
                </a:solidFill>
              </a:rPr>
              <a:t>Not</a:t>
            </a:r>
            <a:r>
              <a:rPr lang="en-US" dirty="0">
                <a:solidFill>
                  <a:schemeClr val="bg1"/>
                </a:solidFill>
              </a:rPr>
              <a:t>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Institutes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00C7D-BA74-422E-A4C2-DAE40021481B}"/>
              </a:ext>
            </a:extLst>
          </p:cNvPr>
          <p:cNvSpPr/>
          <p:nvPr/>
        </p:nvSpPr>
        <p:spPr>
          <a:xfrm>
            <a:off x="2179780" y="3856183"/>
            <a:ext cx="2937163" cy="26508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Auxiliary Operations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Student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Recreation/Athletics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Parking/Transportation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Dining/Food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Bookstore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C78BCC-7D3B-48A0-95A3-0D3CA1978D4D}"/>
              </a:ext>
            </a:extLst>
          </p:cNvPr>
          <p:cNvSpPr/>
          <p:nvPr/>
        </p:nvSpPr>
        <p:spPr>
          <a:xfrm>
            <a:off x="6858003" y="3856183"/>
            <a:ext cx="2937163" cy="26508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Other Activities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Financial 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Grants/Gifts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Capital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Independent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28B01-F3B5-429B-8617-47E36919E5B4}"/>
              </a:ext>
            </a:extLst>
          </p:cNvPr>
          <p:cNvSpPr/>
          <p:nvPr/>
        </p:nvSpPr>
        <p:spPr>
          <a:xfrm>
            <a:off x="2701364" y="2932922"/>
            <a:ext cx="1615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 1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CABDB0-C591-4802-8699-87372D5A61D8}"/>
              </a:ext>
            </a:extLst>
          </p:cNvPr>
          <p:cNvSpPr/>
          <p:nvPr/>
        </p:nvSpPr>
        <p:spPr>
          <a:xfrm>
            <a:off x="7415932" y="3001817"/>
            <a:ext cx="1615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 2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654773-F46B-408E-9621-3E616C17BE85}"/>
              </a:ext>
            </a:extLst>
          </p:cNvPr>
          <p:cNvSpPr/>
          <p:nvPr/>
        </p:nvSpPr>
        <p:spPr>
          <a:xfrm>
            <a:off x="2701364" y="6319846"/>
            <a:ext cx="1615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 3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9455EC-3942-4CB3-9C81-66B0FF0EF592}"/>
              </a:ext>
            </a:extLst>
          </p:cNvPr>
          <p:cNvSpPr/>
          <p:nvPr/>
        </p:nvSpPr>
        <p:spPr>
          <a:xfrm>
            <a:off x="7275238" y="6319846"/>
            <a:ext cx="21026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Ledgers 4-9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C21D19-1A45-4374-8F11-3CD27E0FF2FB}"/>
              </a:ext>
            </a:extLst>
          </p:cNvPr>
          <p:cNvSpPr/>
          <p:nvPr/>
        </p:nvSpPr>
        <p:spPr>
          <a:xfrm rot="19626383">
            <a:off x="1590751" y="2845277"/>
            <a:ext cx="9102422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Or So You might think</a:t>
            </a:r>
          </a:p>
        </p:txBody>
      </p:sp>
    </p:spTree>
    <p:extLst>
      <p:ext uri="{BB962C8B-B14F-4D97-AF65-F5344CB8AC3E}">
        <p14:creationId xmlns:p14="http://schemas.microsoft.com/office/powerpoint/2010/main" val="185421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36040F-464E-432D-BE47-D60B92C3CD27}"/>
              </a:ext>
            </a:extLst>
          </p:cNvPr>
          <p:cNvSpPr/>
          <p:nvPr/>
        </p:nvSpPr>
        <p:spPr>
          <a:xfrm>
            <a:off x="2179780" y="350982"/>
            <a:ext cx="2937163" cy="26508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bg1"/>
                </a:solidFill>
              </a:rPr>
              <a:t>Primary Operations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Instruction,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Community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Academic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Student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Institutional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Plant Operations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216D2B-42C8-41AB-A8AF-3351A2227115}"/>
              </a:ext>
            </a:extLst>
          </p:cNvPr>
          <p:cNvSpPr/>
          <p:nvPr/>
        </p:nvSpPr>
        <p:spPr>
          <a:xfrm>
            <a:off x="6858003" y="350982"/>
            <a:ext cx="2937163" cy="265083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bg1"/>
                </a:solidFill>
              </a:rPr>
              <a:t>Designated Operations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Instruction, </a:t>
            </a:r>
            <a:r>
              <a:rPr lang="en-US" b="1" u="sng" dirty="0">
                <a:solidFill>
                  <a:srgbClr val="FF0000"/>
                </a:solidFill>
              </a:rPr>
              <a:t>Not</a:t>
            </a:r>
            <a:r>
              <a:rPr lang="en-US" dirty="0">
                <a:solidFill>
                  <a:schemeClr val="bg1"/>
                </a:solidFill>
              </a:rPr>
              <a:t>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Institutes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00C7D-BA74-422E-A4C2-DAE40021481B}"/>
              </a:ext>
            </a:extLst>
          </p:cNvPr>
          <p:cNvSpPr/>
          <p:nvPr/>
        </p:nvSpPr>
        <p:spPr>
          <a:xfrm>
            <a:off x="2179780" y="3856183"/>
            <a:ext cx="2937163" cy="26508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Auxiliary Operations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Student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Recreation/Athletics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Parking/Transportation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Dining/Food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Bookstore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C78BCC-7D3B-48A0-95A3-0D3CA1978D4D}"/>
              </a:ext>
            </a:extLst>
          </p:cNvPr>
          <p:cNvSpPr/>
          <p:nvPr/>
        </p:nvSpPr>
        <p:spPr>
          <a:xfrm>
            <a:off x="6858003" y="3856183"/>
            <a:ext cx="2937163" cy="26508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Other Activities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Financial 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Grants/Gifts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Capital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Independent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41ECC1-8BA8-449D-BFA5-5130C82B48BF}"/>
              </a:ext>
            </a:extLst>
          </p:cNvPr>
          <p:cNvSpPr/>
          <p:nvPr/>
        </p:nvSpPr>
        <p:spPr>
          <a:xfrm>
            <a:off x="10351817" y="794406"/>
            <a:ext cx="184018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Education</a:t>
            </a:r>
          </a:p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&amp;</a:t>
            </a:r>
          </a:p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0F3162-AD8D-45EF-B418-5E58D18D59F3}"/>
              </a:ext>
            </a:extLst>
          </p:cNvPr>
          <p:cNvSpPr/>
          <p:nvPr/>
        </p:nvSpPr>
        <p:spPr>
          <a:xfrm>
            <a:off x="2104103" y="265472"/>
            <a:ext cx="7787149" cy="2841522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55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36040F-464E-432D-BE47-D60B92C3CD27}"/>
              </a:ext>
            </a:extLst>
          </p:cNvPr>
          <p:cNvSpPr/>
          <p:nvPr/>
        </p:nvSpPr>
        <p:spPr>
          <a:xfrm>
            <a:off x="2179780" y="350982"/>
            <a:ext cx="2937163" cy="26508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bg1"/>
                </a:solidFill>
              </a:rPr>
              <a:t>Primary Operations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Instruction,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Community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Academic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Student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Institutional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Plant Operations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216D2B-42C8-41AB-A8AF-3351A2227115}"/>
              </a:ext>
            </a:extLst>
          </p:cNvPr>
          <p:cNvSpPr/>
          <p:nvPr/>
        </p:nvSpPr>
        <p:spPr>
          <a:xfrm>
            <a:off x="6858003" y="350982"/>
            <a:ext cx="2937163" cy="265083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bg1"/>
                </a:solidFill>
              </a:rPr>
              <a:t>Designated Operations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Instruction, </a:t>
            </a:r>
            <a:r>
              <a:rPr lang="en-US" b="1" u="sng" dirty="0">
                <a:solidFill>
                  <a:srgbClr val="FF0000"/>
                </a:solidFill>
              </a:rPr>
              <a:t>Not</a:t>
            </a:r>
            <a:r>
              <a:rPr lang="en-US" dirty="0">
                <a:solidFill>
                  <a:schemeClr val="bg1"/>
                </a:solidFill>
              </a:rPr>
              <a:t>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Institutes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00C7D-BA74-422E-A4C2-DAE40021481B}"/>
              </a:ext>
            </a:extLst>
          </p:cNvPr>
          <p:cNvSpPr/>
          <p:nvPr/>
        </p:nvSpPr>
        <p:spPr>
          <a:xfrm>
            <a:off x="2179780" y="3856183"/>
            <a:ext cx="2937163" cy="26508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Auxiliary Operations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Student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Recreation/Athletics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Parking/Transportation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Dining/Food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Bookstore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C78BCC-7D3B-48A0-95A3-0D3CA1978D4D}"/>
              </a:ext>
            </a:extLst>
          </p:cNvPr>
          <p:cNvSpPr/>
          <p:nvPr/>
        </p:nvSpPr>
        <p:spPr>
          <a:xfrm>
            <a:off x="6858003" y="3856183"/>
            <a:ext cx="2937163" cy="26508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Other Activities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Financial 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Grants/Gifts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Capital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Independent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41ECC1-8BA8-449D-BFA5-5130C82B48BF}"/>
              </a:ext>
            </a:extLst>
          </p:cNvPr>
          <p:cNvSpPr/>
          <p:nvPr/>
        </p:nvSpPr>
        <p:spPr>
          <a:xfrm>
            <a:off x="10256728" y="794406"/>
            <a:ext cx="20303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Operations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46AD99D-1200-4A42-87EA-A77585C7D088}"/>
              </a:ext>
            </a:extLst>
          </p:cNvPr>
          <p:cNvCxnSpPr/>
          <p:nvPr/>
        </p:nvCxnSpPr>
        <p:spPr>
          <a:xfrm>
            <a:off x="1917290" y="206477"/>
            <a:ext cx="0" cy="64499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09D7BEA-4586-46B6-8BD1-6801B381AD82}"/>
              </a:ext>
            </a:extLst>
          </p:cNvPr>
          <p:cNvCxnSpPr>
            <a:cxnSpLocks/>
          </p:cNvCxnSpPr>
          <p:nvPr/>
        </p:nvCxnSpPr>
        <p:spPr>
          <a:xfrm flipH="1">
            <a:off x="1917290" y="6656439"/>
            <a:ext cx="399189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AB3B8F-A7F2-4C86-9F51-B1469C732F73}"/>
              </a:ext>
            </a:extLst>
          </p:cNvPr>
          <p:cNvCxnSpPr>
            <a:cxnSpLocks/>
          </p:cNvCxnSpPr>
          <p:nvPr/>
        </p:nvCxnSpPr>
        <p:spPr>
          <a:xfrm>
            <a:off x="5909187" y="3515032"/>
            <a:ext cx="0" cy="314140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41929D9-8ECB-4081-B96F-22CC8C3CEA5F}"/>
              </a:ext>
            </a:extLst>
          </p:cNvPr>
          <p:cNvCxnSpPr>
            <a:cxnSpLocks/>
          </p:cNvCxnSpPr>
          <p:nvPr/>
        </p:nvCxnSpPr>
        <p:spPr>
          <a:xfrm flipH="1">
            <a:off x="5909187" y="3515032"/>
            <a:ext cx="399189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00C3626-C563-4293-B12E-33A6E3D879FA}"/>
              </a:ext>
            </a:extLst>
          </p:cNvPr>
          <p:cNvCxnSpPr>
            <a:cxnSpLocks/>
          </p:cNvCxnSpPr>
          <p:nvPr/>
        </p:nvCxnSpPr>
        <p:spPr>
          <a:xfrm>
            <a:off x="9901084" y="206477"/>
            <a:ext cx="0" cy="33085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5B0A16D-ABCF-4415-B52E-1DA043C67CA0}"/>
              </a:ext>
            </a:extLst>
          </p:cNvPr>
          <p:cNvCxnSpPr>
            <a:cxnSpLocks/>
          </p:cNvCxnSpPr>
          <p:nvPr/>
        </p:nvCxnSpPr>
        <p:spPr>
          <a:xfrm flipH="1">
            <a:off x="1917290" y="206477"/>
            <a:ext cx="798379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958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DB78FD6-D3B9-4D04-BCF8-5DEBB07EDCCD}"/>
              </a:ext>
            </a:extLst>
          </p:cNvPr>
          <p:cNvSpPr/>
          <p:nvPr/>
        </p:nvSpPr>
        <p:spPr>
          <a:xfrm>
            <a:off x="8893758" y="350981"/>
            <a:ext cx="901408" cy="26508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4296D5-7852-405E-B973-2FE1EA26808B}"/>
              </a:ext>
            </a:extLst>
          </p:cNvPr>
          <p:cNvSpPr/>
          <p:nvPr/>
        </p:nvSpPr>
        <p:spPr>
          <a:xfrm>
            <a:off x="6858003" y="350981"/>
            <a:ext cx="2035755" cy="26508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216D2B-42C8-41AB-A8AF-3351A2227115}"/>
              </a:ext>
            </a:extLst>
          </p:cNvPr>
          <p:cNvSpPr/>
          <p:nvPr/>
        </p:nvSpPr>
        <p:spPr>
          <a:xfrm>
            <a:off x="6858003" y="350982"/>
            <a:ext cx="2937163" cy="2650836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>
                <a:solidFill>
                  <a:schemeClr val="bg1"/>
                </a:solidFill>
              </a:rPr>
              <a:t>Designated Operations</a:t>
            </a:r>
            <a:r>
              <a:rPr lang="en-US" b="1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Instruction, </a:t>
            </a:r>
            <a:r>
              <a:rPr lang="en-US" b="1" u="sng" dirty="0">
                <a:solidFill>
                  <a:srgbClr val="FF0000"/>
                </a:solidFill>
              </a:rPr>
              <a:t>Not</a:t>
            </a:r>
            <a:r>
              <a:rPr lang="en-US" b="1" dirty="0">
                <a:solidFill>
                  <a:schemeClr val="bg1"/>
                </a:solidFill>
              </a:rPr>
              <a:t>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Institutes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36040F-464E-432D-BE47-D60B92C3CD27}"/>
              </a:ext>
            </a:extLst>
          </p:cNvPr>
          <p:cNvSpPr/>
          <p:nvPr/>
        </p:nvSpPr>
        <p:spPr>
          <a:xfrm>
            <a:off x="2179780" y="350982"/>
            <a:ext cx="2937163" cy="265083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bg1"/>
                </a:solidFill>
              </a:rPr>
              <a:t>Primary Operations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Instruction, for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Community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Academic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Student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Institutional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Plant Operations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00C7D-BA74-422E-A4C2-DAE40021481B}"/>
              </a:ext>
            </a:extLst>
          </p:cNvPr>
          <p:cNvSpPr/>
          <p:nvPr/>
        </p:nvSpPr>
        <p:spPr>
          <a:xfrm>
            <a:off x="2179780" y="3856183"/>
            <a:ext cx="2937163" cy="26508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Auxiliary Operations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Student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Recreation/Athletics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Parking/Transportation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Dining/Food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Bookstore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C78BCC-7D3B-48A0-95A3-0D3CA1978D4D}"/>
              </a:ext>
            </a:extLst>
          </p:cNvPr>
          <p:cNvSpPr/>
          <p:nvPr/>
        </p:nvSpPr>
        <p:spPr>
          <a:xfrm>
            <a:off x="6858003" y="3856183"/>
            <a:ext cx="2937163" cy="26508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Other Activities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Financial 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Grants/Gifts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Capital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Independent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228B01-F3B5-429B-8617-47E36919E5B4}"/>
              </a:ext>
            </a:extLst>
          </p:cNvPr>
          <p:cNvSpPr/>
          <p:nvPr/>
        </p:nvSpPr>
        <p:spPr>
          <a:xfrm>
            <a:off x="2701364" y="2932922"/>
            <a:ext cx="1615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 1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CABDB0-C591-4802-8699-87372D5A61D8}"/>
              </a:ext>
            </a:extLst>
          </p:cNvPr>
          <p:cNvSpPr/>
          <p:nvPr/>
        </p:nvSpPr>
        <p:spPr>
          <a:xfrm>
            <a:off x="7415932" y="3001817"/>
            <a:ext cx="1615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 2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654773-F46B-408E-9621-3E616C17BE85}"/>
              </a:ext>
            </a:extLst>
          </p:cNvPr>
          <p:cNvSpPr/>
          <p:nvPr/>
        </p:nvSpPr>
        <p:spPr>
          <a:xfrm>
            <a:off x="2701364" y="6319846"/>
            <a:ext cx="1615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 3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9455EC-3942-4CB3-9C81-66B0FF0EF592}"/>
              </a:ext>
            </a:extLst>
          </p:cNvPr>
          <p:cNvSpPr/>
          <p:nvPr/>
        </p:nvSpPr>
        <p:spPr>
          <a:xfrm>
            <a:off x="7275238" y="6319846"/>
            <a:ext cx="21026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Ledgers 4-9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2F267E-A43D-4F86-89EA-B76F017239DB}"/>
              </a:ext>
            </a:extLst>
          </p:cNvPr>
          <p:cNvSpPr/>
          <p:nvPr/>
        </p:nvSpPr>
        <p:spPr>
          <a:xfrm>
            <a:off x="5116943" y="859666"/>
            <a:ext cx="187442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16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Primary Ops</a:t>
            </a:r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utilizes </a:t>
            </a:r>
          </a:p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all of ledger 1 and </a:t>
            </a:r>
          </a:p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of ledger 2’s </a:t>
            </a:r>
          </a:p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funding</a:t>
            </a:r>
          </a:p>
        </p:txBody>
      </p:sp>
      <p:sp>
        <p:nvSpPr>
          <p:cNvPr id="16" name="Arrow: Striped Right 15">
            <a:extLst>
              <a:ext uri="{FF2B5EF4-FFF2-40B4-BE49-F238E27FC236}">
                <a16:creationId xmlns:a16="http://schemas.microsoft.com/office/drawing/2014/main" id="{17CF7E27-1000-4D39-AE48-50B12FFE371D}"/>
              </a:ext>
            </a:extLst>
          </p:cNvPr>
          <p:cNvSpPr/>
          <p:nvPr/>
        </p:nvSpPr>
        <p:spPr>
          <a:xfrm>
            <a:off x="5329084" y="2364066"/>
            <a:ext cx="1265685" cy="568856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1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6FC7F-E1E0-4E47-9E91-2EB03E464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distinction matter?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6E441-CA8A-46B3-8F9B-4D84C7C93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you fund Operations changes or can change, depending on how you classify the operation.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57333F-8B4B-47A9-A8E6-AFB5DF906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525452"/>
              </p:ext>
            </p:extLst>
          </p:nvPr>
        </p:nvGraphicFramePr>
        <p:xfrm>
          <a:off x="1097280" y="2472268"/>
          <a:ext cx="10203426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844">
                  <a:extLst>
                    <a:ext uri="{9D8B030D-6E8A-4147-A177-3AD203B41FA5}">
                      <a16:colId xmlns:a16="http://schemas.microsoft.com/office/drawing/2014/main" val="2271516081"/>
                    </a:ext>
                  </a:extLst>
                </a:gridCol>
                <a:gridCol w="3397791">
                  <a:extLst>
                    <a:ext uri="{9D8B030D-6E8A-4147-A177-3AD203B41FA5}">
                      <a16:colId xmlns:a16="http://schemas.microsoft.com/office/drawing/2014/main" val="3300080640"/>
                    </a:ext>
                  </a:extLst>
                </a:gridCol>
                <a:gridCol w="3397791">
                  <a:extLst>
                    <a:ext uri="{9D8B030D-6E8A-4147-A177-3AD203B41FA5}">
                      <a16:colId xmlns:a16="http://schemas.microsoft.com/office/drawing/2014/main" val="222820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Mission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Primary Funding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550393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Education and General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Primary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Appropriations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4521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8646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Academic and Academic Support Fees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2496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Designated Operations</a:t>
                      </a:r>
                    </a:p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Usually “Self Supporting”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Directed State Funding: CADD, EIH,HTL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8026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54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Directed Sales/Services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5068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Auxiliary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Auxiliary Operations</a:t>
                      </a:r>
                    </a:p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Must be “Self Supporting”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Fees: Rec/Wellness, Student Life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6044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Sales: Parking, Hunter Residence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051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8737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4c3bac9-2e92-4b21-8cc5-7c7e7cde847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626D1F96484A428F39F64ACBC49EC1" ma:contentTypeVersion="16" ma:contentTypeDescription="Create a new document." ma:contentTypeScope="" ma:versionID="8d88df922422e46ef1d532c8f0ee5848">
  <xsd:schema xmlns:xsd="http://www.w3.org/2001/XMLSchema" xmlns:xs="http://www.w3.org/2001/XMLSchema" xmlns:p="http://schemas.microsoft.com/office/2006/metadata/properties" xmlns:ns3="84c3bac9-2e92-4b21-8cc5-7c7e7cde8479" xmlns:ns4="25d11100-ca23-46e3-8e39-5341d2b6a86b" targetNamespace="http://schemas.microsoft.com/office/2006/metadata/properties" ma:root="true" ma:fieldsID="22f62daa46bb4cc9968e005b1f8d2895" ns3:_="" ns4:_="">
    <xsd:import namespace="84c3bac9-2e92-4b21-8cc5-7c7e7cde8479"/>
    <xsd:import namespace="25d11100-ca23-46e3-8e39-5341d2b6a86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c3bac9-2e92-4b21-8cc5-7c7e7cde84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d11100-ca23-46e3-8e39-5341d2b6a86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42EE9A-8574-41FD-85EB-13137CE95F16}">
  <ds:schemaRefs>
    <ds:schemaRef ds:uri="25d11100-ca23-46e3-8e39-5341d2b6a86b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84c3bac9-2e92-4b21-8cc5-7c7e7cde8479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6F439D7-5742-4206-82E0-ECEB3802B8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c3bac9-2e92-4b21-8cc5-7c7e7cde8479"/>
    <ds:schemaRef ds:uri="25d11100-ca23-46e3-8e39-5341d2b6a8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3ACD75-8041-4011-87E3-1B1C167535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16886</TotalTime>
  <Words>2060</Words>
  <Application>Microsoft Office PowerPoint</Application>
  <PresentationFormat>Widescreen</PresentationFormat>
  <Paragraphs>584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Retrospect</vt:lpstr>
      <vt:lpstr>FACULTY ASSEMBLY</vt:lpstr>
      <vt:lpstr>Today’s Discussion:</vt:lpstr>
      <vt:lpstr>Question 1: How the budget works?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does this distinction matter? </vt:lpstr>
      <vt:lpstr>Why does this distinction matter? </vt:lpstr>
      <vt:lpstr>How the “Budget” works  (AKA: Budget Process)</vt:lpstr>
      <vt:lpstr>Question 2: How we allocate our budget</vt:lpstr>
      <vt:lpstr>Ledger 1 Revenue FY23 Budget to Actual Revenue</vt:lpstr>
      <vt:lpstr>Ledger 1 Allocation FY23 Actual Expenditures</vt:lpstr>
      <vt:lpstr>Ledger 2 Revenue FY23 Budget to Actual Revenue</vt:lpstr>
      <vt:lpstr>Ledger 2 Allocation FY23 Actual Expenditures</vt:lpstr>
      <vt:lpstr>Revenue streams per Operation Type: Desig FY23 Actual Expenditures</vt:lpstr>
      <vt:lpstr>Fund balances support intended use</vt:lpstr>
      <vt:lpstr>A historical look at fund balance</vt:lpstr>
      <vt:lpstr>Question 3: Focus of Budget Development? </vt:lpstr>
      <vt:lpstr>Why Strategic Collaboration is critical</vt:lpstr>
      <vt:lpstr>Process</vt:lpstr>
      <vt:lpstr>What will the FY2025 budget be? </vt:lpstr>
      <vt:lpstr>Through the Shared Governance Process</vt:lpstr>
      <vt:lpstr>Question 4: How do we incentivize?</vt:lpstr>
      <vt:lpstr>How does our current budget process align?</vt:lpstr>
      <vt:lpstr>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Denney, Mark Alan</dc:creator>
  <cp:lastModifiedBy>Ortiz, Veronica R</cp:lastModifiedBy>
  <cp:revision>79</cp:revision>
  <cp:lastPrinted>2024-02-13T16:02:53Z</cp:lastPrinted>
  <dcterms:created xsi:type="dcterms:W3CDTF">2023-10-03T21:34:58Z</dcterms:created>
  <dcterms:modified xsi:type="dcterms:W3CDTF">2024-02-13T16:03:20Z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0x010100BD626D1F96484A428F39F64ACBC49EC1</vt:lpwstr>
  </property>
</Properties>
</file>