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6" r:id="rId2"/>
    <p:sldMasterId id="2147483711" r:id="rId3"/>
  </p:sldMasterIdLst>
  <p:notesMasterIdLst>
    <p:notesMasterId r:id="rId42"/>
  </p:notesMasterIdLst>
  <p:handoutMasterIdLst>
    <p:handoutMasterId r:id="rId43"/>
  </p:handoutMasterIdLst>
  <p:sldIdLst>
    <p:sldId id="256" r:id="rId4"/>
    <p:sldId id="2345" r:id="rId5"/>
    <p:sldId id="2321" r:id="rId6"/>
    <p:sldId id="2320" r:id="rId7"/>
    <p:sldId id="335" r:id="rId8"/>
    <p:sldId id="2347" r:id="rId9"/>
    <p:sldId id="2330" r:id="rId10"/>
    <p:sldId id="2331" r:id="rId11"/>
    <p:sldId id="2322" r:id="rId12"/>
    <p:sldId id="2332" r:id="rId13"/>
    <p:sldId id="2323" r:id="rId14"/>
    <p:sldId id="2349" r:id="rId15"/>
    <p:sldId id="2350" r:id="rId16"/>
    <p:sldId id="2324" r:id="rId17"/>
    <p:sldId id="2325" r:id="rId18"/>
    <p:sldId id="2336" r:id="rId19"/>
    <p:sldId id="2326" r:id="rId20"/>
    <p:sldId id="2327" r:id="rId21"/>
    <p:sldId id="2337" r:id="rId22"/>
    <p:sldId id="2328" r:id="rId23"/>
    <p:sldId id="2338" r:id="rId24"/>
    <p:sldId id="2339" r:id="rId25"/>
    <p:sldId id="2333" r:id="rId26"/>
    <p:sldId id="2340" r:id="rId27"/>
    <p:sldId id="2342" r:id="rId28"/>
    <p:sldId id="2341" r:id="rId29"/>
    <p:sldId id="2343" r:id="rId30"/>
    <p:sldId id="2351" r:id="rId31"/>
    <p:sldId id="2356" r:id="rId32"/>
    <p:sldId id="2357" r:id="rId33"/>
    <p:sldId id="2353" r:id="rId34"/>
    <p:sldId id="2355" r:id="rId35"/>
    <p:sldId id="2352" r:id="rId36"/>
    <p:sldId id="2358" r:id="rId37"/>
    <p:sldId id="330" r:id="rId38"/>
    <p:sldId id="2344" r:id="rId39"/>
    <p:sldId id="400" r:id="rId40"/>
    <p:sldId id="332" r:id="rId41"/>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7C5989"/>
    <a:srgbClr val="000066"/>
    <a:srgbClr val="663300"/>
    <a:srgbClr val="CC3300"/>
    <a:srgbClr val="3366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D8A60-5CED-4EA9-9BF4-89C7B8B0C5E6}" v="22" dt="2024-02-10T14:37:34.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7" autoAdjust="0"/>
    <p:restoredTop sz="75393" autoAdjust="0"/>
  </p:normalViewPr>
  <p:slideViewPr>
    <p:cSldViewPr>
      <p:cViewPr varScale="1">
        <p:scale>
          <a:sx n="90" d="100"/>
          <a:sy n="90" d="100"/>
        </p:scale>
        <p:origin x="2052"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733791A-0A73-41DF-B5BB-7776E06A25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33E9D0-A36C-4E72-8C9A-77DFE1823F73}">
      <dgm:prSet/>
      <dgm:spPr/>
      <dgm:t>
        <a:bodyPr/>
        <a:lstStyle/>
        <a:p>
          <a:pPr>
            <a:lnSpc>
              <a:spcPct val="100000"/>
            </a:lnSpc>
          </a:pPr>
          <a:r>
            <a:rPr lang="en-US"/>
            <a:t>Cover the Soil (Armor)</a:t>
          </a:r>
        </a:p>
      </dgm:t>
    </dgm:pt>
    <dgm:pt modelId="{845BD465-C545-4EDF-A71F-1589D69D02D1}" type="parTrans" cxnId="{B84000F9-C9C9-43C9-A188-8670EFCF2191}">
      <dgm:prSet/>
      <dgm:spPr/>
      <dgm:t>
        <a:bodyPr/>
        <a:lstStyle/>
        <a:p>
          <a:endParaRPr lang="en-US"/>
        </a:p>
      </dgm:t>
    </dgm:pt>
    <dgm:pt modelId="{949D983C-AAFD-4759-BE00-F38187F0180E}" type="sibTrans" cxnId="{B84000F9-C9C9-43C9-A188-8670EFCF2191}">
      <dgm:prSet/>
      <dgm:spPr/>
      <dgm:t>
        <a:bodyPr/>
        <a:lstStyle/>
        <a:p>
          <a:endParaRPr lang="en-US"/>
        </a:p>
      </dgm:t>
    </dgm:pt>
    <dgm:pt modelId="{E144377E-FA09-49FF-84A8-32F0B556EB9E}">
      <dgm:prSet/>
      <dgm:spPr/>
      <dgm:t>
        <a:bodyPr/>
        <a:lstStyle/>
        <a:p>
          <a:pPr>
            <a:lnSpc>
              <a:spcPct val="100000"/>
            </a:lnSpc>
          </a:pPr>
          <a:r>
            <a:rPr lang="en-US"/>
            <a:t>Minimize Disturbance</a:t>
          </a:r>
        </a:p>
      </dgm:t>
    </dgm:pt>
    <dgm:pt modelId="{58F90C04-BFA3-4C6D-A413-C106B6E3F27E}" type="parTrans" cxnId="{44001880-9ED8-4C7D-B418-EDC46F535D2B}">
      <dgm:prSet/>
      <dgm:spPr/>
      <dgm:t>
        <a:bodyPr/>
        <a:lstStyle/>
        <a:p>
          <a:endParaRPr lang="en-US"/>
        </a:p>
      </dgm:t>
    </dgm:pt>
    <dgm:pt modelId="{4F7CF4AC-0F84-461F-97D9-8D5F8B788734}" type="sibTrans" cxnId="{44001880-9ED8-4C7D-B418-EDC46F535D2B}">
      <dgm:prSet/>
      <dgm:spPr/>
      <dgm:t>
        <a:bodyPr/>
        <a:lstStyle/>
        <a:p>
          <a:endParaRPr lang="en-US"/>
        </a:p>
      </dgm:t>
    </dgm:pt>
    <dgm:pt modelId="{9524C427-F2A4-4FAE-95FE-61D61ECC073A}">
      <dgm:prSet/>
      <dgm:spPr/>
      <dgm:t>
        <a:bodyPr/>
        <a:lstStyle/>
        <a:p>
          <a:pPr>
            <a:lnSpc>
              <a:spcPct val="100000"/>
            </a:lnSpc>
          </a:pPr>
          <a:r>
            <a:rPr lang="en-US"/>
            <a:t>Plant Diversity (4 Species Types/Functional Groups)</a:t>
          </a:r>
        </a:p>
      </dgm:t>
    </dgm:pt>
    <dgm:pt modelId="{F8A36869-BFC1-4B93-A34C-F34E62623686}" type="parTrans" cxnId="{CB86842D-5106-4310-B14A-689A57954E30}">
      <dgm:prSet/>
      <dgm:spPr/>
      <dgm:t>
        <a:bodyPr/>
        <a:lstStyle/>
        <a:p>
          <a:endParaRPr lang="en-US"/>
        </a:p>
      </dgm:t>
    </dgm:pt>
    <dgm:pt modelId="{4053066E-A3A7-49C0-AEA5-23BC16A82AF4}" type="sibTrans" cxnId="{CB86842D-5106-4310-B14A-689A57954E30}">
      <dgm:prSet/>
      <dgm:spPr/>
      <dgm:t>
        <a:bodyPr/>
        <a:lstStyle/>
        <a:p>
          <a:endParaRPr lang="en-US"/>
        </a:p>
      </dgm:t>
    </dgm:pt>
    <dgm:pt modelId="{BD8487A2-86B7-4BE5-94F0-76B9A0E384AB}">
      <dgm:prSet/>
      <dgm:spPr/>
      <dgm:t>
        <a:bodyPr/>
        <a:lstStyle/>
        <a:p>
          <a:pPr>
            <a:lnSpc>
              <a:spcPct val="100000"/>
            </a:lnSpc>
          </a:pPr>
          <a:r>
            <a:rPr lang="en-US"/>
            <a:t>Keep a Living Root Year Round</a:t>
          </a:r>
        </a:p>
      </dgm:t>
    </dgm:pt>
    <dgm:pt modelId="{361A18AC-5011-4E33-8B99-09CC2AB54389}" type="parTrans" cxnId="{47FD3017-36F7-47E3-90C6-C12A4C3B5629}">
      <dgm:prSet/>
      <dgm:spPr/>
      <dgm:t>
        <a:bodyPr/>
        <a:lstStyle/>
        <a:p>
          <a:endParaRPr lang="en-US"/>
        </a:p>
      </dgm:t>
    </dgm:pt>
    <dgm:pt modelId="{56622CCF-595C-409A-AE60-A651C23256CD}" type="sibTrans" cxnId="{47FD3017-36F7-47E3-90C6-C12A4C3B5629}">
      <dgm:prSet/>
      <dgm:spPr/>
      <dgm:t>
        <a:bodyPr/>
        <a:lstStyle/>
        <a:p>
          <a:endParaRPr lang="en-US"/>
        </a:p>
      </dgm:t>
    </dgm:pt>
    <dgm:pt modelId="{3F4E571F-5987-43E4-9473-27596236ED2A}">
      <dgm:prSet/>
      <dgm:spPr/>
      <dgm:t>
        <a:bodyPr/>
        <a:lstStyle/>
        <a:p>
          <a:pPr>
            <a:lnSpc>
              <a:spcPct val="100000"/>
            </a:lnSpc>
          </a:pPr>
          <a:r>
            <a:rPr lang="en-US" dirty="0"/>
            <a:t>Livestock Integration</a:t>
          </a:r>
        </a:p>
      </dgm:t>
    </dgm:pt>
    <dgm:pt modelId="{1D77990A-A2AC-4304-A6AA-706A8DDA39E3}" type="parTrans" cxnId="{67DF8627-8FF0-4A70-A88D-0A4CF8237227}">
      <dgm:prSet/>
      <dgm:spPr/>
      <dgm:t>
        <a:bodyPr/>
        <a:lstStyle/>
        <a:p>
          <a:endParaRPr lang="en-US"/>
        </a:p>
      </dgm:t>
    </dgm:pt>
    <dgm:pt modelId="{310A25E5-ECC3-4A60-B58B-B5B8C2D98E9D}" type="sibTrans" cxnId="{67DF8627-8FF0-4A70-A88D-0A4CF8237227}">
      <dgm:prSet/>
      <dgm:spPr/>
      <dgm:t>
        <a:bodyPr/>
        <a:lstStyle/>
        <a:p>
          <a:endParaRPr lang="en-US"/>
        </a:p>
      </dgm:t>
    </dgm:pt>
    <dgm:pt modelId="{5C134B05-6EB4-4F67-B72F-87FC75FE7E3E}" type="pres">
      <dgm:prSet presAssocID="{8733791A-0A73-41DF-B5BB-7776E06A25E1}" presName="root" presStyleCnt="0">
        <dgm:presLayoutVars>
          <dgm:dir/>
          <dgm:resizeHandles val="exact"/>
        </dgm:presLayoutVars>
      </dgm:prSet>
      <dgm:spPr/>
    </dgm:pt>
    <dgm:pt modelId="{71484E6A-71B6-4758-AC3A-88976BD67BEC}" type="pres">
      <dgm:prSet presAssocID="{5F33E9D0-A36C-4E72-8C9A-77DFE1823F73}" presName="compNode" presStyleCnt="0"/>
      <dgm:spPr/>
    </dgm:pt>
    <dgm:pt modelId="{58B4BDB1-55BE-4BA3-A811-F0A68783939D}" type="pres">
      <dgm:prSet presAssocID="{5F33E9D0-A36C-4E72-8C9A-77DFE1823F73}" presName="bgRect" presStyleLbl="bgShp" presStyleIdx="0" presStyleCnt="5"/>
      <dgm:spPr/>
    </dgm:pt>
    <dgm:pt modelId="{D0009DCF-B8D8-4AD5-AADD-37845628DD22}" type="pres">
      <dgm:prSet presAssocID="{5F33E9D0-A36C-4E72-8C9A-77DFE1823F73}"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A2E339C2-5A47-412A-AAA0-3A524EB3F09A}" type="pres">
      <dgm:prSet presAssocID="{5F33E9D0-A36C-4E72-8C9A-77DFE1823F73}" presName="spaceRect" presStyleCnt="0"/>
      <dgm:spPr/>
    </dgm:pt>
    <dgm:pt modelId="{5E960AB3-47E1-4A70-8B3B-34113C4F763F}" type="pres">
      <dgm:prSet presAssocID="{5F33E9D0-A36C-4E72-8C9A-77DFE1823F73}" presName="parTx" presStyleLbl="revTx" presStyleIdx="0" presStyleCnt="5">
        <dgm:presLayoutVars>
          <dgm:chMax val="0"/>
          <dgm:chPref val="0"/>
        </dgm:presLayoutVars>
      </dgm:prSet>
      <dgm:spPr/>
    </dgm:pt>
    <dgm:pt modelId="{314DDFBC-38DF-4428-8CC4-EE8DC05A69D8}" type="pres">
      <dgm:prSet presAssocID="{949D983C-AAFD-4759-BE00-F38187F0180E}" presName="sibTrans" presStyleCnt="0"/>
      <dgm:spPr/>
    </dgm:pt>
    <dgm:pt modelId="{D54A0DEE-E0B1-420D-8AE0-CF858D1724D8}" type="pres">
      <dgm:prSet presAssocID="{E144377E-FA09-49FF-84A8-32F0B556EB9E}" presName="compNode" presStyleCnt="0"/>
      <dgm:spPr/>
    </dgm:pt>
    <dgm:pt modelId="{0C8620FE-EA71-4F3C-B907-3131177CA0E4}" type="pres">
      <dgm:prSet presAssocID="{E144377E-FA09-49FF-84A8-32F0B556EB9E}" presName="bgRect" presStyleLbl="bgShp" presStyleIdx="1" presStyleCnt="5"/>
      <dgm:spPr>
        <a:solidFill>
          <a:schemeClr val="accent1">
            <a:lumMod val="75000"/>
          </a:schemeClr>
        </a:solidFill>
      </dgm:spPr>
    </dgm:pt>
    <dgm:pt modelId="{E8884E53-A7CA-4764-A00D-927A02607CB6}" type="pres">
      <dgm:prSet presAssocID="{E144377E-FA09-49FF-84A8-32F0B556EB9E}"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186E2ABB-492C-4A20-B0FB-25060AC4BAEA}" type="pres">
      <dgm:prSet presAssocID="{E144377E-FA09-49FF-84A8-32F0B556EB9E}" presName="spaceRect" presStyleCnt="0"/>
      <dgm:spPr/>
    </dgm:pt>
    <dgm:pt modelId="{D5E910D2-A699-4DAB-89DC-392C811A3C6D}" type="pres">
      <dgm:prSet presAssocID="{E144377E-FA09-49FF-84A8-32F0B556EB9E}" presName="parTx" presStyleLbl="revTx" presStyleIdx="1" presStyleCnt="5">
        <dgm:presLayoutVars>
          <dgm:chMax val="0"/>
          <dgm:chPref val="0"/>
        </dgm:presLayoutVars>
      </dgm:prSet>
      <dgm:spPr/>
    </dgm:pt>
    <dgm:pt modelId="{5849D4E8-426B-4ABF-AC2B-1381971B7842}" type="pres">
      <dgm:prSet presAssocID="{4F7CF4AC-0F84-461F-97D9-8D5F8B788734}" presName="sibTrans" presStyleCnt="0"/>
      <dgm:spPr/>
    </dgm:pt>
    <dgm:pt modelId="{FA3CB789-8E75-4635-AA5A-E6D6036403D9}" type="pres">
      <dgm:prSet presAssocID="{9524C427-F2A4-4FAE-95FE-61D61ECC073A}" presName="compNode" presStyleCnt="0"/>
      <dgm:spPr/>
    </dgm:pt>
    <dgm:pt modelId="{FDEFB3B5-2FD5-4991-A96B-83299E49D81F}" type="pres">
      <dgm:prSet presAssocID="{9524C427-F2A4-4FAE-95FE-61D61ECC073A}" presName="bgRect" presStyleLbl="bgShp" presStyleIdx="2" presStyleCnt="5"/>
      <dgm:spPr/>
    </dgm:pt>
    <dgm:pt modelId="{10EE76FE-F4A3-4868-953E-0BA9F41457B1}" type="pres">
      <dgm:prSet presAssocID="{9524C427-F2A4-4FAE-95FE-61D61ECC073A}"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ne Decoration"/>
        </a:ext>
      </dgm:extLst>
    </dgm:pt>
    <dgm:pt modelId="{3290A44B-90D3-499E-ABDF-5F4BEDFAF50A}" type="pres">
      <dgm:prSet presAssocID="{9524C427-F2A4-4FAE-95FE-61D61ECC073A}" presName="spaceRect" presStyleCnt="0"/>
      <dgm:spPr/>
    </dgm:pt>
    <dgm:pt modelId="{58E46205-005F-4E11-B3A6-0E5BAEB9A734}" type="pres">
      <dgm:prSet presAssocID="{9524C427-F2A4-4FAE-95FE-61D61ECC073A}" presName="parTx" presStyleLbl="revTx" presStyleIdx="2" presStyleCnt="5">
        <dgm:presLayoutVars>
          <dgm:chMax val="0"/>
          <dgm:chPref val="0"/>
        </dgm:presLayoutVars>
      </dgm:prSet>
      <dgm:spPr/>
    </dgm:pt>
    <dgm:pt modelId="{5F93A532-85AB-49D2-A5B1-0FE027973E19}" type="pres">
      <dgm:prSet presAssocID="{4053066E-A3A7-49C0-AEA5-23BC16A82AF4}" presName="sibTrans" presStyleCnt="0"/>
      <dgm:spPr/>
    </dgm:pt>
    <dgm:pt modelId="{E98AE6B0-7413-4E29-8CA6-FFC0E66854AC}" type="pres">
      <dgm:prSet presAssocID="{BD8487A2-86B7-4BE5-94F0-76B9A0E384AB}" presName="compNode" presStyleCnt="0"/>
      <dgm:spPr/>
    </dgm:pt>
    <dgm:pt modelId="{8104EC1A-9023-42A7-8B06-BF87AE6982D7}" type="pres">
      <dgm:prSet presAssocID="{BD8487A2-86B7-4BE5-94F0-76B9A0E384AB}" presName="bgRect" presStyleLbl="bgShp" presStyleIdx="3" presStyleCnt="5"/>
      <dgm:spPr>
        <a:solidFill>
          <a:srgbClr val="0070C0"/>
        </a:solidFill>
      </dgm:spPr>
    </dgm:pt>
    <dgm:pt modelId="{83875FDF-E373-48A9-8EFA-C5F64AC8C0D9}" type="pres">
      <dgm:prSet presAssocID="{BD8487A2-86B7-4BE5-94F0-76B9A0E384AB}"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1E675482-A266-4B26-B8F4-A2DE017DB55A}" type="pres">
      <dgm:prSet presAssocID="{BD8487A2-86B7-4BE5-94F0-76B9A0E384AB}" presName="spaceRect" presStyleCnt="0"/>
      <dgm:spPr/>
    </dgm:pt>
    <dgm:pt modelId="{6B31A7C8-5523-43C9-B309-216086C340A7}" type="pres">
      <dgm:prSet presAssocID="{BD8487A2-86B7-4BE5-94F0-76B9A0E384AB}" presName="parTx" presStyleLbl="revTx" presStyleIdx="3" presStyleCnt="5">
        <dgm:presLayoutVars>
          <dgm:chMax val="0"/>
          <dgm:chPref val="0"/>
        </dgm:presLayoutVars>
      </dgm:prSet>
      <dgm:spPr/>
    </dgm:pt>
    <dgm:pt modelId="{257FB725-DF5E-40C1-B08F-C03F641B787D}" type="pres">
      <dgm:prSet presAssocID="{56622CCF-595C-409A-AE60-A651C23256CD}" presName="sibTrans" presStyleCnt="0"/>
      <dgm:spPr/>
    </dgm:pt>
    <dgm:pt modelId="{791A28BF-1417-414E-986F-47A6E1A52221}" type="pres">
      <dgm:prSet presAssocID="{3F4E571F-5987-43E4-9473-27596236ED2A}" presName="compNode" presStyleCnt="0"/>
      <dgm:spPr/>
    </dgm:pt>
    <dgm:pt modelId="{25C97BDF-8239-491F-B6BA-EBDB9E6F5EAF}" type="pres">
      <dgm:prSet presAssocID="{3F4E571F-5987-43E4-9473-27596236ED2A}" presName="bgRect" presStyleLbl="bgShp" presStyleIdx="4" presStyleCnt="5"/>
      <dgm:spPr>
        <a:solidFill>
          <a:srgbClr val="7030A0"/>
        </a:solidFill>
      </dgm:spPr>
    </dgm:pt>
    <dgm:pt modelId="{D4485841-58ED-4941-BABA-F19DF6A5E6B5}" type="pres">
      <dgm:prSet presAssocID="{3F4E571F-5987-43E4-9473-27596236ED2A}"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rm scene"/>
        </a:ext>
      </dgm:extLst>
    </dgm:pt>
    <dgm:pt modelId="{10E485E5-F985-4B8C-A1B9-7613E3BFA665}" type="pres">
      <dgm:prSet presAssocID="{3F4E571F-5987-43E4-9473-27596236ED2A}" presName="spaceRect" presStyleCnt="0"/>
      <dgm:spPr/>
    </dgm:pt>
    <dgm:pt modelId="{11461AE1-5E27-431B-8A72-756611272C4B}" type="pres">
      <dgm:prSet presAssocID="{3F4E571F-5987-43E4-9473-27596236ED2A}" presName="parTx" presStyleLbl="revTx" presStyleIdx="4" presStyleCnt="5">
        <dgm:presLayoutVars>
          <dgm:chMax val="0"/>
          <dgm:chPref val="0"/>
        </dgm:presLayoutVars>
      </dgm:prSet>
      <dgm:spPr/>
    </dgm:pt>
  </dgm:ptLst>
  <dgm:cxnLst>
    <dgm:cxn modelId="{47FD3017-36F7-47E3-90C6-C12A4C3B5629}" srcId="{8733791A-0A73-41DF-B5BB-7776E06A25E1}" destId="{BD8487A2-86B7-4BE5-94F0-76B9A0E384AB}" srcOrd="3" destOrd="0" parTransId="{361A18AC-5011-4E33-8B99-09CC2AB54389}" sibTransId="{56622CCF-595C-409A-AE60-A651C23256CD}"/>
    <dgm:cxn modelId="{67DF8627-8FF0-4A70-A88D-0A4CF8237227}" srcId="{8733791A-0A73-41DF-B5BB-7776E06A25E1}" destId="{3F4E571F-5987-43E4-9473-27596236ED2A}" srcOrd="4" destOrd="0" parTransId="{1D77990A-A2AC-4304-A6AA-706A8DDA39E3}" sibTransId="{310A25E5-ECC3-4A60-B58B-B5B8C2D98E9D}"/>
    <dgm:cxn modelId="{86B17B2C-E651-4F7D-8062-D6F4F64CB6A5}" type="presOf" srcId="{5F33E9D0-A36C-4E72-8C9A-77DFE1823F73}" destId="{5E960AB3-47E1-4A70-8B3B-34113C4F763F}" srcOrd="0" destOrd="0" presId="urn:microsoft.com/office/officeart/2018/2/layout/IconVerticalSolidList"/>
    <dgm:cxn modelId="{CB86842D-5106-4310-B14A-689A57954E30}" srcId="{8733791A-0A73-41DF-B5BB-7776E06A25E1}" destId="{9524C427-F2A4-4FAE-95FE-61D61ECC073A}" srcOrd="2" destOrd="0" parTransId="{F8A36869-BFC1-4B93-A34C-F34E62623686}" sibTransId="{4053066E-A3A7-49C0-AEA5-23BC16A82AF4}"/>
    <dgm:cxn modelId="{391CAC78-0240-41A3-BAA8-D832AB2FF85B}" type="presOf" srcId="{E144377E-FA09-49FF-84A8-32F0B556EB9E}" destId="{D5E910D2-A699-4DAB-89DC-392C811A3C6D}" srcOrd="0" destOrd="0" presId="urn:microsoft.com/office/officeart/2018/2/layout/IconVerticalSolidList"/>
    <dgm:cxn modelId="{44001880-9ED8-4C7D-B418-EDC46F535D2B}" srcId="{8733791A-0A73-41DF-B5BB-7776E06A25E1}" destId="{E144377E-FA09-49FF-84A8-32F0B556EB9E}" srcOrd="1" destOrd="0" parTransId="{58F90C04-BFA3-4C6D-A413-C106B6E3F27E}" sibTransId="{4F7CF4AC-0F84-461F-97D9-8D5F8B788734}"/>
    <dgm:cxn modelId="{7ADC2B83-808B-4D53-B1F4-79E5ADB4D990}" type="presOf" srcId="{9524C427-F2A4-4FAE-95FE-61D61ECC073A}" destId="{58E46205-005F-4E11-B3A6-0E5BAEB9A734}" srcOrd="0" destOrd="0" presId="urn:microsoft.com/office/officeart/2018/2/layout/IconVerticalSolidList"/>
    <dgm:cxn modelId="{CBF4DC9A-E2C4-4C23-964E-93F24B8462AB}" type="presOf" srcId="{8733791A-0A73-41DF-B5BB-7776E06A25E1}" destId="{5C134B05-6EB4-4F67-B72F-87FC75FE7E3E}" srcOrd="0" destOrd="0" presId="urn:microsoft.com/office/officeart/2018/2/layout/IconVerticalSolidList"/>
    <dgm:cxn modelId="{51162DA5-F49E-43E2-B0A5-2BEC075EA3B9}" type="presOf" srcId="{BD8487A2-86B7-4BE5-94F0-76B9A0E384AB}" destId="{6B31A7C8-5523-43C9-B309-216086C340A7}" srcOrd="0" destOrd="0" presId="urn:microsoft.com/office/officeart/2018/2/layout/IconVerticalSolidList"/>
    <dgm:cxn modelId="{ED0B2EE1-072A-46AD-A7A0-75517D4A40B3}" type="presOf" srcId="{3F4E571F-5987-43E4-9473-27596236ED2A}" destId="{11461AE1-5E27-431B-8A72-756611272C4B}" srcOrd="0" destOrd="0" presId="urn:microsoft.com/office/officeart/2018/2/layout/IconVerticalSolidList"/>
    <dgm:cxn modelId="{B84000F9-C9C9-43C9-A188-8670EFCF2191}" srcId="{8733791A-0A73-41DF-B5BB-7776E06A25E1}" destId="{5F33E9D0-A36C-4E72-8C9A-77DFE1823F73}" srcOrd="0" destOrd="0" parTransId="{845BD465-C545-4EDF-A71F-1589D69D02D1}" sibTransId="{949D983C-AAFD-4759-BE00-F38187F0180E}"/>
    <dgm:cxn modelId="{4DF18995-74AF-45DD-93F5-FEC0F6FC7B88}" type="presParOf" srcId="{5C134B05-6EB4-4F67-B72F-87FC75FE7E3E}" destId="{71484E6A-71B6-4758-AC3A-88976BD67BEC}" srcOrd="0" destOrd="0" presId="urn:microsoft.com/office/officeart/2018/2/layout/IconVerticalSolidList"/>
    <dgm:cxn modelId="{42C838AB-9400-4856-88A6-0320FC5425FA}" type="presParOf" srcId="{71484E6A-71B6-4758-AC3A-88976BD67BEC}" destId="{58B4BDB1-55BE-4BA3-A811-F0A68783939D}" srcOrd="0" destOrd="0" presId="urn:microsoft.com/office/officeart/2018/2/layout/IconVerticalSolidList"/>
    <dgm:cxn modelId="{FB894F93-AC70-4BB0-BF1B-B257B997BEAF}" type="presParOf" srcId="{71484E6A-71B6-4758-AC3A-88976BD67BEC}" destId="{D0009DCF-B8D8-4AD5-AADD-37845628DD22}" srcOrd="1" destOrd="0" presId="urn:microsoft.com/office/officeart/2018/2/layout/IconVerticalSolidList"/>
    <dgm:cxn modelId="{B3BBBC80-838D-495D-B1AF-A42E0FF64262}" type="presParOf" srcId="{71484E6A-71B6-4758-AC3A-88976BD67BEC}" destId="{A2E339C2-5A47-412A-AAA0-3A524EB3F09A}" srcOrd="2" destOrd="0" presId="urn:microsoft.com/office/officeart/2018/2/layout/IconVerticalSolidList"/>
    <dgm:cxn modelId="{5BFA2C5E-5B2F-4F2A-96D9-901AF19B7591}" type="presParOf" srcId="{71484E6A-71B6-4758-AC3A-88976BD67BEC}" destId="{5E960AB3-47E1-4A70-8B3B-34113C4F763F}" srcOrd="3" destOrd="0" presId="urn:microsoft.com/office/officeart/2018/2/layout/IconVerticalSolidList"/>
    <dgm:cxn modelId="{FC6EFBD6-1726-4160-929D-07DDA6FF8D24}" type="presParOf" srcId="{5C134B05-6EB4-4F67-B72F-87FC75FE7E3E}" destId="{314DDFBC-38DF-4428-8CC4-EE8DC05A69D8}" srcOrd="1" destOrd="0" presId="urn:microsoft.com/office/officeart/2018/2/layout/IconVerticalSolidList"/>
    <dgm:cxn modelId="{CE787D68-9D32-4C7B-A51D-7A0FBFD85C03}" type="presParOf" srcId="{5C134B05-6EB4-4F67-B72F-87FC75FE7E3E}" destId="{D54A0DEE-E0B1-420D-8AE0-CF858D1724D8}" srcOrd="2" destOrd="0" presId="urn:microsoft.com/office/officeart/2018/2/layout/IconVerticalSolidList"/>
    <dgm:cxn modelId="{617CFA7C-5B38-405D-99CC-C0A83B45B23E}" type="presParOf" srcId="{D54A0DEE-E0B1-420D-8AE0-CF858D1724D8}" destId="{0C8620FE-EA71-4F3C-B907-3131177CA0E4}" srcOrd="0" destOrd="0" presId="urn:microsoft.com/office/officeart/2018/2/layout/IconVerticalSolidList"/>
    <dgm:cxn modelId="{1AB74D55-59E5-4747-B83C-4E14D3A4821A}" type="presParOf" srcId="{D54A0DEE-E0B1-420D-8AE0-CF858D1724D8}" destId="{E8884E53-A7CA-4764-A00D-927A02607CB6}" srcOrd="1" destOrd="0" presId="urn:microsoft.com/office/officeart/2018/2/layout/IconVerticalSolidList"/>
    <dgm:cxn modelId="{BEECB599-A323-4187-A4EB-2BC64F7ACF6A}" type="presParOf" srcId="{D54A0DEE-E0B1-420D-8AE0-CF858D1724D8}" destId="{186E2ABB-492C-4A20-B0FB-25060AC4BAEA}" srcOrd="2" destOrd="0" presId="urn:microsoft.com/office/officeart/2018/2/layout/IconVerticalSolidList"/>
    <dgm:cxn modelId="{C7B2B659-CE1F-43DE-91BB-2C8E32E5ACA6}" type="presParOf" srcId="{D54A0DEE-E0B1-420D-8AE0-CF858D1724D8}" destId="{D5E910D2-A699-4DAB-89DC-392C811A3C6D}" srcOrd="3" destOrd="0" presId="urn:microsoft.com/office/officeart/2018/2/layout/IconVerticalSolidList"/>
    <dgm:cxn modelId="{CEF74656-5353-4DC0-89BE-1A6D8B7FA590}" type="presParOf" srcId="{5C134B05-6EB4-4F67-B72F-87FC75FE7E3E}" destId="{5849D4E8-426B-4ABF-AC2B-1381971B7842}" srcOrd="3" destOrd="0" presId="urn:microsoft.com/office/officeart/2018/2/layout/IconVerticalSolidList"/>
    <dgm:cxn modelId="{1E0A9865-2F76-4EEC-BB79-D56CA68FC51A}" type="presParOf" srcId="{5C134B05-6EB4-4F67-B72F-87FC75FE7E3E}" destId="{FA3CB789-8E75-4635-AA5A-E6D6036403D9}" srcOrd="4" destOrd="0" presId="urn:microsoft.com/office/officeart/2018/2/layout/IconVerticalSolidList"/>
    <dgm:cxn modelId="{BE18A41D-66EB-49A0-8C3F-D4BA925EA8C8}" type="presParOf" srcId="{FA3CB789-8E75-4635-AA5A-E6D6036403D9}" destId="{FDEFB3B5-2FD5-4991-A96B-83299E49D81F}" srcOrd="0" destOrd="0" presId="urn:microsoft.com/office/officeart/2018/2/layout/IconVerticalSolidList"/>
    <dgm:cxn modelId="{FF56FB38-2641-49DE-A65D-F8A84E91081C}" type="presParOf" srcId="{FA3CB789-8E75-4635-AA5A-E6D6036403D9}" destId="{10EE76FE-F4A3-4868-953E-0BA9F41457B1}" srcOrd="1" destOrd="0" presId="urn:microsoft.com/office/officeart/2018/2/layout/IconVerticalSolidList"/>
    <dgm:cxn modelId="{E00FB7B8-B728-45A6-A758-AA5C7CDBF92F}" type="presParOf" srcId="{FA3CB789-8E75-4635-AA5A-E6D6036403D9}" destId="{3290A44B-90D3-499E-ABDF-5F4BEDFAF50A}" srcOrd="2" destOrd="0" presId="urn:microsoft.com/office/officeart/2018/2/layout/IconVerticalSolidList"/>
    <dgm:cxn modelId="{CBEC3909-2D24-4DD6-AC54-41D44C66CFA2}" type="presParOf" srcId="{FA3CB789-8E75-4635-AA5A-E6D6036403D9}" destId="{58E46205-005F-4E11-B3A6-0E5BAEB9A734}" srcOrd="3" destOrd="0" presId="urn:microsoft.com/office/officeart/2018/2/layout/IconVerticalSolidList"/>
    <dgm:cxn modelId="{ABEEDADC-CAD7-4A9C-90F4-88A03422B562}" type="presParOf" srcId="{5C134B05-6EB4-4F67-B72F-87FC75FE7E3E}" destId="{5F93A532-85AB-49D2-A5B1-0FE027973E19}" srcOrd="5" destOrd="0" presId="urn:microsoft.com/office/officeart/2018/2/layout/IconVerticalSolidList"/>
    <dgm:cxn modelId="{CA4FB297-150B-4647-8317-8F48043FB379}" type="presParOf" srcId="{5C134B05-6EB4-4F67-B72F-87FC75FE7E3E}" destId="{E98AE6B0-7413-4E29-8CA6-FFC0E66854AC}" srcOrd="6" destOrd="0" presId="urn:microsoft.com/office/officeart/2018/2/layout/IconVerticalSolidList"/>
    <dgm:cxn modelId="{FCC96224-C817-4BBA-B5C6-FCC6AE1CE1D8}" type="presParOf" srcId="{E98AE6B0-7413-4E29-8CA6-FFC0E66854AC}" destId="{8104EC1A-9023-42A7-8B06-BF87AE6982D7}" srcOrd="0" destOrd="0" presId="urn:microsoft.com/office/officeart/2018/2/layout/IconVerticalSolidList"/>
    <dgm:cxn modelId="{10A3DEDE-0860-47E5-A2FF-2C9641DD3FA2}" type="presParOf" srcId="{E98AE6B0-7413-4E29-8CA6-FFC0E66854AC}" destId="{83875FDF-E373-48A9-8EFA-C5F64AC8C0D9}" srcOrd="1" destOrd="0" presId="urn:microsoft.com/office/officeart/2018/2/layout/IconVerticalSolidList"/>
    <dgm:cxn modelId="{8A891748-F131-4466-AA86-17C8A9C9EAD1}" type="presParOf" srcId="{E98AE6B0-7413-4E29-8CA6-FFC0E66854AC}" destId="{1E675482-A266-4B26-B8F4-A2DE017DB55A}" srcOrd="2" destOrd="0" presId="urn:microsoft.com/office/officeart/2018/2/layout/IconVerticalSolidList"/>
    <dgm:cxn modelId="{5FDA913F-C930-43B3-A3D3-6A4FCBCF9E1E}" type="presParOf" srcId="{E98AE6B0-7413-4E29-8CA6-FFC0E66854AC}" destId="{6B31A7C8-5523-43C9-B309-216086C340A7}" srcOrd="3" destOrd="0" presId="urn:microsoft.com/office/officeart/2018/2/layout/IconVerticalSolidList"/>
    <dgm:cxn modelId="{B5253883-1FD9-4AB4-A326-550D60F75A71}" type="presParOf" srcId="{5C134B05-6EB4-4F67-B72F-87FC75FE7E3E}" destId="{257FB725-DF5E-40C1-B08F-C03F641B787D}" srcOrd="7" destOrd="0" presId="urn:microsoft.com/office/officeart/2018/2/layout/IconVerticalSolidList"/>
    <dgm:cxn modelId="{2CA89A5D-AA11-4914-8BE6-BC6D32F989BC}" type="presParOf" srcId="{5C134B05-6EB4-4F67-B72F-87FC75FE7E3E}" destId="{791A28BF-1417-414E-986F-47A6E1A52221}" srcOrd="8" destOrd="0" presId="urn:microsoft.com/office/officeart/2018/2/layout/IconVerticalSolidList"/>
    <dgm:cxn modelId="{D723EC66-6EBD-484B-B98D-D8DD9380AE2D}" type="presParOf" srcId="{791A28BF-1417-414E-986F-47A6E1A52221}" destId="{25C97BDF-8239-491F-B6BA-EBDB9E6F5EAF}" srcOrd="0" destOrd="0" presId="urn:microsoft.com/office/officeart/2018/2/layout/IconVerticalSolidList"/>
    <dgm:cxn modelId="{6F935737-0DDE-41EE-AEA1-12E49935E24D}" type="presParOf" srcId="{791A28BF-1417-414E-986F-47A6E1A52221}" destId="{D4485841-58ED-4941-BABA-F19DF6A5E6B5}" srcOrd="1" destOrd="0" presId="urn:microsoft.com/office/officeart/2018/2/layout/IconVerticalSolidList"/>
    <dgm:cxn modelId="{01CB82AD-40A0-41DC-9F91-96A15C2DB289}" type="presParOf" srcId="{791A28BF-1417-414E-986F-47A6E1A52221}" destId="{10E485E5-F985-4B8C-A1B9-7613E3BFA665}" srcOrd="2" destOrd="0" presId="urn:microsoft.com/office/officeart/2018/2/layout/IconVerticalSolidList"/>
    <dgm:cxn modelId="{0E9B1B33-0E9F-4EE2-8BC4-54E209616DD7}" type="presParOf" srcId="{791A28BF-1417-414E-986F-47A6E1A52221}" destId="{11461AE1-5E27-431B-8A72-756611272C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BDB1-55BE-4BA3-A811-F0A68783939D}">
      <dsp:nvSpPr>
        <dsp:cNvPr id="0" name=""/>
        <dsp:cNvSpPr/>
      </dsp:nvSpPr>
      <dsp:spPr>
        <a:xfrm>
          <a:off x="0" y="3666"/>
          <a:ext cx="4879728" cy="7810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09DCF-B8D8-4AD5-AADD-37845628DD22}">
      <dsp:nvSpPr>
        <dsp:cNvPr id="0" name=""/>
        <dsp:cNvSpPr/>
      </dsp:nvSpPr>
      <dsp:spPr>
        <a:xfrm>
          <a:off x="236263" y="179399"/>
          <a:ext cx="429569" cy="429569"/>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960AB3-47E1-4A70-8B3B-34113C4F763F}">
      <dsp:nvSpPr>
        <dsp:cNvPr id="0" name=""/>
        <dsp:cNvSpPr/>
      </dsp:nvSpPr>
      <dsp:spPr>
        <a:xfrm>
          <a:off x="902095" y="3666"/>
          <a:ext cx="3977632" cy="78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60" tIns="82660" rIns="82660" bIns="82660" numCol="1" spcCol="1270" anchor="ctr" anchorCtr="0">
          <a:noAutofit/>
        </a:bodyPr>
        <a:lstStyle/>
        <a:p>
          <a:pPr marL="0" lvl="0" indent="0" algn="l" defTabSz="844550">
            <a:lnSpc>
              <a:spcPct val="100000"/>
            </a:lnSpc>
            <a:spcBef>
              <a:spcPct val="0"/>
            </a:spcBef>
            <a:spcAft>
              <a:spcPct val="35000"/>
            </a:spcAft>
            <a:buNone/>
          </a:pPr>
          <a:r>
            <a:rPr lang="en-US" sz="1900" kern="1200"/>
            <a:t>Cover the Soil (Armor)</a:t>
          </a:r>
        </a:p>
      </dsp:txBody>
      <dsp:txXfrm>
        <a:off x="902095" y="3666"/>
        <a:ext cx="3977632" cy="781035"/>
      </dsp:txXfrm>
    </dsp:sp>
    <dsp:sp modelId="{0C8620FE-EA71-4F3C-B907-3131177CA0E4}">
      <dsp:nvSpPr>
        <dsp:cNvPr id="0" name=""/>
        <dsp:cNvSpPr/>
      </dsp:nvSpPr>
      <dsp:spPr>
        <a:xfrm>
          <a:off x="0" y="979960"/>
          <a:ext cx="4879728" cy="781035"/>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E8884E53-A7CA-4764-A00D-927A02607CB6}">
      <dsp:nvSpPr>
        <dsp:cNvPr id="0" name=""/>
        <dsp:cNvSpPr/>
      </dsp:nvSpPr>
      <dsp:spPr>
        <a:xfrm>
          <a:off x="236263" y="1155693"/>
          <a:ext cx="429569" cy="429569"/>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E910D2-A699-4DAB-89DC-392C811A3C6D}">
      <dsp:nvSpPr>
        <dsp:cNvPr id="0" name=""/>
        <dsp:cNvSpPr/>
      </dsp:nvSpPr>
      <dsp:spPr>
        <a:xfrm>
          <a:off x="902095" y="979960"/>
          <a:ext cx="3977632" cy="78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60" tIns="82660" rIns="82660" bIns="82660" numCol="1" spcCol="1270" anchor="ctr" anchorCtr="0">
          <a:noAutofit/>
        </a:bodyPr>
        <a:lstStyle/>
        <a:p>
          <a:pPr marL="0" lvl="0" indent="0" algn="l" defTabSz="844550">
            <a:lnSpc>
              <a:spcPct val="100000"/>
            </a:lnSpc>
            <a:spcBef>
              <a:spcPct val="0"/>
            </a:spcBef>
            <a:spcAft>
              <a:spcPct val="35000"/>
            </a:spcAft>
            <a:buNone/>
          </a:pPr>
          <a:r>
            <a:rPr lang="en-US" sz="1900" kern="1200"/>
            <a:t>Minimize Disturbance</a:t>
          </a:r>
        </a:p>
      </dsp:txBody>
      <dsp:txXfrm>
        <a:off x="902095" y="979960"/>
        <a:ext cx="3977632" cy="781035"/>
      </dsp:txXfrm>
    </dsp:sp>
    <dsp:sp modelId="{FDEFB3B5-2FD5-4991-A96B-83299E49D81F}">
      <dsp:nvSpPr>
        <dsp:cNvPr id="0" name=""/>
        <dsp:cNvSpPr/>
      </dsp:nvSpPr>
      <dsp:spPr>
        <a:xfrm>
          <a:off x="0" y="1956254"/>
          <a:ext cx="4879728" cy="7810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E76FE-F4A3-4868-953E-0BA9F41457B1}">
      <dsp:nvSpPr>
        <dsp:cNvPr id="0" name=""/>
        <dsp:cNvSpPr/>
      </dsp:nvSpPr>
      <dsp:spPr>
        <a:xfrm>
          <a:off x="236263" y="2131987"/>
          <a:ext cx="429569" cy="429569"/>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E46205-005F-4E11-B3A6-0E5BAEB9A734}">
      <dsp:nvSpPr>
        <dsp:cNvPr id="0" name=""/>
        <dsp:cNvSpPr/>
      </dsp:nvSpPr>
      <dsp:spPr>
        <a:xfrm>
          <a:off x="902095" y="1956254"/>
          <a:ext cx="3977632" cy="78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60" tIns="82660" rIns="82660" bIns="82660" numCol="1" spcCol="1270" anchor="ctr" anchorCtr="0">
          <a:noAutofit/>
        </a:bodyPr>
        <a:lstStyle/>
        <a:p>
          <a:pPr marL="0" lvl="0" indent="0" algn="l" defTabSz="844550">
            <a:lnSpc>
              <a:spcPct val="100000"/>
            </a:lnSpc>
            <a:spcBef>
              <a:spcPct val="0"/>
            </a:spcBef>
            <a:spcAft>
              <a:spcPct val="35000"/>
            </a:spcAft>
            <a:buNone/>
          </a:pPr>
          <a:r>
            <a:rPr lang="en-US" sz="1900" kern="1200"/>
            <a:t>Plant Diversity (4 Species Types/Functional Groups)</a:t>
          </a:r>
        </a:p>
      </dsp:txBody>
      <dsp:txXfrm>
        <a:off x="902095" y="1956254"/>
        <a:ext cx="3977632" cy="781035"/>
      </dsp:txXfrm>
    </dsp:sp>
    <dsp:sp modelId="{8104EC1A-9023-42A7-8B06-BF87AE6982D7}">
      <dsp:nvSpPr>
        <dsp:cNvPr id="0" name=""/>
        <dsp:cNvSpPr/>
      </dsp:nvSpPr>
      <dsp:spPr>
        <a:xfrm>
          <a:off x="0" y="2932548"/>
          <a:ext cx="4879728" cy="781035"/>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sp>
    <dsp:sp modelId="{83875FDF-E373-48A9-8EFA-C5F64AC8C0D9}">
      <dsp:nvSpPr>
        <dsp:cNvPr id="0" name=""/>
        <dsp:cNvSpPr/>
      </dsp:nvSpPr>
      <dsp:spPr>
        <a:xfrm>
          <a:off x="236263" y="3108281"/>
          <a:ext cx="429569" cy="429569"/>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31A7C8-5523-43C9-B309-216086C340A7}">
      <dsp:nvSpPr>
        <dsp:cNvPr id="0" name=""/>
        <dsp:cNvSpPr/>
      </dsp:nvSpPr>
      <dsp:spPr>
        <a:xfrm>
          <a:off x="902095" y="2932548"/>
          <a:ext cx="3977632" cy="78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60" tIns="82660" rIns="82660" bIns="82660" numCol="1" spcCol="1270" anchor="ctr" anchorCtr="0">
          <a:noAutofit/>
        </a:bodyPr>
        <a:lstStyle/>
        <a:p>
          <a:pPr marL="0" lvl="0" indent="0" algn="l" defTabSz="844550">
            <a:lnSpc>
              <a:spcPct val="100000"/>
            </a:lnSpc>
            <a:spcBef>
              <a:spcPct val="0"/>
            </a:spcBef>
            <a:spcAft>
              <a:spcPct val="35000"/>
            </a:spcAft>
            <a:buNone/>
          </a:pPr>
          <a:r>
            <a:rPr lang="en-US" sz="1900" kern="1200"/>
            <a:t>Keep a Living Root Year Round</a:t>
          </a:r>
        </a:p>
      </dsp:txBody>
      <dsp:txXfrm>
        <a:off x="902095" y="2932548"/>
        <a:ext cx="3977632" cy="781035"/>
      </dsp:txXfrm>
    </dsp:sp>
    <dsp:sp modelId="{25C97BDF-8239-491F-B6BA-EBDB9E6F5EAF}">
      <dsp:nvSpPr>
        <dsp:cNvPr id="0" name=""/>
        <dsp:cNvSpPr/>
      </dsp:nvSpPr>
      <dsp:spPr>
        <a:xfrm>
          <a:off x="0" y="3908842"/>
          <a:ext cx="4879728" cy="781035"/>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D4485841-58ED-4941-BABA-F19DF6A5E6B5}">
      <dsp:nvSpPr>
        <dsp:cNvPr id="0" name=""/>
        <dsp:cNvSpPr/>
      </dsp:nvSpPr>
      <dsp:spPr>
        <a:xfrm>
          <a:off x="236263" y="4084575"/>
          <a:ext cx="429569" cy="429569"/>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461AE1-5E27-431B-8A72-756611272C4B}">
      <dsp:nvSpPr>
        <dsp:cNvPr id="0" name=""/>
        <dsp:cNvSpPr/>
      </dsp:nvSpPr>
      <dsp:spPr>
        <a:xfrm>
          <a:off x="902095" y="3908842"/>
          <a:ext cx="3977632" cy="78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60" tIns="82660" rIns="82660" bIns="82660" numCol="1" spcCol="1270" anchor="ctr" anchorCtr="0">
          <a:noAutofit/>
        </a:bodyPr>
        <a:lstStyle/>
        <a:p>
          <a:pPr marL="0" lvl="0" indent="0" algn="l" defTabSz="844550">
            <a:lnSpc>
              <a:spcPct val="100000"/>
            </a:lnSpc>
            <a:spcBef>
              <a:spcPct val="0"/>
            </a:spcBef>
            <a:spcAft>
              <a:spcPct val="35000"/>
            </a:spcAft>
            <a:buNone/>
          </a:pPr>
          <a:r>
            <a:rPr lang="en-US" sz="1900" kern="1200" dirty="0"/>
            <a:t>Livestock Integration</a:t>
          </a:r>
        </a:p>
      </dsp:txBody>
      <dsp:txXfrm>
        <a:off x="902095" y="3908842"/>
        <a:ext cx="3977632" cy="7810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pPr>
              <a:defRPr/>
            </a:pPr>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pPr>
              <a:defRPr/>
            </a:pPr>
            <a:fld id="{101CF702-644C-4B17-8177-8B2A00FA95EA}" type="datetimeFigureOut">
              <a:rPr lang="en-US"/>
              <a:pPr>
                <a:defRPr/>
              </a:pPr>
              <a:t>2/10/2024</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wrap="square" lIns="91577" tIns="45789" rIns="91577" bIns="45789" numCol="1" anchor="b" anchorCtr="0" compatLnSpc="1">
            <a:prstTxWarp prst="textNoShape">
              <a:avLst/>
            </a:prstTxWarp>
          </a:bodyPr>
          <a:lstStyle>
            <a:lvl1pPr algn="r">
              <a:defRPr sz="1200"/>
            </a:lvl1pPr>
          </a:lstStyle>
          <a:p>
            <a:fld id="{3CD21090-9365-48DD-BDF4-770C180C2110}" type="slidenum">
              <a:rPr lang="en-US" altLang="en-US"/>
              <a:pPr/>
              <a:t>‹#›</a:t>
            </a:fld>
            <a:endParaRPr lang="en-US" altLang="en-US"/>
          </a:p>
        </p:txBody>
      </p:sp>
    </p:spTree>
    <p:extLst>
      <p:ext uri="{BB962C8B-B14F-4D97-AF65-F5344CB8AC3E}">
        <p14:creationId xmlns:p14="http://schemas.microsoft.com/office/powerpoint/2010/main" val="1399983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97753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pPr>
              <a:defRPr/>
            </a:pPr>
            <a:fld id="{DB791348-F8EB-456E-BABB-DEBA35E7C07C}" type="datetimeFigureOut">
              <a:rPr lang="en-US"/>
              <a:pPr>
                <a:defRPr/>
              </a:pPr>
              <a:t>2/10/2024</a:t>
            </a:fld>
            <a:endParaRPr lang="en-US"/>
          </a:p>
        </p:txBody>
      </p:sp>
      <p:sp>
        <p:nvSpPr>
          <p:cNvPr id="9318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2946" y="4422459"/>
            <a:ext cx="5617208" cy="418877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97753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9DD65D6F-7F89-4255-9F50-2267DCE8FA8B}" type="slidenum">
              <a:rPr lang="en-US" altLang="en-US"/>
              <a:pPr/>
              <a:t>‹#›</a:t>
            </a:fld>
            <a:endParaRPr lang="en-US" altLang="en-US"/>
          </a:p>
        </p:txBody>
      </p:sp>
    </p:spTree>
    <p:extLst>
      <p:ext uri="{BB962C8B-B14F-4D97-AF65-F5344CB8AC3E}">
        <p14:creationId xmlns:p14="http://schemas.microsoft.com/office/powerpoint/2010/main" val="360988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Retro/Nostalgia – “Everything Old is New Again” - Jonathan Swift</a:t>
            </a:r>
          </a:p>
          <a:p>
            <a:r>
              <a:rPr lang="en-US" dirty="0"/>
              <a:t>Bell Bottoms</a:t>
            </a:r>
          </a:p>
          <a:p>
            <a:r>
              <a:rPr lang="en-US" dirty="0"/>
              <a:t>Trucker Caps</a:t>
            </a:r>
          </a:p>
          <a:p>
            <a:r>
              <a:rPr lang="en-US" dirty="0"/>
              <a:t>Mini Skirts</a:t>
            </a:r>
          </a:p>
          <a:p>
            <a:r>
              <a:rPr lang="en-US" dirty="0"/>
              <a:t>Vinyl Albums</a:t>
            </a:r>
          </a:p>
          <a:p>
            <a:r>
              <a:rPr lang="en-US" dirty="0"/>
              <a:t>Soil Health?</a:t>
            </a:r>
          </a:p>
          <a:p>
            <a:r>
              <a:rPr lang="en-US" dirty="0"/>
              <a:t>Energy?</a:t>
            </a:r>
          </a:p>
          <a:p>
            <a:r>
              <a:rPr lang="en-US" dirty="0"/>
              <a:t>Biomass Energy is the oldest, most widespread and practical form of renewable energy.</a:t>
            </a:r>
          </a:p>
          <a:p>
            <a:r>
              <a:rPr lang="en-US" dirty="0"/>
              <a:t>Humans learned to control fire for warmth, cooking &amp; protection as early as 1 MYA</a:t>
            </a:r>
          </a:p>
        </p:txBody>
      </p:sp>
      <p:sp>
        <p:nvSpPr>
          <p:cNvPr id="4" name="Slide Number Placeholder 3"/>
          <p:cNvSpPr>
            <a:spLocks noGrp="1"/>
          </p:cNvSpPr>
          <p:nvPr>
            <p:ph type="sldNum" sz="quarter" idx="5"/>
          </p:nvPr>
        </p:nvSpPr>
        <p:spPr/>
        <p:txBody>
          <a:bodyPr/>
          <a:lstStyle/>
          <a:p>
            <a:pPr>
              <a:defRPr/>
            </a:pPr>
            <a:fld id="{2A86593E-2146-4887-88FA-0BD838FD6188}" type="slidenum">
              <a:rPr lang="en-US" smtClean="0"/>
              <a:pPr>
                <a:defRPr/>
              </a:pPr>
              <a:t>2</a:t>
            </a:fld>
            <a:endParaRPr lang="en-US"/>
          </a:p>
        </p:txBody>
      </p:sp>
    </p:spTree>
    <p:extLst>
      <p:ext uri="{BB962C8B-B14F-4D97-AF65-F5344CB8AC3E}">
        <p14:creationId xmlns:p14="http://schemas.microsoft.com/office/powerpoint/2010/main" val="406577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N latitude is about Edmonton, AB, which is roughly the northern most limit of the Great Plains.</a:t>
            </a:r>
          </a:p>
        </p:txBody>
      </p:sp>
      <p:sp>
        <p:nvSpPr>
          <p:cNvPr id="4" name="Slide Number Placeholder 3"/>
          <p:cNvSpPr>
            <a:spLocks noGrp="1"/>
          </p:cNvSpPr>
          <p:nvPr>
            <p:ph type="sldNum" sz="quarter" idx="5"/>
          </p:nvPr>
        </p:nvSpPr>
        <p:spPr/>
        <p:txBody>
          <a:bodyPr/>
          <a:lstStyle/>
          <a:p>
            <a:fld id="{9DD65D6F-7F89-4255-9F50-2267DCE8FA8B}" type="slidenum">
              <a:rPr lang="en-US" altLang="en-US" smtClean="0"/>
              <a:pPr/>
              <a:t>30</a:t>
            </a:fld>
            <a:endParaRPr lang="en-US" altLang="en-US"/>
          </a:p>
        </p:txBody>
      </p:sp>
    </p:spTree>
    <p:extLst>
      <p:ext uri="{BB962C8B-B14F-4D97-AF65-F5344CB8AC3E}">
        <p14:creationId xmlns:p14="http://schemas.microsoft.com/office/powerpoint/2010/main" val="335685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mention the Conservation Reserve Program (CRP)</a:t>
            </a:r>
          </a:p>
        </p:txBody>
      </p:sp>
      <p:sp>
        <p:nvSpPr>
          <p:cNvPr id="4" name="Slide Number Placeholder 3"/>
          <p:cNvSpPr>
            <a:spLocks noGrp="1"/>
          </p:cNvSpPr>
          <p:nvPr>
            <p:ph type="sldNum" sz="quarter" idx="5"/>
          </p:nvPr>
        </p:nvSpPr>
        <p:spPr/>
        <p:txBody>
          <a:bodyPr/>
          <a:lstStyle/>
          <a:p>
            <a:fld id="{9DD65D6F-7F89-4255-9F50-2267DCE8FA8B}" type="slidenum">
              <a:rPr lang="en-US" altLang="en-US" smtClean="0"/>
              <a:pPr/>
              <a:t>32</a:t>
            </a:fld>
            <a:endParaRPr lang="en-US" altLang="en-US"/>
          </a:p>
        </p:txBody>
      </p:sp>
    </p:spTree>
    <p:extLst>
      <p:ext uri="{BB962C8B-B14F-4D97-AF65-F5344CB8AC3E}">
        <p14:creationId xmlns:p14="http://schemas.microsoft.com/office/powerpoint/2010/main" val="89154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is being done with a lot of CRP land after the contract expires is to plant the area to an organic crop (often peanuts or cotton).  The land has not had any chemical treatment or fertilizer for a period long enough that it qualifies for USDA Organic.  This is typically done for a short time (2-3 years), and then the land is often put back into CRP.</a:t>
            </a:r>
          </a:p>
        </p:txBody>
      </p:sp>
      <p:sp>
        <p:nvSpPr>
          <p:cNvPr id="4" name="Slide Number Placeholder 3"/>
          <p:cNvSpPr>
            <a:spLocks noGrp="1"/>
          </p:cNvSpPr>
          <p:nvPr>
            <p:ph type="sldNum" sz="quarter" idx="5"/>
          </p:nvPr>
        </p:nvSpPr>
        <p:spPr/>
        <p:txBody>
          <a:bodyPr/>
          <a:lstStyle/>
          <a:p>
            <a:fld id="{9DD65D6F-7F89-4255-9F50-2267DCE8FA8B}" type="slidenum">
              <a:rPr lang="en-US" altLang="en-US" smtClean="0"/>
              <a:pPr/>
              <a:t>33</a:t>
            </a:fld>
            <a:endParaRPr lang="en-US" altLang="en-US"/>
          </a:p>
        </p:txBody>
      </p:sp>
    </p:spTree>
    <p:extLst>
      <p:ext uri="{BB962C8B-B14F-4D97-AF65-F5344CB8AC3E}">
        <p14:creationId xmlns:p14="http://schemas.microsoft.com/office/powerpoint/2010/main" val="285037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2" rIns="89865" bIns="44932" anchor="b"/>
          <a:lstStyle>
            <a:lvl1pPr defTabSz="896938">
              <a:defRPr>
                <a:solidFill>
                  <a:schemeClr val="tx1"/>
                </a:solidFill>
                <a:latin typeface="Tahoma" panose="020B0604030504040204" pitchFamily="34" charset="0"/>
              </a:defRPr>
            </a:lvl1pPr>
            <a:lvl2pPr marL="742950" indent="-285750" defTabSz="896938">
              <a:defRPr>
                <a:solidFill>
                  <a:schemeClr val="tx1"/>
                </a:solidFill>
                <a:latin typeface="Tahoma" panose="020B0604030504040204" pitchFamily="34" charset="0"/>
              </a:defRPr>
            </a:lvl2pPr>
            <a:lvl3pPr marL="1143000" indent="-228600" defTabSz="896938">
              <a:defRPr>
                <a:solidFill>
                  <a:schemeClr val="tx1"/>
                </a:solidFill>
                <a:latin typeface="Tahoma" panose="020B0604030504040204" pitchFamily="34" charset="0"/>
              </a:defRPr>
            </a:lvl3pPr>
            <a:lvl4pPr marL="1600200" indent="-228600" defTabSz="896938">
              <a:defRPr>
                <a:solidFill>
                  <a:schemeClr val="tx1"/>
                </a:solidFill>
                <a:latin typeface="Tahoma" panose="020B0604030504040204" pitchFamily="34" charset="0"/>
              </a:defRPr>
            </a:lvl4pPr>
            <a:lvl5pPr marL="2057400" indent="-228600" defTabSz="896938">
              <a:defRPr>
                <a:solidFill>
                  <a:schemeClr val="tx1"/>
                </a:solidFill>
                <a:latin typeface="Tahoma" panose="020B0604030504040204" pitchFamily="34" charset="0"/>
              </a:defRPr>
            </a:lvl5pPr>
            <a:lvl6pPr marL="2514600" indent="-228600" defTabSz="896938" eaLnBrk="0" fontAlgn="base" hangingPunct="0">
              <a:spcBef>
                <a:spcPct val="0"/>
              </a:spcBef>
              <a:spcAft>
                <a:spcPct val="0"/>
              </a:spcAft>
              <a:defRPr>
                <a:solidFill>
                  <a:schemeClr val="tx1"/>
                </a:solidFill>
                <a:latin typeface="Tahoma" panose="020B0604030504040204" pitchFamily="34" charset="0"/>
              </a:defRPr>
            </a:lvl6pPr>
            <a:lvl7pPr marL="2971800" indent="-228600" defTabSz="896938" eaLnBrk="0" fontAlgn="base" hangingPunct="0">
              <a:spcBef>
                <a:spcPct val="0"/>
              </a:spcBef>
              <a:spcAft>
                <a:spcPct val="0"/>
              </a:spcAft>
              <a:defRPr>
                <a:solidFill>
                  <a:schemeClr val="tx1"/>
                </a:solidFill>
                <a:latin typeface="Tahoma" panose="020B0604030504040204" pitchFamily="34" charset="0"/>
              </a:defRPr>
            </a:lvl7pPr>
            <a:lvl8pPr marL="3429000" indent="-228600" defTabSz="896938" eaLnBrk="0" fontAlgn="base" hangingPunct="0">
              <a:spcBef>
                <a:spcPct val="0"/>
              </a:spcBef>
              <a:spcAft>
                <a:spcPct val="0"/>
              </a:spcAft>
              <a:defRPr>
                <a:solidFill>
                  <a:schemeClr val="tx1"/>
                </a:solidFill>
                <a:latin typeface="Tahoma" panose="020B0604030504040204" pitchFamily="34" charset="0"/>
              </a:defRPr>
            </a:lvl8pPr>
            <a:lvl9pPr marL="3886200" indent="-228600" defTabSz="896938"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B46DDF90-788C-4163-B13B-1166EFF96C5E}"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2" rIns="89865" bIns="44932"/>
          <a:lstStyle/>
          <a:p>
            <a:pPr eaLnBrk="1" hangingPunct="1"/>
            <a:endParaRPr lang="en-US" altLang="en-US"/>
          </a:p>
        </p:txBody>
      </p:sp>
    </p:spTree>
    <p:extLst>
      <p:ext uri="{BB962C8B-B14F-4D97-AF65-F5344CB8AC3E}">
        <p14:creationId xmlns:p14="http://schemas.microsoft.com/office/powerpoint/2010/main" val="265616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2" rIns="89865" bIns="44932" anchor="b"/>
          <a:lstStyle>
            <a:lvl1pPr defTabSz="896938">
              <a:defRPr>
                <a:solidFill>
                  <a:schemeClr val="tx1"/>
                </a:solidFill>
                <a:latin typeface="Tahoma" panose="020B0604030504040204" pitchFamily="34" charset="0"/>
              </a:defRPr>
            </a:lvl1pPr>
            <a:lvl2pPr marL="742950" indent="-285750" defTabSz="896938">
              <a:defRPr>
                <a:solidFill>
                  <a:schemeClr val="tx1"/>
                </a:solidFill>
                <a:latin typeface="Tahoma" panose="020B0604030504040204" pitchFamily="34" charset="0"/>
              </a:defRPr>
            </a:lvl2pPr>
            <a:lvl3pPr marL="1143000" indent="-228600" defTabSz="896938">
              <a:defRPr>
                <a:solidFill>
                  <a:schemeClr val="tx1"/>
                </a:solidFill>
                <a:latin typeface="Tahoma" panose="020B0604030504040204" pitchFamily="34" charset="0"/>
              </a:defRPr>
            </a:lvl3pPr>
            <a:lvl4pPr marL="1600200" indent="-228600" defTabSz="896938">
              <a:defRPr>
                <a:solidFill>
                  <a:schemeClr val="tx1"/>
                </a:solidFill>
                <a:latin typeface="Tahoma" panose="020B0604030504040204" pitchFamily="34" charset="0"/>
              </a:defRPr>
            </a:lvl4pPr>
            <a:lvl5pPr marL="2057400" indent="-228600" defTabSz="896938">
              <a:defRPr>
                <a:solidFill>
                  <a:schemeClr val="tx1"/>
                </a:solidFill>
                <a:latin typeface="Tahoma" panose="020B0604030504040204" pitchFamily="34" charset="0"/>
              </a:defRPr>
            </a:lvl5pPr>
            <a:lvl6pPr marL="2514600" indent="-228600" defTabSz="896938" eaLnBrk="0" fontAlgn="base" hangingPunct="0">
              <a:spcBef>
                <a:spcPct val="0"/>
              </a:spcBef>
              <a:spcAft>
                <a:spcPct val="0"/>
              </a:spcAft>
              <a:defRPr>
                <a:solidFill>
                  <a:schemeClr val="tx1"/>
                </a:solidFill>
                <a:latin typeface="Tahoma" panose="020B0604030504040204" pitchFamily="34" charset="0"/>
              </a:defRPr>
            </a:lvl6pPr>
            <a:lvl7pPr marL="2971800" indent="-228600" defTabSz="896938" eaLnBrk="0" fontAlgn="base" hangingPunct="0">
              <a:spcBef>
                <a:spcPct val="0"/>
              </a:spcBef>
              <a:spcAft>
                <a:spcPct val="0"/>
              </a:spcAft>
              <a:defRPr>
                <a:solidFill>
                  <a:schemeClr val="tx1"/>
                </a:solidFill>
                <a:latin typeface="Tahoma" panose="020B0604030504040204" pitchFamily="34" charset="0"/>
              </a:defRPr>
            </a:lvl7pPr>
            <a:lvl8pPr marL="3429000" indent="-228600" defTabSz="896938" eaLnBrk="0" fontAlgn="base" hangingPunct="0">
              <a:spcBef>
                <a:spcPct val="0"/>
              </a:spcBef>
              <a:spcAft>
                <a:spcPct val="0"/>
              </a:spcAft>
              <a:defRPr>
                <a:solidFill>
                  <a:schemeClr val="tx1"/>
                </a:solidFill>
                <a:latin typeface="Tahoma" panose="020B0604030504040204" pitchFamily="34" charset="0"/>
              </a:defRPr>
            </a:lvl8pPr>
            <a:lvl9pPr marL="3886200" indent="-228600" defTabSz="896938"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B46DDF90-788C-4163-B13B-1166EFF96C5E}" type="slidenum">
              <a:rPr lang="en-US" altLang="en-US" sz="1200">
                <a:latin typeface="Arial" panose="020B0604020202020204" pitchFamily="34" charset="0"/>
              </a:rPr>
              <a:pPr algn="r" eaLnBrk="1" hangingPunct="1"/>
              <a:t>36</a:t>
            </a:fld>
            <a:endParaRPr lang="en-US" altLang="en-US" sz="1200">
              <a:latin typeface="Arial" panose="020B060402020202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2" rIns="89865" bIns="44932"/>
          <a:lstStyle/>
          <a:p>
            <a:pPr eaLnBrk="1" hangingPunct="1"/>
            <a:endParaRPr lang="en-US" altLang="en-US"/>
          </a:p>
        </p:txBody>
      </p:sp>
    </p:spTree>
    <p:extLst>
      <p:ext uri="{BB962C8B-B14F-4D97-AF65-F5344CB8AC3E}">
        <p14:creationId xmlns:p14="http://schemas.microsoft.com/office/powerpoint/2010/main" val="376955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80F0ED-0A5D-4A5C-BAF6-D06CFD1DAA43}" type="slidenum">
              <a:rPr lang="en-US" smtClean="0"/>
              <a:t>37</a:t>
            </a:fld>
            <a:endParaRPr lang="en-US"/>
          </a:p>
        </p:txBody>
      </p:sp>
    </p:spTree>
    <p:extLst>
      <p:ext uri="{BB962C8B-B14F-4D97-AF65-F5344CB8AC3E}">
        <p14:creationId xmlns:p14="http://schemas.microsoft.com/office/powerpoint/2010/main" val="530423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2" rIns="89865" bIns="44932" anchor="b"/>
          <a:lstStyle>
            <a:lvl1pPr defTabSz="896938">
              <a:defRPr>
                <a:solidFill>
                  <a:schemeClr val="tx1"/>
                </a:solidFill>
                <a:latin typeface="Tahoma" panose="020B0604030504040204" pitchFamily="34" charset="0"/>
              </a:defRPr>
            </a:lvl1pPr>
            <a:lvl2pPr marL="742950" indent="-285750" defTabSz="896938">
              <a:defRPr>
                <a:solidFill>
                  <a:schemeClr val="tx1"/>
                </a:solidFill>
                <a:latin typeface="Tahoma" panose="020B0604030504040204" pitchFamily="34" charset="0"/>
              </a:defRPr>
            </a:lvl2pPr>
            <a:lvl3pPr marL="1143000" indent="-228600" defTabSz="896938">
              <a:defRPr>
                <a:solidFill>
                  <a:schemeClr val="tx1"/>
                </a:solidFill>
                <a:latin typeface="Tahoma" panose="020B0604030504040204" pitchFamily="34" charset="0"/>
              </a:defRPr>
            </a:lvl3pPr>
            <a:lvl4pPr marL="1600200" indent="-228600" defTabSz="896938">
              <a:defRPr>
                <a:solidFill>
                  <a:schemeClr val="tx1"/>
                </a:solidFill>
                <a:latin typeface="Tahoma" panose="020B0604030504040204" pitchFamily="34" charset="0"/>
              </a:defRPr>
            </a:lvl4pPr>
            <a:lvl5pPr marL="2057400" indent="-228600" defTabSz="896938">
              <a:defRPr>
                <a:solidFill>
                  <a:schemeClr val="tx1"/>
                </a:solidFill>
                <a:latin typeface="Tahoma" panose="020B0604030504040204" pitchFamily="34" charset="0"/>
              </a:defRPr>
            </a:lvl5pPr>
            <a:lvl6pPr marL="2514600" indent="-228600" defTabSz="896938" eaLnBrk="0" fontAlgn="base" hangingPunct="0">
              <a:spcBef>
                <a:spcPct val="0"/>
              </a:spcBef>
              <a:spcAft>
                <a:spcPct val="0"/>
              </a:spcAft>
              <a:defRPr>
                <a:solidFill>
                  <a:schemeClr val="tx1"/>
                </a:solidFill>
                <a:latin typeface="Tahoma" panose="020B0604030504040204" pitchFamily="34" charset="0"/>
              </a:defRPr>
            </a:lvl6pPr>
            <a:lvl7pPr marL="2971800" indent="-228600" defTabSz="896938" eaLnBrk="0" fontAlgn="base" hangingPunct="0">
              <a:spcBef>
                <a:spcPct val="0"/>
              </a:spcBef>
              <a:spcAft>
                <a:spcPct val="0"/>
              </a:spcAft>
              <a:defRPr>
                <a:solidFill>
                  <a:schemeClr val="tx1"/>
                </a:solidFill>
                <a:latin typeface="Tahoma" panose="020B0604030504040204" pitchFamily="34" charset="0"/>
              </a:defRPr>
            </a:lvl7pPr>
            <a:lvl8pPr marL="3429000" indent="-228600" defTabSz="896938" eaLnBrk="0" fontAlgn="base" hangingPunct="0">
              <a:spcBef>
                <a:spcPct val="0"/>
              </a:spcBef>
              <a:spcAft>
                <a:spcPct val="0"/>
              </a:spcAft>
              <a:defRPr>
                <a:solidFill>
                  <a:schemeClr val="tx1"/>
                </a:solidFill>
                <a:latin typeface="Tahoma" panose="020B0604030504040204" pitchFamily="34" charset="0"/>
              </a:defRPr>
            </a:lvl8pPr>
            <a:lvl9pPr marL="3886200" indent="-228600" defTabSz="896938"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541A5728-1C78-40D0-B4C7-0BE3EB513C69}" type="slidenum">
              <a:rPr lang="en-US" altLang="en-US" sz="1200">
                <a:latin typeface="Arial" panose="020B0604020202020204" pitchFamily="34" charset="0"/>
              </a:rPr>
              <a:pPr algn="r" eaLnBrk="1" hangingPunct="1"/>
              <a:t>38</a:t>
            </a:fld>
            <a:endParaRPr lang="en-US" altLang="en-US" sz="1200">
              <a:latin typeface="Arial" panose="020B0604020202020204"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2" rIns="89865" bIns="44932"/>
          <a:lstStyle/>
          <a:p>
            <a:pPr eaLnBrk="1" hangingPunct="1"/>
            <a:endParaRPr lang="en-US" altLang="en-US" dirty="0"/>
          </a:p>
        </p:txBody>
      </p:sp>
    </p:spTree>
    <p:extLst>
      <p:ext uri="{BB962C8B-B14F-4D97-AF65-F5344CB8AC3E}">
        <p14:creationId xmlns:p14="http://schemas.microsoft.com/office/powerpoint/2010/main" val="407277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 Health is more of a New Look at an Old Practice.</a:t>
            </a:r>
          </a:p>
          <a:p>
            <a:r>
              <a:rPr lang="en-US" dirty="0"/>
              <a:t>Thomas Jefferson used turnips, buckwheat and vetch as cover crops at Monticello in 1794.</a:t>
            </a:r>
          </a:p>
          <a:p>
            <a:r>
              <a:rPr lang="en-US" dirty="0"/>
              <a:t>“…indeed I think it important to separate my exhausting crops by alternations of </a:t>
            </a:r>
            <a:r>
              <a:rPr lang="en-US" dirty="0" err="1"/>
              <a:t>amelioraters</a:t>
            </a:r>
            <a:r>
              <a:rPr lang="en-US" dirty="0"/>
              <a:t> (sic).”</a:t>
            </a:r>
          </a:p>
          <a:p>
            <a:r>
              <a:rPr lang="en-US" dirty="0"/>
              <a:t>He wrote that in a Letter to John Taylor in 1794</a:t>
            </a:r>
          </a:p>
          <a:p>
            <a:r>
              <a:rPr lang="en-US" strike="sngStrike" baseline="0" dirty="0"/>
              <a:t>Ameliorate means to Amend; make better; improve; and it is an Alternative name for Land Improvement.</a:t>
            </a:r>
          </a:p>
          <a:p>
            <a:endParaRPr lang="en-US" dirty="0"/>
          </a:p>
        </p:txBody>
      </p:sp>
      <p:sp>
        <p:nvSpPr>
          <p:cNvPr id="4" name="Slide Number Placeholder 3"/>
          <p:cNvSpPr>
            <a:spLocks noGrp="1"/>
          </p:cNvSpPr>
          <p:nvPr>
            <p:ph type="sldNum" sz="quarter" idx="5"/>
          </p:nvPr>
        </p:nvSpPr>
        <p:spPr/>
        <p:txBody>
          <a:bodyPr/>
          <a:lstStyle/>
          <a:p>
            <a:pPr>
              <a:defRPr/>
            </a:pPr>
            <a:fld id="{2A86593E-2146-4887-88FA-0BD838FD6188}" type="slidenum">
              <a:rPr lang="en-US" smtClean="0"/>
              <a:pPr>
                <a:defRPr/>
              </a:pPr>
              <a:t>3</a:t>
            </a:fld>
            <a:endParaRPr lang="en-US"/>
          </a:p>
        </p:txBody>
      </p:sp>
    </p:spTree>
    <p:extLst>
      <p:ext uri="{BB962C8B-B14F-4D97-AF65-F5344CB8AC3E}">
        <p14:creationId xmlns:p14="http://schemas.microsoft.com/office/powerpoint/2010/main" val="222018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US" baseline="0" dirty="0"/>
              <a:t>hen the Europeans first got to the “New World,” </a:t>
            </a:r>
            <a:r>
              <a:rPr lang="en-US" dirty="0"/>
              <a:t>Bison population is estimated to have been between 30-60 million. </a:t>
            </a:r>
          </a:p>
          <a:p>
            <a:r>
              <a:rPr lang="en-US" dirty="0"/>
              <a:t>There was bison east of the Mississippi River, and even in East Texas.</a:t>
            </a:r>
          </a:p>
          <a:p>
            <a:r>
              <a:rPr lang="en-US" dirty="0"/>
              <a:t>Who was fertilizing all that grass?</a:t>
            </a:r>
          </a:p>
        </p:txBody>
      </p:sp>
      <p:sp>
        <p:nvSpPr>
          <p:cNvPr id="4" name="Slide Number Placeholder 3"/>
          <p:cNvSpPr>
            <a:spLocks noGrp="1"/>
          </p:cNvSpPr>
          <p:nvPr>
            <p:ph type="sldNum" sz="quarter" idx="10"/>
          </p:nvPr>
        </p:nvSpPr>
        <p:spPr/>
        <p:txBody>
          <a:bodyPr/>
          <a:lstStyle/>
          <a:p>
            <a:fld id="{6D80F0ED-0A5D-4A5C-BAF6-D06CFD1DAA43}" type="slidenum">
              <a:rPr lang="en-US" smtClean="0"/>
              <a:t>4</a:t>
            </a:fld>
            <a:endParaRPr lang="en-US"/>
          </a:p>
        </p:txBody>
      </p:sp>
    </p:spTree>
    <p:extLst>
      <p:ext uri="{BB962C8B-B14F-4D97-AF65-F5344CB8AC3E}">
        <p14:creationId xmlns:p14="http://schemas.microsoft.com/office/powerpoint/2010/main" val="15084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Soil Health is the continued capacity of the soil to function as a vital living system that sustains plant and animal health.</a:t>
            </a:r>
          </a:p>
          <a:p>
            <a:pPr marL="0" indent="0">
              <a:buFontTx/>
              <a:buNone/>
            </a:pPr>
            <a:r>
              <a:rPr lang="en-US" dirty="0"/>
              <a:t>The Five Soil Health Principles:</a:t>
            </a:r>
          </a:p>
          <a:p>
            <a:pPr marL="0" indent="0">
              <a:buFontTx/>
              <a:buNone/>
            </a:pPr>
            <a:r>
              <a:rPr lang="en-US" dirty="0"/>
              <a:t>--Cover the Soil (Armor the soil)</a:t>
            </a:r>
          </a:p>
          <a:p>
            <a:pPr marL="0" indent="0">
              <a:buFontTx/>
              <a:buNone/>
            </a:pPr>
            <a:r>
              <a:rPr lang="en-US" dirty="0"/>
              <a:t>--Minimize Disturbance</a:t>
            </a:r>
          </a:p>
          <a:p>
            <a:pPr marL="0" indent="0">
              <a:buFontTx/>
              <a:buNone/>
            </a:pPr>
            <a:r>
              <a:rPr lang="en-US" dirty="0"/>
              <a:t>--Plant Diversity (4 Species Types or Functional Groups)</a:t>
            </a:r>
          </a:p>
          <a:p>
            <a:pPr marL="0" indent="0">
              <a:buFontTx/>
              <a:buNone/>
            </a:pPr>
            <a:r>
              <a:rPr lang="en-US" dirty="0"/>
              <a:t>--Keep a Living Root Year Round</a:t>
            </a:r>
          </a:p>
          <a:p>
            <a:pPr marL="0" indent="0">
              <a:buFontTx/>
              <a:buNone/>
            </a:pPr>
            <a:r>
              <a:rPr lang="en-US" dirty="0"/>
              <a:t>--Livestock Integration to aid in recycling nutrients </a:t>
            </a:r>
          </a:p>
          <a:p>
            <a:pPr marL="0" indent="0">
              <a:buFontTx/>
              <a:buNone/>
            </a:pPr>
            <a:endParaRPr lang="en-US" dirty="0"/>
          </a:p>
        </p:txBody>
      </p:sp>
      <p:sp>
        <p:nvSpPr>
          <p:cNvPr id="4" name="Slide Number Placeholder 3"/>
          <p:cNvSpPr>
            <a:spLocks noGrp="1"/>
          </p:cNvSpPr>
          <p:nvPr>
            <p:ph type="sldNum" sz="quarter" idx="10"/>
          </p:nvPr>
        </p:nvSpPr>
        <p:spPr/>
        <p:txBody>
          <a:bodyPr/>
          <a:lstStyle/>
          <a:p>
            <a:fld id="{6D80F0ED-0A5D-4A5C-BAF6-D06CFD1DAA43}" type="slidenum">
              <a:rPr lang="en-US" smtClean="0"/>
              <a:t>5</a:t>
            </a:fld>
            <a:endParaRPr lang="en-US"/>
          </a:p>
        </p:txBody>
      </p:sp>
    </p:spTree>
    <p:extLst>
      <p:ext uri="{BB962C8B-B14F-4D97-AF65-F5344CB8AC3E}">
        <p14:creationId xmlns:p14="http://schemas.microsoft.com/office/powerpoint/2010/main" val="194147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Biomass Energy is the oldest, most widespread and practical form of renewable energy.</a:t>
            </a:r>
          </a:p>
          <a:p>
            <a:r>
              <a:rPr lang="en-US" dirty="0"/>
              <a:t>Humans learned to control fire for warmth, cooking &amp; protection as early as 1 MYA.</a:t>
            </a:r>
          </a:p>
          <a:p>
            <a:r>
              <a:rPr lang="en-US" dirty="0"/>
              <a:t>Changed food habits, Increased consumption/caloric intake/Brain size; </a:t>
            </a:r>
          </a:p>
          <a:p>
            <a:r>
              <a:rPr lang="en-US" dirty="0"/>
              <a:t>Used it as a tool to hunt, clear land and heat-treat rock to make other tools.</a:t>
            </a:r>
          </a:p>
          <a:p>
            <a:r>
              <a:rPr lang="en-US" dirty="0"/>
              <a:t>Changed our circadian rhythm, lengthened our activities (not just dawn to dusk), changed our social structure, possibly lead to the development of language.</a:t>
            </a:r>
          </a:p>
          <a:p>
            <a:r>
              <a:rPr lang="en-US" dirty="0"/>
              <a:t>Cooking led to easier to digest food, smaller teeth &amp; stomachs; Expanded our diet.</a:t>
            </a:r>
          </a:p>
        </p:txBody>
      </p:sp>
      <p:sp>
        <p:nvSpPr>
          <p:cNvPr id="4" name="Slide Number Placeholder 3"/>
          <p:cNvSpPr>
            <a:spLocks noGrp="1"/>
          </p:cNvSpPr>
          <p:nvPr>
            <p:ph type="sldNum" sz="quarter" idx="5"/>
          </p:nvPr>
        </p:nvSpPr>
        <p:spPr/>
        <p:txBody>
          <a:bodyPr/>
          <a:lstStyle/>
          <a:p>
            <a:pPr>
              <a:defRPr/>
            </a:pPr>
            <a:fld id="{2A86593E-2146-4887-88FA-0BD838FD6188}" type="slidenum">
              <a:rPr lang="en-US" smtClean="0"/>
              <a:pPr>
                <a:defRPr/>
              </a:pPr>
              <a:t>6</a:t>
            </a:fld>
            <a:endParaRPr lang="en-US"/>
          </a:p>
        </p:txBody>
      </p:sp>
    </p:spTree>
    <p:extLst>
      <p:ext uri="{BB962C8B-B14F-4D97-AF65-F5344CB8AC3E}">
        <p14:creationId xmlns:p14="http://schemas.microsoft.com/office/powerpoint/2010/main" val="25048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Biofuels—fuels produced from renewable organic material</a:t>
            </a:r>
          </a:p>
          <a:p>
            <a:r>
              <a:rPr lang="en-US" dirty="0"/>
              <a:t>Positives</a:t>
            </a:r>
          </a:p>
          <a:p>
            <a:r>
              <a:rPr lang="en-US" dirty="0"/>
              <a:t>- Reduce some undesirable aspects of fossil fuel production and use</a:t>
            </a:r>
          </a:p>
          <a:p>
            <a:r>
              <a:rPr lang="en-US" dirty="0"/>
              <a:t>- Conventional and greenhouse gas (GHG) pollutant emissions</a:t>
            </a:r>
          </a:p>
          <a:p>
            <a:r>
              <a:rPr lang="en-US" dirty="0"/>
              <a:t>- Exhaustible resource depletion</a:t>
            </a:r>
          </a:p>
          <a:p>
            <a:r>
              <a:rPr lang="en-US" dirty="0"/>
              <a:t>- Dependence on unstable foreign suppliers</a:t>
            </a:r>
          </a:p>
          <a:p>
            <a:r>
              <a:rPr lang="en-US" dirty="0"/>
              <a:t>- Increase farm income</a:t>
            </a:r>
          </a:p>
          <a:p>
            <a:r>
              <a:rPr lang="en-US" dirty="0"/>
              <a:t>Negatives</a:t>
            </a:r>
          </a:p>
          <a:p>
            <a:r>
              <a:rPr lang="en-US" dirty="0"/>
              <a:t>- Biofuel feedstocks require land, water, and other resources</a:t>
            </a:r>
          </a:p>
          <a:p>
            <a:r>
              <a:rPr lang="en-US" dirty="0"/>
              <a:t>- Changes to land use patterns that may increase GHG emissions</a:t>
            </a:r>
          </a:p>
          <a:p>
            <a:r>
              <a:rPr lang="en-US" dirty="0"/>
              <a:t>- Pressure on water resources, air and water pollution, and increased food costs. </a:t>
            </a:r>
          </a:p>
          <a:p>
            <a:r>
              <a:rPr lang="en-US" dirty="0"/>
              <a:t>- Some biofuels emit more GHGs than fossil fuels on an energy-equivalent basis</a:t>
            </a:r>
          </a:p>
          <a:p>
            <a:endParaRPr lang="en-US" dirty="0"/>
          </a:p>
        </p:txBody>
      </p:sp>
      <p:sp>
        <p:nvSpPr>
          <p:cNvPr id="4" name="Slide Number Placeholder 3"/>
          <p:cNvSpPr>
            <a:spLocks noGrp="1"/>
          </p:cNvSpPr>
          <p:nvPr>
            <p:ph type="sldNum" sz="quarter" idx="5"/>
          </p:nvPr>
        </p:nvSpPr>
        <p:spPr/>
        <p:txBody>
          <a:bodyPr/>
          <a:lstStyle/>
          <a:p>
            <a:fld id="{9DD65D6F-7F89-4255-9F50-2267DCE8FA8B}" type="slidenum">
              <a:rPr lang="en-US" altLang="en-US" smtClean="0"/>
              <a:pPr/>
              <a:t>9</a:t>
            </a:fld>
            <a:endParaRPr lang="en-US" altLang="en-US"/>
          </a:p>
        </p:txBody>
      </p:sp>
    </p:spTree>
    <p:extLst>
      <p:ext uri="{BB962C8B-B14F-4D97-AF65-F5344CB8AC3E}">
        <p14:creationId xmlns:p14="http://schemas.microsoft.com/office/powerpoint/2010/main" val="199896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65D6F-7F89-4255-9F50-2267DCE8FA8B}" type="slidenum">
              <a:rPr lang="en-US" altLang="en-US" smtClean="0"/>
              <a:pPr/>
              <a:t>20</a:t>
            </a:fld>
            <a:endParaRPr lang="en-US" altLang="en-US"/>
          </a:p>
        </p:txBody>
      </p:sp>
    </p:spTree>
    <p:extLst>
      <p:ext uri="{BB962C8B-B14F-4D97-AF65-F5344CB8AC3E}">
        <p14:creationId xmlns:p14="http://schemas.microsoft.com/office/powerpoint/2010/main" val="174652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Fuel Ethanol leads both in Production and Consumption, with Biodiesel increasing both in supply and demand since about 2010.</a:t>
            </a:r>
          </a:p>
        </p:txBody>
      </p:sp>
      <p:sp>
        <p:nvSpPr>
          <p:cNvPr id="4" name="Slide Number Placeholder 3"/>
          <p:cNvSpPr>
            <a:spLocks noGrp="1"/>
          </p:cNvSpPr>
          <p:nvPr>
            <p:ph type="sldNum" sz="quarter" idx="5"/>
          </p:nvPr>
        </p:nvSpPr>
        <p:spPr/>
        <p:txBody>
          <a:bodyPr/>
          <a:lstStyle/>
          <a:p>
            <a:fld id="{9DD65D6F-7F89-4255-9F50-2267DCE8FA8B}" type="slidenum">
              <a:rPr lang="en-US" altLang="en-US" smtClean="0"/>
              <a:pPr/>
              <a:t>25</a:t>
            </a:fld>
            <a:endParaRPr lang="en-US" altLang="en-US"/>
          </a:p>
        </p:txBody>
      </p:sp>
    </p:spTree>
    <p:extLst>
      <p:ext uri="{BB962C8B-B14F-4D97-AF65-F5344CB8AC3E}">
        <p14:creationId xmlns:p14="http://schemas.microsoft.com/office/powerpoint/2010/main" val="382691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Perspective: this address from Bush to today’s H.S. students is about like JFK’s “We choose to go to the Moon” speech was to me.</a:t>
            </a:r>
          </a:p>
        </p:txBody>
      </p:sp>
      <p:sp>
        <p:nvSpPr>
          <p:cNvPr id="4" name="Slide Number Placeholder 3"/>
          <p:cNvSpPr>
            <a:spLocks noGrp="1"/>
          </p:cNvSpPr>
          <p:nvPr>
            <p:ph type="sldNum" sz="quarter" idx="5"/>
          </p:nvPr>
        </p:nvSpPr>
        <p:spPr/>
        <p:txBody>
          <a:bodyPr/>
          <a:lstStyle/>
          <a:p>
            <a:fld id="{9DD65D6F-7F89-4255-9F50-2267DCE8FA8B}" type="slidenum">
              <a:rPr lang="en-US" altLang="en-US" smtClean="0"/>
              <a:pPr/>
              <a:t>28</a:t>
            </a:fld>
            <a:endParaRPr lang="en-US" altLang="en-US"/>
          </a:p>
        </p:txBody>
      </p:sp>
    </p:spTree>
    <p:extLst>
      <p:ext uri="{BB962C8B-B14F-4D97-AF65-F5344CB8AC3E}">
        <p14:creationId xmlns:p14="http://schemas.microsoft.com/office/powerpoint/2010/main" val="353917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92034D6-0031-40C5-83DF-F892A9DC8F65}" type="datetimeFigureOut">
              <a:rPr lang="en-US"/>
              <a:pPr>
                <a:defRPr/>
              </a:pPr>
              <a:t>2/10/2024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CEA1B-B1BC-4C89-9B74-34053CE676C5}" type="slidenum">
              <a:rPr lang="en-US" altLang="en-US"/>
              <a:pPr/>
              <a:t>‹#›</a:t>
            </a:fld>
            <a:endParaRPr lang="en-US" altLang="en-US"/>
          </a:p>
        </p:txBody>
      </p:sp>
    </p:spTree>
    <p:extLst>
      <p:ext uri="{BB962C8B-B14F-4D97-AF65-F5344CB8AC3E}">
        <p14:creationId xmlns:p14="http://schemas.microsoft.com/office/powerpoint/2010/main" val="17756585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9EEC836-EA1D-4AB7-9027-23730ADA2B63}" type="datetimeFigureOut">
              <a:rPr lang="en-US"/>
              <a:pPr>
                <a:defRPr/>
              </a:pPr>
              <a:t>2/10/2024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7D81051-816A-4E44-AF5E-F7908AB67E56}" type="slidenum">
              <a:rPr lang="en-US" altLang="en-US"/>
              <a:pPr/>
              <a:t>‹#›</a:t>
            </a:fld>
            <a:endParaRPr lang="en-US" altLang="en-US"/>
          </a:p>
        </p:txBody>
      </p:sp>
    </p:spTree>
    <p:extLst>
      <p:ext uri="{BB962C8B-B14F-4D97-AF65-F5344CB8AC3E}">
        <p14:creationId xmlns:p14="http://schemas.microsoft.com/office/powerpoint/2010/main" val="37202101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1B03082-8E61-4279-869C-14F435544B72}" type="datetimeFigureOut">
              <a:rPr lang="en-US"/>
              <a:pPr>
                <a:defRPr/>
              </a:pPr>
              <a:t>2/10/2024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817D78-A377-4380-8BA2-196E85D40B46}" type="slidenum">
              <a:rPr lang="en-US" altLang="en-US"/>
              <a:pPr/>
              <a:t>‹#›</a:t>
            </a:fld>
            <a:endParaRPr lang="en-US" altLang="en-US"/>
          </a:p>
        </p:txBody>
      </p:sp>
    </p:spTree>
    <p:extLst>
      <p:ext uri="{BB962C8B-B14F-4D97-AF65-F5344CB8AC3E}">
        <p14:creationId xmlns:p14="http://schemas.microsoft.com/office/powerpoint/2010/main" val="37191753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151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170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fld id="{D3264B1D-20CD-46F8-ADED-BB97690C2E2F}" type="datetimeFigureOut">
              <a:rPr lang="en-US"/>
              <a:pPr>
                <a:defRPr/>
              </a:pPr>
              <a:t>2/10/2024</a:t>
            </a:fld>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F72CA16D-93A5-4F98-8FE0-E709C94A2FC5}" type="slidenum">
              <a:rPr lang="en-US" altLang="en-US"/>
              <a:pPr/>
              <a:t>‹#›</a:t>
            </a:fld>
            <a:endParaRPr lang="en-US" altLang="en-US"/>
          </a:p>
        </p:txBody>
      </p:sp>
    </p:spTree>
    <p:extLst>
      <p:ext uri="{BB962C8B-B14F-4D97-AF65-F5344CB8AC3E}">
        <p14:creationId xmlns:p14="http://schemas.microsoft.com/office/powerpoint/2010/main" val="234851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fld id="{67942127-438E-408B-A0A8-539155C2A203}" type="datetimeFigureOut">
              <a:rPr lang="en-US"/>
              <a:pPr>
                <a:defRPr/>
              </a:pPr>
              <a:t>2/10/2024</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DD736313-4A80-4276-A3B6-F9F598B374AB}" type="slidenum">
              <a:rPr lang="en-US" altLang="en-US"/>
              <a:pPr/>
              <a:t>‹#›</a:t>
            </a:fld>
            <a:endParaRPr lang="en-US" altLang="en-US"/>
          </a:p>
        </p:txBody>
      </p:sp>
    </p:spTree>
    <p:extLst>
      <p:ext uri="{BB962C8B-B14F-4D97-AF65-F5344CB8AC3E}">
        <p14:creationId xmlns:p14="http://schemas.microsoft.com/office/powerpoint/2010/main" val="1852807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fld id="{22AD7898-8599-43BD-A79C-99D283049943}" type="datetimeFigureOut">
              <a:rPr lang="en-US"/>
              <a:pPr>
                <a:defRPr/>
              </a:pPr>
              <a:t>2/10/2024</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CC12A670-B295-4E95-84DC-8AEE4E0D730B}" type="slidenum">
              <a:rPr lang="en-US" altLang="en-US"/>
              <a:pPr/>
              <a:t>‹#›</a:t>
            </a:fld>
            <a:endParaRPr lang="en-US" altLang="en-US"/>
          </a:p>
        </p:txBody>
      </p:sp>
    </p:spTree>
    <p:extLst>
      <p:ext uri="{BB962C8B-B14F-4D97-AF65-F5344CB8AC3E}">
        <p14:creationId xmlns:p14="http://schemas.microsoft.com/office/powerpoint/2010/main" val="4056073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fld id="{E1792D6F-C233-44DC-8014-4FFB0C6911C3}" type="datetimeFigureOut">
              <a:rPr lang="en-US"/>
              <a:pPr>
                <a:defRPr/>
              </a:pPr>
              <a:t>2/10/2024</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0F7E7D34-E5F7-4B8C-B47C-582532E16143}" type="slidenum">
              <a:rPr lang="en-US" altLang="en-US"/>
              <a:pPr/>
              <a:t>‹#›</a:t>
            </a:fld>
            <a:endParaRPr lang="en-US" altLang="en-US"/>
          </a:p>
        </p:txBody>
      </p:sp>
    </p:spTree>
    <p:extLst>
      <p:ext uri="{BB962C8B-B14F-4D97-AF65-F5344CB8AC3E}">
        <p14:creationId xmlns:p14="http://schemas.microsoft.com/office/powerpoint/2010/main" val="275799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fld id="{01BD1D73-AA06-4FDF-92CE-2F82E9AA0735}" type="datetimeFigureOut">
              <a:rPr lang="en-US"/>
              <a:pPr>
                <a:defRPr/>
              </a:pPr>
              <a:t>2/10/2024</a:t>
            </a:fld>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fld id="{F04327B0-B2F6-4335-8AB6-99494386E4C2}" type="slidenum">
              <a:rPr lang="en-US" altLang="en-US"/>
              <a:pPr/>
              <a:t>‹#›</a:t>
            </a:fld>
            <a:endParaRPr lang="en-US" altLang="en-US"/>
          </a:p>
        </p:txBody>
      </p:sp>
    </p:spTree>
    <p:extLst>
      <p:ext uri="{BB962C8B-B14F-4D97-AF65-F5344CB8AC3E}">
        <p14:creationId xmlns:p14="http://schemas.microsoft.com/office/powerpoint/2010/main" val="4749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fld id="{8B48356D-F76B-4174-B95E-842EC6055933}" type="datetimeFigureOut">
              <a:rPr lang="en-US"/>
              <a:pPr>
                <a:defRPr/>
              </a:pPr>
              <a:t>2/10/2024</a:t>
            </a:fld>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fld id="{C79EAD0D-A1A1-4927-964C-B933FE5552BD}" type="slidenum">
              <a:rPr lang="en-US" altLang="en-US"/>
              <a:pPr/>
              <a:t>‹#›</a:t>
            </a:fld>
            <a:endParaRPr lang="en-US" altLang="en-US"/>
          </a:p>
        </p:txBody>
      </p:sp>
    </p:spTree>
    <p:extLst>
      <p:ext uri="{BB962C8B-B14F-4D97-AF65-F5344CB8AC3E}">
        <p14:creationId xmlns:p14="http://schemas.microsoft.com/office/powerpoint/2010/main" val="1560489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fld id="{E62C941A-A3F8-4C9D-94AF-BB60D0969B65}" type="datetimeFigureOut">
              <a:rPr lang="en-US"/>
              <a:pPr>
                <a:defRPr/>
              </a:pPr>
              <a:t>2/10/2024</a:t>
            </a:fld>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fld id="{4EFEEDFC-C614-4FE4-9883-114E6BE78551}" type="slidenum">
              <a:rPr lang="en-US" altLang="en-US"/>
              <a:pPr/>
              <a:t>‹#›</a:t>
            </a:fld>
            <a:endParaRPr lang="en-US" altLang="en-US"/>
          </a:p>
        </p:txBody>
      </p:sp>
    </p:spTree>
    <p:extLst>
      <p:ext uri="{BB962C8B-B14F-4D97-AF65-F5344CB8AC3E}">
        <p14:creationId xmlns:p14="http://schemas.microsoft.com/office/powerpoint/2010/main" val="2998543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fld id="{D74DA444-93E5-4163-B4C0-7216F31BD823}" type="datetimeFigureOut">
              <a:rPr lang="en-US"/>
              <a:pPr>
                <a:defRPr/>
              </a:pPr>
              <a:t>2/10/2024</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F793B78F-52C6-424B-B5FB-F2189716F2E0}" type="slidenum">
              <a:rPr lang="en-US" altLang="en-US"/>
              <a:pPr/>
              <a:t>‹#›</a:t>
            </a:fld>
            <a:endParaRPr lang="en-US" altLang="en-US"/>
          </a:p>
        </p:txBody>
      </p:sp>
    </p:spTree>
    <p:extLst>
      <p:ext uri="{BB962C8B-B14F-4D97-AF65-F5344CB8AC3E}">
        <p14:creationId xmlns:p14="http://schemas.microsoft.com/office/powerpoint/2010/main" val="247823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7374AA5-1498-459F-A259-C334AB723C48}" type="datetimeFigureOut">
              <a:rPr lang="en-US"/>
              <a:pPr>
                <a:defRPr/>
              </a:pPr>
              <a:t>2/10/2024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BF905F-4A4F-49A9-A674-430D933BBF22}" type="slidenum">
              <a:rPr lang="en-US" altLang="en-US"/>
              <a:pPr/>
              <a:t>‹#›</a:t>
            </a:fld>
            <a:endParaRPr lang="en-US" altLang="en-US"/>
          </a:p>
        </p:txBody>
      </p:sp>
    </p:spTree>
    <p:extLst>
      <p:ext uri="{BB962C8B-B14F-4D97-AF65-F5344CB8AC3E}">
        <p14:creationId xmlns:p14="http://schemas.microsoft.com/office/powerpoint/2010/main" val="201158253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fld id="{B5D53B38-2CF5-405E-92F5-249FEB1CD144}" type="datetimeFigureOut">
              <a:rPr lang="en-US"/>
              <a:pPr>
                <a:defRPr/>
              </a:pPr>
              <a:t>2/10/2024</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AF211CF7-A62E-4DDA-8B13-72AB361CD44D}" type="slidenum">
              <a:rPr lang="en-US" altLang="en-US"/>
              <a:pPr/>
              <a:t>‹#›</a:t>
            </a:fld>
            <a:endParaRPr lang="en-US" altLang="en-US"/>
          </a:p>
        </p:txBody>
      </p:sp>
    </p:spTree>
    <p:extLst>
      <p:ext uri="{BB962C8B-B14F-4D97-AF65-F5344CB8AC3E}">
        <p14:creationId xmlns:p14="http://schemas.microsoft.com/office/powerpoint/2010/main" val="2342402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fld id="{B5487CB0-C944-453C-BE70-10709FD3B806}" type="datetimeFigureOut">
              <a:rPr lang="en-US"/>
              <a:pPr>
                <a:defRPr/>
              </a:pPr>
              <a:t>2/10/2024</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2A4BA8B4-CB68-47C1-9949-08CDC8DC06CD}" type="slidenum">
              <a:rPr lang="en-US" altLang="en-US"/>
              <a:pPr/>
              <a:t>‹#›</a:t>
            </a:fld>
            <a:endParaRPr lang="en-US" altLang="en-US"/>
          </a:p>
        </p:txBody>
      </p:sp>
    </p:spTree>
    <p:extLst>
      <p:ext uri="{BB962C8B-B14F-4D97-AF65-F5344CB8AC3E}">
        <p14:creationId xmlns:p14="http://schemas.microsoft.com/office/powerpoint/2010/main" val="3554165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fld id="{840B868D-8F7C-4950-A0B6-96143C4222F7}" type="datetimeFigureOut">
              <a:rPr lang="en-US"/>
              <a:pPr>
                <a:defRPr/>
              </a:pPr>
              <a:t>2/10/2024</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82285638-C67E-4C88-864C-5038489961F0}" type="slidenum">
              <a:rPr lang="en-US" altLang="en-US"/>
              <a:pPr/>
              <a:t>‹#›</a:t>
            </a:fld>
            <a:endParaRPr lang="en-US" altLang="en-US"/>
          </a:p>
        </p:txBody>
      </p:sp>
    </p:spTree>
    <p:extLst>
      <p:ext uri="{BB962C8B-B14F-4D97-AF65-F5344CB8AC3E}">
        <p14:creationId xmlns:p14="http://schemas.microsoft.com/office/powerpoint/2010/main" val="215016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352800"/>
            <a:ext cx="9144000" cy="8382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0" y="4419600"/>
            <a:ext cx="9144000" cy="609600"/>
          </a:xfrm>
        </p:spPr>
        <p:txBody>
          <a:bodyPr/>
          <a:lstStyle>
            <a:lvl1pPr marL="0" indent="0">
              <a:buFontTx/>
              <a:buNone/>
              <a:defRPr/>
            </a:lvl1pPr>
          </a:lstStyle>
          <a:p>
            <a:r>
              <a:rPr lang="en-US"/>
              <a:t>Click to edit Master subtitle style</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vl1pPr>
          </a:lstStyle>
          <a:p>
            <a:fld id="{4E0063AA-8D52-406E-94D4-8A588FEC01F9}" type="slidenum">
              <a:rPr lang="en-US" altLang="en-US"/>
              <a:pPr/>
              <a:t>‹#›</a:t>
            </a:fld>
            <a:endParaRPr lang="en-US" altLang="en-US"/>
          </a:p>
        </p:txBody>
      </p:sp>
    </p:spTree>
    <p:extLst>
      <p:ext uri="{BB962C8B-B14F-4D97-AF65-F5344CB8AC3E}">
        <p14:creationId xmlns:p14="http://schemas.microsoft.com/office/powerpoint/2010/main" val="768680666"/>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7374AA5-1498-459F-A259-C334AB723C48}" type="datetimeFigureOut">
              <a:rPr lang="en-US"/>
              <a:pPr>
                <a:defRPr/>
              </a:pPr>
              <a:t>2/10/2024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BF905F-4A4F-49A9-A674-430D933BBF22}" type="slidenum">
              <a:rPr lang="en-US" altLang="en-US"/>
              <a:pPr/>
              <a:t>‹#›</a:t>
            </a:fld>
            <a:endParaRPr lang="en-US" altLang="en-US"/>
          </a:p>
        </p:txBody>
      </p:sp>
    </p:spTree>
    <p:extLst>
      <p:ext uri="{BB962C8B-B14F-4D97-AF65-F5344CB8AC3E}">
        <p14:creationId xmlns:p14="http://schemas.microsoft.com/office/powerpoint/2010/main" val="33737219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7074280-D475-4606-AE14-E731C1EFFA15}" type="datetimeFigureOut">
              <a:rPr lang="en-US"/>
              <a:pPr>
                <a:defRPr/>
              </a:pPr>
              <a:t>2/10/2024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5E85A9-9FA8-4B46-872E-AF97F5942FC1}" type="slidenum">
              <a:rPr lang="en-US" altLang="en-US"/>
              <a:pPr/>
              <a:t>‹#›</a:t>
            </a:fld>
            <a:endParaRPr lang="en-US" altLang="en-US"/>
          </a:p>
        </p:txBody>
      </p:sp>
    </p:spTree>
    <p:extLst>
      <p:ext uri="{BB962C8B-B14F-4D97-AF65-F5344CB8AC3E}">
        <p14:creationId xmlns:p14="http://schemas.microsoft.com/office/powerpoint/2010/main" val="1866820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04B4A36-F5DE-4F36-B864-079ECE6FD056}" type="datetimeFigureOut">
              <a:rPr lang="en-US"/>
              <a:pPr>
                <a:defRPr/>
              </a:pPr>
              <a:t>2/10/2024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2C0213-93B6-4691-B507-74EE30B11922}" type="slidenum">
              <a:rPr lang="en-US" altLang="en-US"/>
              <a:pPr/>
              <a:t>‹#›</a:t>
            </a:fld>
            <a:endParaRPr lang="en-US" altLang="en-US"/>
          </a:p>
        </p:txBody>
      </p:sp>
    </p:spTree>
    <p:extLst>
      <p:ext uri="{BB962C8B-B14F-4D97-AF65-F5344CB8AC3E}">
        <p14:creationId xmlns:p14="http://schemas.microsoft.com/office/powerpoint/2010/main" val="34095295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135DEE2-C895-4743-8F5D-CE1FFC1132FB}" type="datetimeFigureOut">
              <a:rPr lang="en-US"/>
              <a:pPr>
                <a:defRPr/>
              </a:pPr>
              <a:t>2/10/2024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AC31A8E-4C71-4B42-B262-1CB6BE660C9C}" type="slidenum">
              <a:rPr lang="en-US" altLang="en-US"/>
              <a:pPr/>
              <a:t>‹#›</a:t>
            </a:fld>
            <a:endParaRPr lang="en-US" altLang="en-US"/>
          </a:p>
        </p:txBody>
      </p:sp>
    </p:spTree>
    <p:extLst>
      <p:ext uri="{BB962C8B-B14F-4D97-AF65-F5344CB8AC3E}">
        <p14:creationId xmlns:p14="http://schemas.microsoft.com/office/powerpoint/2010/main" val="16353216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62AE045-0F67-4AE6-856F-FD6FE4FFBE15}" type="datetimeFigureOut">
              <a:rPr lang="en-US"/>
              <a:pPr>
                <a:defRPr/>
              </a:pPr>
              <a:t>2/10/2024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8ADE091-AA6B-4D27-9FC0-73673A4BD874}" type="slidenum">
              <a:rPr lang="en-US" altLang="en-US"/>
              <a:pPr/>
              <a:t>‹#›</a:t>
            </a:fld>
            <a:endParaRPr lang="en-US" altLang="en-US"/>
          </a:p>
        </p:txBody>
      </p:sp>
    </p:spTree>
    <p:extLst>
      <p:ext uri="{BB962C8B-B14F-4D97-AF65-F5344CB8AC3E}">
        <p14:creationId xmlns:p14="http://schemas.microsoft.com/office/powerpoint/2010/main" val="39204180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ED3BE3E-E388-4D97-A60A-55BF53C74EE1}" type="datetimeFigureOut">
              <a:rPr lang="en-US"/>
              <a:pPr>
                <a:defRPr/>
              </a:pPr>
              <a:t>2/10/2024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236B7EC-36CA-4446-B84C-64FA032BAD6D}" type="slidenum">
              <a:rPr lang="en-US" altLang="en-US"/>
              <a:pPr/>
              <a:t>‹#›</a:t>
            </a:fld>
            <a:endParaRPr lang="en-US" altLang="en-US"/>
          </a:p>
        </p:txBody>
      </p:sp>
    </p:spTree>
    <p:extLst>
      <p:ext uri="{BB962C8B-B14F-4D97-AF65-F5344CB8AC3E}">
        <p14:creationId xmlns:p14="http://schemas.microsoft.com/office/powerpoint/2010/main" val="13090808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295779-C104-4A8F-9C70-A3909C391854}" type="datetimeFigureOut">
              <a:rPr lang="en-US"/>
              <a:pPr>
                <a:defRPr/>
              </a:pPr>
              <a:t>2/10/2024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C8A4BBD-35E6-46DF-8100-0EC5F6143F16}" type="slidenum">
              <a:rPr lang="en-US" altLang="en-US"/>
              <a:pPr/>
              <a:t>‹#›</a:t>
            </a:fld>
            <a:endParaRPr lang="en-US" altLang="en-US"/>
          </a:p>
        </p:txBody>
      </p:sp>
    </p:spTree>
    <p:extLst>
      <p:ext uri="{BB962C8B-B14F-4D97-AF65-F5344CB8AC3E}">
        <p14:creationId xmlns:p14="http://schemas.microsoft.com/office/powerpoint/2010/main" val="4777531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6F24F58-A6FA-4C63-A2E2-FB851C095492}" type="datetimeFigureOut">
              <a:rPr lang="en-US"/>
              <a:pPr>
                <a:defRPr/>
              </a:pPr>
              <a:t>2/10/2024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FAAD59-6617-4A29-BF12-2F8DDDB0CA3D}" type="slidenum">
              <a:rPr lang="en-US" altLang="en-US"/>
              <a:pPr/>
              <a:t>‹#›</a:t>
            </a:fld>
            <a:endParaRPr lang="en-US" altLang="en-US"/>
          </a:p>
        </p:txBody>
      </p:sp>
    </p:spTree>
    <p:extLst>
      <p:ext uri="{BB962C8B-B14F-4D97-AF65-F5344CB8AC3E}">
        <p14:creationId xmlns:p14="http://schemas.microsoft.com/office/powerpoint/2010/main" val="226505510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2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9701CA1A-3789-4CC4-91FA-0BC5C42C1824}" type="datetimeFigureOut">
              <a:rPr lang="en-US"/>
              <a:pPr>
                <a:defRPr/>
              </a:pPr>
              <a:t>2/10/2024</a:t>
            </a:fld>
            <a:endParaRPr lang="en-US"/>
          </a:p>
        </p:txBody>
      </p:sp>
      <p:sp>
        <p:nvSpPr>
          <p:cNvPr id="142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42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04FD9A3D-D1EA-45EA-978A-1A79D60908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422400"/>
            <a:ext cx="9147175" cy="5435600"/>
            <a:chOff x="0" y="896"/>
            <a:chExt cx="5762" cy="3424"/>
          </a:xfrm>
        </p:grpSpPr>
        <p:grpSp>
          <p:nvGrpSpPr>
            <p:cNvPr id="3080" name="Group 3"/>
            <p:cNvGrpSpPr>
              <a:grpSpLocks/>
            </p:cNvGrpSpPr>
            <p:nvPr userDrawn="1"/>
          </p:nvGrpSpPr>
          <p:grpSpPr bwMode="auto">
            <a:xfrm>
              <a:off x="20" y="896"/>
              <a:ext cx="5742" cy="3424"/>
              <a:chOff x="20" y="896"/>
              <a:chExt cx="5742" cy="3424"/>
            </a:xfrm>
          </p:grpSpPr>
          <p:sp>
            <p:nvSpPr>
              <p:cNvPr id="3217"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8"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9"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0"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1"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2"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3"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4"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5"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6"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7"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8"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9"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81" name="Group 17"/>
            <p:cNvGrpSpPr>
              <a:grpSpLocks/>
            </p:cNvGrpSpPr>
            <p:nvPr userDrawn="1"/>
          </p:nvGrpSpPr>
          <p:grpSpPr bwMode="auto">
            <a:xfrm>
              <a:off x="0" y="2291"/>
              <a:ext cx="1385" cy="1702"/>
              <a:chOff x="0" y="2291"/>
              <a:chExt cx="1385" cy="1702"/>
            </a:xfrm>
          </p:grpSpPr>
          <p:sp>
            <p:nvSpPr>
              <p:cNvPr id="3082"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83"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84"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85"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86"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87"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88"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89"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0"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1"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2"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3"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4"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5"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6"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7"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8"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099"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0"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1"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2"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3"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4"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5"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6"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7"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8"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09"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0"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1"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2"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3"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4"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5"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6"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7"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8"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19"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0"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1"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2"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3"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4"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5"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6"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7"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8"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29"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0"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1"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2"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3"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4"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5"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6"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7"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8"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39"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0"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1"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2"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3"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4"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6"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7"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8"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49"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0"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1"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2"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3"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4"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5"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6"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7"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8"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59"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0"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1"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2"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3"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4"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5"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6"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7"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8"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69"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0"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1"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2"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3"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4"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5"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6"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7"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8"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79"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0"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1"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2"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3"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4"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5"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6"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7"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8"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89"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0"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1"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2"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3"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4"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5"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6"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7"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8"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199"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200"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201"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20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1"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212"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a:p>
            </p:txBody>
          </p:sp>
          <p:sp>
            <p:nvSpPr>
              <p:cNvPr id="321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4"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150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150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0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fld id="{B38A4396-A6AC-46D1-8304-54F157338A57}" type="datetimeFigureOut">
              <a:rPr lang="en-US"/>
              <a:pPr>
                <a:defRPr/>
              </a:pPr>
              <a:t>2/10/2024</a:t>
            </a:fld>
            <a:endParaRPr lang="en-US"/>
          </a:p>
        </p:txBody>
      </p:sp>
      <p:sp>
        <p:nvSpPr>
          <p:cNvPr id="150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50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439BE04D-B15B-4F3A-9F58-58E8EF51E007}" type="slidenum">
              <a:rPr lang="en-US" altLang="en-US"/>
              <a:pPr/>
              <a:t>‹#›</a:t>
            </a:fld>
            <a:endParaRPr lang="en-US" altLang="en-US"/>
          </a:p>
        </p:txBody>
      </p:sp>
      <p:sp>
        <p:nvSpPr>
          <p:cNvPr id="150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384"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0" y="8382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3" name="Rectangle 2"/>
          <p:cNvSpPr>
            <a:spLocks noGrp="1" noChangeArrowheads="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 name="Rectangle 25"/>
          <p:cNvSpPr>
            <a:spLocks noGrp="1" noChangeArrowheads="1"/>
          </p:cNvSpPr>
          <p:nvPr>
            <p:ph type="dt" sz="half" idx="2"/>
          </p:nvPr>
        </p:nvSpPr>
        <p:spPr bwMode="auto">
          <a:xfrm>
            <a:off x="457200" y="64357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8" name="Rectangle 26"/>
          <p:cNvSpPr>
            <a:spLocks noGrp="1" noChangeArrowheads="1"/>
          </p:cNvSpPr>
          <p:nvPr>
            <p:ph type="ftr" sz="quarter" idx="3"/>
          </p:nvPr>
        </p:nvSpPr>
        <p:spPr bwMode="auto">
          <a:xfrm>
            <a:off x="3124200" y="64357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9" name="Rectangle 27"/>
          <p:cNvSpPr>
            <a:spLocks noGrp="1" noChangeArrowheads="1"/>
          </p:cNvSpPr>
          <p:nvPr>
            <p:ph type="sldNum" sz="quarter" idx="4"/>
          </p:nvPr>
        </p:nvSpPr>
        <p:spPr bwMode="auto">
          <a:xfrm>
            <a:off x="6553200" y="64357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2F9D5262-4663-4FCA-B4AB-DADA90B3AAD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386" r:id="rId1"/>
    <p:sldLayoutId id="2147484390" r:id="rId2"/>
  </p:sldLayoutIdLst>
  <p:transition/>
  <p:txStyles>
    <p:titleStyle>
      <a:lvl1pPr algn="l" rtl="0" eaLnBrk="0" fontAlgn="base" hangingPunct="0">
        <a:spcBef>
          <a:spcPct val="0"/>
        </a:spcBef>
        <a:spcAft>
          <a:spcPct val="0"/>
        </a:spcAft>
        <a:defRPr sz="4000">
          <a:solidFill>
            <a:schemeClr val="tx2"/>
          </a:solidFill>
          <a:latin typeface="Arial"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Arial" charset="0"/>
        </a:defRPr>
      </a:lvl2pPr>
      <a:lvl3pPr marL="1143000" indent="-228600" algn="l" rtl="0" eaLnBrk="0" fontAlgn="base" hangingPunct="0">
        <a:spcBef>
          <a:spcPct val="20000"/>
        </a:spcBef>
        <a:spcAft>
          <a:spcPct val="0"/>
        </a:spcAft>
        <a:buChar char="•"/>
        <a:defRPr sz="2400" b="1">
          <a:solidFill>
            <a:schemeClr val="tx1"/>
          </a:solidFill>
          <a:latin typeface="Arial" charset="0"/>
        </a:defRPr>
      </a:lvl3pPr>
      <a:lvl4pPr marL="1600200" indent="-228600" algn="l" rtl="0" eaLnBrk="0" fontAlgn="base" hangingPunct="0">
        <a:spcBef>
          <a:spcPct val="20000"/>
        </a:spcBef>
        <a:spcAft>
          <a:spcPct val="0"/>
        </a:spcAft>
        <a:buChar char="•"/>
        <a:defRPr sz="2000" b="1">
          <a:solidFill>
            <a:schemeClr val="tx1"/>
          </a:solidFill>
          <a:latin typeface="Arial" charset="0"/>
        </a:defRPr>
      </a:lvl4pPr>
      <a:lvl5pPr marL="2057400" indent="-228600" algn="l" rtl="0" eaLnBrk="0" fontAlgn="base" hangingPunct="0">
        <a:spcBef>
          <a:spcPct val="20000"/>
        </a:spcBef>
        <a:spcAft>
          <a:spcPct val="0"/>
        </a:spcAft>
        <a:buChar char="•"/>
        <a:defRPr sz="2000" b="1">
          <a:solidFill>
            <a:schemeClr val="tx1"/>
          </a:solidFill>
          <a:latin typeface="Arial"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 Id="rId5" Type="http://schemas.openxmlformats.org/officeDocument/2006/relationships/hyperlink" Target="https://forestnation.com/blo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www.eesi.org/topics/bioenergy-biofuels-biomass/descrip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epa.gov/environmental-economics/economics-biofuels" TargetMode="External"/><Relationship Id="rId1" Type="http://schemas.openxmlformats.org/officeDocument/2006/relationships/slideLayout" Target="../slideLayouts/slideLayout2.xml"/><Relationship Id="rId5" Type="http://schemas.openxmlformats.org/officeDocument/2006/relationships/hyperlink" Target="https://www.ars.usda.gov/oc/images/image-gallery/"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epa.gov/environmental-economics/economics-biofuels"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s://www.uaex.uada.edu/yard-garden/resource-library/plant-week/switchgrass-biofuel-02-26-2021.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epa.gov/environmental-economics/economics-biofuels" TargetMode="External"/><Relationship Id="rId1" Type="http://schemas.openxmlformats.org/officeDocument/2006/relationships/slideLayout" Target="../slideLayouts/slideLayout2.xml"/><Relationship Id="rId4" Type="http://schemas.openxmlformats.org/officeDocument/2006/relationships/hyperlink" Target="https://www.ars.usda.gov/oc/images/image-gallery/"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epa.gov/environmental-economics/economics-biofue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esi.org/topics/bioenergy-biofuels-biomass/description" TargetMode="External"/><Relationship Id="rId2" Type="http://schemas.openxmlformats.org/officeDocument/2006/relationships/hyperlink" Target="https://www.epa.gov/environmental-economics/economics-biofue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esi.org/topics/bioenergy-biofuels-biomass/descrip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pa.gov/environmental-economics/economics-biofue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pa.gov/environmental-economics/economics-biofuel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esi.org/topics/bioenergy-biofuels-biomass/descrip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environmental-economics/economics-biofue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ers.usda.gov/data-products/u-s-bioenergy-statistics/" TargetMode="External"/><Relationship Id="rId5" Type="http://schemas.openxmlformats.org/officeDocument/2006/relationships/hyperlink" Target="https://www.epa.gov/laws-regulations/summary-energy-independence-and-security-act" TargetMode="External"/><Relationship Id="rId4" Type="http://schemas.openxmlformats.org/officeDocument/2006/relationships/hyperlink" Target="https://www.epa.gov/laws-regulations/summary-energy-policy-act"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eesi.org/topics/bioenergy-biofuels-biomass/descrip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ergy.gov/eere/femp/federal-energy-management-program"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urworldindata.org/grapher/biofuel-production"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ia.gov/energyexplained/biofue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ia.gov/energyexplained/biofue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hyperlink" Target="https://www.eia.gov/energyexplained/biofuel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ia.gov/energyexplained/biofuel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farm-energy.extension.org/sites/default/files/w/4/4b/Switch1.JPG" TargetMode="External"/><Relationship Id="rId1" Type="http://schemas.openxmlformats.org/officeDocument/2006/relationships/slideLayout" Target="../slideLayouts/slideLayout2.xml"/><Relationship Id="rId4" Type="http://schemas.openxmlformats.org/officeDocument/2006/relationships/hyperlink" Target="https://plants.usda.gov/home/plantProfile?symbol=PAVI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whitehouseresearch.org/assetbank-whha/action/viewHome" TargetMode="External"/><Relationship Id="rId4" Type="http://schemas.openxmlformats.org/officeDocument/2006/relationships/hyperlink" Target="https://founders.archives.gov/documents/Jefferson/01-28-02-0172"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gp-docents.com/docentnews/DNL-201501.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oils.usda.gov/" TargetMode="External"/><Relationship Id="rId3" Type="http://schemas.openxmlformats.org/officeDocument/2006/relationships/hyperlink" Target="https://www.epa.gov/environmental-economics/economics-biofuels" TargetMode="External"/><Relationship Id="rId7" Type="http://schemas.openxmlformats.org/officeDocument/2006/relationships/hyperlink" Target="https://ourworldindata.org/grapher/biofuel-production"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www.eia.gov/energyexplained/biofuels/" TargetMode="External"/><Relationship Id="rId5" Type="http://schemas.openxmlformats.org/officeDocument/2006/relationships/hyperlink" Target="https://www.eesi.org/briefings/view/051023farmbill" TargetMode="External"/><Relationship Id="rId4" Type="http://schemas.openxmlformats.org/officeDocument/2006/relationships/hyperlink" Target="https://www.eesi.org/topics/bioenergy-biofuels-biomass/description" TargetMode="External"/><Relationship Id="rId9" Type="http://schemas.openxmlformats.org/officeDocument/2006/relationships/hyperlink" Target="https://www.ars.usda.gov/oc/images/image-gallery/"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education.nationalgeographic.org/resource/biomass-energy/" TargetMode="External"/><Relationship Id="rId13" Type="http://schemas.openxmlformats.org/officeDocument/2006/relationships/hyperlink" Target="https://justenergy.com/blog/waste-to-energy-systems-landfills-electricity/#:~:text=The%20simplest%20way%20of%20turning,waste%20in%20an%20anaerobic%20digester" TargetMode="External"/><Relationship Id="rId3" Type="http://schemas.openxmlformats.org/officeDocument/2006/relationships/hyperlink" Target="https://guides.loc.gov/renewable-energy/biomass" TargetMode="External"/><Relationship Id="rId7" Type="http://schemas.openxmlformats.org/officeDocument/2006/relationships/hyperlink" Target="https://www.wbdg.org/resources/biomass-electricity-generation" TargetMode="External"/><Relationship Id="rId12" Type="http://schemas.openxmlformats.org/officeDocument/2006/relationships/hyperlink" Target="https://forestnation.com/blog/from-the-ground-up-understanding-the-soil-impacts-of-renewable-energy/"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oils.usda.gov/" TargetMode="External"/><Relationship Id="rId11" Type="http://schemas.openxmlformats.org/officeDocument/2006/relationships/hyperlink" Target="https://extension.psu.edu/biodiesel-a-renewable-domestic-energy-resource" TargetMode="External"/><Relationship Id="rId5" Type="http://schemas.openxmlformats.org/officeDocument/2006/relationships/hyperlink" Target="https://www.nrel.gov/research/re-biomass.html" TargetMode="External"/><Relationship Id="rId10" Type="http://schemas.openxmlformats.org/officeDocument/2006/relationships/hyperlink" Target="https://www.energy.gov/science/doe-explainsbiofuels" TargetMode="External"/><Relationship Id="rId4" Type="http://schemas.openxmlformats.org/officeDocument/2006/relationships/hyperlink" Target="https://drtlud.com/BEF/index.htm" TargetMode="External"/><Relationship Id="rId9" Type="http://schemas.openxmlformats.org/officeDocument/2006/relationships/hyperlink" Target="https://www.energy.gov/eere/bioenergy/biopower-basics" TargetMode="External"/><Relationship Id="rId14" Type="http://schemas.openxmlformats.org/officeDocument/2006/relationships/hyperlink" Target="https://www.nass.usda.gov/Charts_and_Maps/Agricultural_Prices/pricecn.ph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mailto:dennis.brezina@tx.usda.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orthwesternoutdoorleadershipinstitute.com/2017/08/FAQ_evening_fire.htm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eesi.org/topics/bioenergy-biofuels-biomass/descrip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pa.gov/chp/basic/efficiency.html" TargetMode="External"/><Relationship Id="rId2" Type="http://schemas.openxmlformats.org/officeDocument/2006/relationships/hyperlink" Target="https://www.eesi.org/topics/bioenergy-biofuels-biomass/descrip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environmental-economics/economics-biofue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ars.usda.gov/oc/images/image-gallery/"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il erosion">
            <a:extLst>
              <a:ext uri="{FF2B5EF4-FFF2-40B4-BE49-F238E27FC236}">
                <a16:creationId xmlns:a16="http://schemas.microsoft.com/office/drawing/2014/main" id="{E400F99B-3314-CAB7-B725-A6E01C604DEA}"/>
              </a:ext>
            </a:extLst>
          </p:cNvPr>
          <p:cNvPicPr>
            <a:picLocks noChangeAspect="1"/>
          </p:cNvPicPr>
          <p:nvPr/>
        </p:nvPicPr>
        <p:blipFill rotWithShape="1">
          <a:blip r:embed="rId2">
            <a:extLst>
              <a:ext uri="{28A0092B-C50C-407E-A947-70E740481C1C}">
                <a14:useLocalDpi xmlns:a14="http://schemas.microsoft.com/office/drawing/2010/main" val="0"/>
              </a:ext>
            </a:extLst>
          </a:blip>
          <a:srcRect l="21068" r="362"/>
          <a:stretch/>
        </p:blipFill>
        <p:spPr bwMode="auto">
          <a:xfrm>
            <a:off x="-24871" y="38100"/>
            <a:ext cx="9145433" cy="6819900"/>
          </a:xfrm>
          <a:prstGeom prst="rect">
            <a:avLst/>
          </a:prstGeom>
          <a:noFill/>
          <a:ln>
            <a:noFill/>
          </a:ln>
        </p:spPr>
      </p:pic>
      <p:sp>
        <p:nvSpPr>
          <p:cNvPr id="19458" name="Rectangle 2"/>
          <p:cNvSpPr>
            <a:spLocks noGrp="1" noChangeArrowheads="1"/>
          </p:cNvSpPr>
          <p:nvPr>
            <p:ph type="ctrTitle"/>
          </p:nvPr>
        </p:nvSpPr>
        <p:spPr>
          <a:xfrm>
            <a:off x="0" y="512857"/>
            <a:ext cx="9144000" cy="2433010"/>
          </a:xfrm>
        </p:spPr>
        <p:txBody>
          <a:bodyPr/>
          <a:lstStyle/>
          <a:p>
            <a:pPr algn="ctr" eaLnBrk="1" hangingPunct="1"/>
            <a:r>
              <a:rPr lang="en-US" altLang="en-US" sz="5400" dirty="0">
                <a:solidFill>
                  <a:srgbClr val="000066"/>
                </a:solidFill>
                <a:latin typeface="Arial Black" panose="020B0A04020102020204" pitchFamily="34" charset="0"/>
              </a:rPr>
              <a:t>Soil Health &amp; Renewable Energy* for a Sustainable Future</a:t>
            </a:r>
            <a:endParaRPr lang="en-US" altLang="en-US" sz="5400" dirty="0">
              <a:latin typeface="Arial Black" panose="020B0A04020102020204" pitchFamily="34" charset="0"/>
            </a:endParaRPr>
          </a:p>
        </p:txBody>
      </p:sp>
      <p:sp>
        <p:nvSpPr>
          <p:cNvPr id="19459" name="Rectangle 3"/>
          <p:cNvSpPr>
            <a:spLocks noGrp="1" noChangeArrowheads="1"/>
          </p:cNvSpPr>
          <p:nvPr>
            <p:ph type="subTitle" idx="1"/>
          </p:nvPr>
        </p:nvSpPr>
        <p:spPr>
          <a:xfrm>
            <a:off x="-13285" y="2988223"/>
            <a:ext cx="9144000" cy="1143000"/>
          </a:xfrm>
        </p:spPr>
        <p:txBody>
          <a:bodyPr/>
          <a:lstStyle/>
          <a:p>
            <a:pPr algn="ctr">
              <a:lnSpc>
                <a:spcPct val="80000"/>
              </a:lnSpc>
            </a:pPr>
            <a:r>
              <a:rPr lang="en-US" altLang="en-US" sz="2400" b="0" dirty="0">
                <a:solidFill>
                  <a:srgbClr val="000066"/>
                </a:solidFill>
                <a:latin typeface="Tahoma" panose="020B0604030504040204" pitchFamily="34" charset="0"/>
              </a:rPr>
              <a:t>Dennis Brezina</a:t>
            </a:r>
          </a:p>
          <a:p>
            <a:pPr algn="ctr">
              <a:lnSpc>
                <a:spcPct val="80000"/>
              </a:lnSpc>
            </a:pPr>
            <a:r>
              <a:rPr lang="en-US" altLang="en-US" sz="2400" b="0" dirty="0">
                <a:solidFill>
                  <a:srgbClr val="000066"/>
                </a:solidFill>
                <a:latin typeface="Tahoma" panose="020B0604030504040204" pitchFamily="34" charset="0"/>
              </a:rPr>
              <a:t>USDA-Natural Resources Conservation Service</a:t>
            </a:r>
          </a:p>
          <a:p>
            <a:pPr algn="ctr">
              <a:lnSpc>
                <a:spcPct val="80000"/>
              </a:lnSpc>
            </a:pPr>
            <a:r>
              <a:rPr lang="en-US" altLang="en-US" sz="2400" b="0" dirty="0">
                <a:solidFill>
                  <a:srgbClr val="000066"/>
                </a:solidFill>
                <a:latin typeface="Tahoma" panose="020B0604030504040204" pitchFamily="34" charset="0"/>
              </a:rPr>
              <a:t>State Soil Health Specialist – Temple</a:t>
            </a:r>
          </a:p>
          <a:p>
            <a:pPr algn="ctr">
              <a:lnSpc>
                <a:spcPct val="80000"/>
              </a:lnSpc>
            </a:pPr>
            <a:r>
              <a:rPr lang="en-US" altLang="en-US" sz="2400" b="0" dirty="0">
                <a:solidFill>
                  <a:srgbClr val="000066"/>
                </a:solidFill>
                <a:latin typeface="Tahoma" panose="020B0604030504040204" pitchFamily="34" charset="0"/>
              </a:rPr>
              <a:t>*Disclaimer: Not a Subject Matter Expert on Renewable Energy</a:t>
            </a:r>
          </a:p>
        </p:txBody>
      </p:sp>
      <p:pic>
        <p:nvPicPr>
          <p:cNvPr id="19461" name="Picture 5" descr="usda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58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2" name="Picture 6" descr="NRCScol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0"/>
            <a:ext cx="1219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6037C8F-F462-4CFB-C097-578D0B2143F0}"/>
              </a:ext>
            </a:extLst>
          </p:cNvPr>
          <p:cNvSpPr txBox="1"/>
          <p:nvPr/>
        </p:nvSpPr>
        <p:spPr>
          <a:xfrm>
            <a:off x="1160585" y="6310624"/>
            <a:ext cx="6822830" cy="400110"/>
          </a:xfrm>
          <a:prstGeom prst="rect">
            <a:avLst/>
          </a:prstGeom>
          <a:noFill/>
        </p:spPr>
        <p:txBody>
          <a:bodyPr wrap="none" rtlCol="0">
            <a:spAutoFit/>
          </a:bodyPr>
          <a:lstStyle/>
          <a:p>
            <a:r>
              <a:rPr lang="de-DE" sz="2000" b="1" kern="100" dirty="0">
                <a:latin typeface="Arial" panose="020B0604020202020204" pitchFamily="34" charset="0"/>
                <a:ea typeface="Calibri" panose="020F0502020204030204" pitchFamily="34" charset="0"/>
                <a:cs typeface="Arial" panose="020B0604020202020204" pitchFamily="34" charset="0"/>
              </a:rPr>
              <a:t>Photo: Hannah Walters </a:t>
            </a:r>
            <a:r>
              <a:rPr lang="de-DE" sz="2000" b="1" kern="100" dirty="0">
                <a:latin typeface="Arial" panose="020B0604020202020204" pitchFamily="34" charset="0"/>
                <a:ea typeface="Calibri" panose="020F0502020204030204" pitchFamily="34" charset="0"/>
                <a:cs typeface="Arial" panose="020B0604020202020204" pitchFamily="34" charset="0"/>
                <a:hlinkClick r:id="rId5"/>
              </a:rPr>
              <a:t>https://forestnation.com/blog</a:t>
            </a:r>
            <a:r>
              <a:rPr lang="de-DE" sz="2000" b="1" kern="100" dirty="0">
                <a:latin typeface="Arial" panose="020B0604020202020204" pitchFamily="34" charset="0"/>
                <a:ea typeface="Calibri" panose="020F0502020204030204" pitchFamily="34" charset="0"/>
                <a:cs typeface="Arial" panose="020B0604020202020204" pitchFamily="34" charset="0"/>
              </a:rPr>
              <a:t>   </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F013-B1EE-7FA8-2098-6BFA7BB1A337}"/>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Biofuels</a:t>
            </a:r>
            <a:br>
              <a:rPr lang="en-US" sz="2000" kern="100" dirty="0">
                <a:latin typeface="Calibri" panose="020F0502020204030204" pitchFamily="34" charset="0"/>
                <a:ea typeface="Calibri" panose="020F0502020204030204" pitchFamily="34" charset="0"/>
                <a:cs typeface="Times New Roman" panose="02020603050405020304" pitchFamily="18" charset="0"/>
              </a:rPr>
            </a:br>
            <a:r>
              <a:rPr kumimoji="0" lang="en-US" sz="20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https://www.eesi.org/topics/bioenergy-biofuels-biomass/description</a:t>
            </a:r>
            <a:endParaRPr lang="en-US" dirty="0"/>
          </a:p>
        </p:txBody>
      </p:sp>
      <p:sp>
        <p:nvSpPr>
          <p:cNvPr id="3" name="Content Placeholder 2">
            <a:extLst>
              <a:ext uri="{FF2B5EF4-FFF2-40B4-BE49-F238E27FC236}">
                <a16:creationId xmlns:a16="http://schemas.microsoft.com/office/drawing/2014/main" id="{EF0EB318-F6A6-E758-1AEF-0EB0A4E013CC}"/>
              </a:ext>
            </a:extLst>
          </p:cNvPr>
          <p:cNvSpPr>
            <a:spLocks noGrp="1"/>
          </p:cNvSpPr>
          <p:nvPr>
            <p:ph idx="1"/>
          </p:nvPr>
        </p:nvSpPr>
        <p:spPr/>
        <p:txBody>
          <a:bodyPr/>
          <a:lstStyle/>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Transportation fuels can be produced from biomass, helping to alleviate demand for petroleum products and improve the greenhouse gas emissions profile of the transportation sector. </a:t>
            </a:r>
          </a:p>
          <a:p>
            <a:pPr marL="0" marR="0">
              <a:lnSpc>
                <a:spcPct val="107000"/>
              </a:lnSpc>
              <a:spcBef>
                <a:spcPts val="0"/>
              </a:spcBef>
              <a:spcAft>
                <a:spcPts val="800"/>
              </a:spcAft>
            </a:pPr>
            <a:r>
              <a:rPr lang="en-US" sz="2400" kern="100" dirty="0">
                <a:latin typeface="Calibri" panose="020F0502020204030204" pitchFamily="34" charset="0"/>
                <a:ea typeface="Calibri" panose="020F0502020204030204" pitchFamily="34" charset="0"/>
                <a:cs typeface="Times New Roman" panose="02020603050405020304" pitchFamily="18" charset="0"/>
              </a:rPr>
              <a:t>Biofuels rare a widely available source of clean, renewable transportation energy, u</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ntil we produce a significant number of electric vehicles that run on renewably-produced electricity.</a:t>
            </a:r>
          </a:p>
          <a:p>
            <a:endParaRPr lang="en-US" dirty="0"/>
          </a:p>
        </p:txBody>
      </p:sp>
    </p:spTree>
    <p:extLst>
      <p:ext uri="{BB962C8B-B14F-4D97-AF65-F5344CB8AC3E}">
        <p14:creationId xmlns:p14="http://schemas.microsoft.com/office/powerpoint/2010/main" val="5732321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A736-CD5B-D924-8B01-0BAB781488E9}"/>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First generation biofuels </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lang="en-US" sz="2000" dirty="0">
                <a:hlinkClick r:id="rId2"/>
              </a:rPr>
              <a:t>https://www.epa.gov/environmental-economics/economics-biofuels</a:t>
            </a:r>
            <a:endParaRPr lang="en-US" sz="2000" dirty="0"/>
          </a:p>
        </p:txBody>
      </p:sp>
      <p:sp>
        <p:nvSpPr>
          <p:cNvPr id="3" name="Content Placeholder 2">
            <a:extLst>
              <a:ext uri="{FF2B5EF4-FFF2-40B4-BE49-F238E27FC236}">
                <a16:creationId xmlns:a16="http://schemas.microsoft.com/office/drawing/2014/main" id="{11531596-ECC0-BCC1-C800-917467A909B6}"/>
              </a:ext>
            </a:extLst>
          </p:cNvPr>
          <p:cNvSpPr>
            <a:spLocks noGrp="1"/>
          </p:cNvSpPr>
          <p:nvPr>
            <p:ph idx="1"/>
          </p:nvPr>
        </p:nvSpPr>
        <p:spPr>
          <a:xfrm>
            <a:off x="457200" y="1295400"/>
            <a:ext cx="8229600" cy="4830763"/>
          </a:xfrm>
        </p:spPr>
        <p:txBody>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Sugar crops (sugarcane, </a:t>
            </a:r>
            <a:r>
              <a:rPr lang="en-US" sz="2400" dirty="0" err="1">
                <a:latin typeface="Calibri" panose="020F0502020204030204" pitchFamily="34" charset="0"/>
                <a:ea typeface="Calibri" panose="020F0502020204030204" pitchFamily="34" charset="0"/>
                <a:cs typeface="Times New Roman" panose="02020603050405020304" pitchFamily="18" charset="0"/>
              </a:rPr>
              <a:t>sugarbeet</a:t>
            </a:r>
            <a:r>
              <a:rPr lang="en-US" sz="2400" dirty="0">
                <a:latin typeface="Calibri" panose="020F0502020204030204" pitchFamily="34" charset="0"/>
                <a:ea typeface="Calibri" panose="020F0502020204030204" pitchFamily="34" charset="0"/>
                <a:cs typeface="Times New Roman" panose="02020603050405020304" pitchFamily="18" charset="0"/>
              </a:rPr>
              <a:t>)</a:t>
            </a:r>
          </a:p>
          <a:p>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tarch crops (corn, sorghum)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Sugar and starch crops are converted</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through fermentation to form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err="1">
                <a:effectLst/>
                <a:latin typeface="Calibri" panose="020F0502020204030204" pitchFamily="34" charset="0"/>
                <a:ea typeface="Calibri" panose="020F0502020204030204" pitchFamily="34" charset="0"/>
                <a:cs typeface="Times New Roman" panose="02020603050405020304" pitchFamily="18" charset="0"/>
              </a:rPr>
              <a:t>bioalcohols</a:t>
            </a:r>
            <a:r>
              <a:rPr lang="en-US" sz="2400" dirty="0">
                <a:latin typeface="Calibri" panose="020F0502020204030204" pitchFamily="34" charset="0"/>
                <a:ea typeface="Calibri" panose="020F0502020204030204" pitchFamily="34" charset="0"/>
                <a:cs typeface="Times New Roman" panose="02020603050405020304" pitchFamily="18" charset="0"/>
              </a:rPr>
              <a:t> (E</a:t>
            </a:r>
            <a:r>
              <a:rPr lang="en-US" sz="2400" dirty="0">
                <a:effectLst/>
                <a:latin typeface="Calibri" panose="020F0502020204030204" pitchFamily="34" charset="0"/>
                <a:ea typeface="Calibri" panose="020F0502020204030204" pitchFamily="34" charset="0"/>
                <a:cs typeface="Times New Roman" panose="02020603050405020304" pitchFamily="18" charset="0"/>
              </a:rPr>
              <a:t>thanol, Bio-butanol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&amp; propanol)</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Ethanol is the most widely used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bioalcohol</a:t>
            </a:r>
            <a:r>
              <a:rPr lang="en-US" sz="2400" dirty="0">
                <a:effectLst/>
                <a:latin typeface="Calibri" panose="020F0502020204030204" pitchFamily="34" charset="0"/>
                <a:ea typeface="Calibri" panose="020F0502020204030204" pitchFamily="34" charset="0"/>
                <a:cs typeface="Times New Roman" panose="02020603050405020304" pitchFamily="18" charset="0"/>
              </a:rPr>
              <a:t> fuel. </a:t>
            </a:r>
          </a:p>
          <a:p>
            <a:r>
              <a:rPr lang="en-US" sz="2400" dirty="0">
                <a:latin typeface="Calibri" panose="020F0502020204030204" pitchFamily="34" charset="0"/>
                <a:ea typeface="Calibri" panose="020F0502020204030204" pitchFamily="34" charset="0"/>
                <a:cs typeface="Times New Roman" panose="02020603050405020304" pitchFamily="18" charset="0"/>
              </a:rPr>
              <a:t>Oils and animal fats can be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processed into biodiesel (used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cooking oil)</a:t>
            </a:r>
          </a:p>
          <a:p>
            <a:r>
              <a:rPr lang="en-US" sz="2400" dirty="0">
                <a:latin typeface="Calibri" panose="020F0502020204030204" pitchFamily="34" charset="0"/>
                <a:ea typeface="Calibri" panose="020F0502020204030204" pitchFamily="34" charset="0"/>
                <a:cs typeface="Times New Roman" panose="02020603050405020304" pitchFamily="18" charset="0"/>
              </a:rPr>
              <a:t>O</a:t>
            </a:r>
            <a:r>
              <a:rPr lang="en-US" sz="2400" dirty="0">
                <a:effectLst/>
                <a:latin typeface="Calibri" panose="020F0502020204030204" pitchFamily="34" charset="0"/>
                <a:ea typeface="Calibri" panose="020F0502020204030204" pitchFamily="34" charset="0"/>
                <a:cs typeface="Times New Roman" panose="02020603050405020304" pitchFamily="18" charset="0"/>
              </a:rPr>
              <a:t>ilseed crops (soybean, sunflower,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canola), and animal fats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6" descr="An ear of sweet corn">
            <a:extLst>
              <a:ext uri="{FF2B5EF4-FFF2-40B4-BE49-F238E27FC236}">
                <a16:creationId xmlns:a16="http://schemas.microsoft.com/office/drawing/2014/main" id="{63A89291-ABD7-CF63-3DE8-A30BCAF47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954" y="1371599"/>
            <a:ext cx="3597641"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07D72FF-0629-BCF7-A279-7F85FBAA8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359" y="4457699"/>
            <a:ext cx="3600452" cy="24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E71259C-27B5-0184-3051-C3EB0FAED1D0}"/>
              </a:ext>
            </a:extLst>
          </p:cNvPr>
          <p:cNvSpPr txBox="1"/>
          <p:nvPr/>
        </p:nvSpPr>
        <p:spPr>
          <a:xfrm>
            <a:off x="21419" y="6214030"/>
            <a:ext cx="5512535" cy="369332"/>
          </a:xfrm>
          <a:prstGeom prst="rect">
            <a:avLst/>
          </a:prstGeom>
          <a:noFill/>
        </p:spPr>
        <p:txBody>
          <a:bodyPr wrap="none" rtlCol="0">
            <a:spAutoFit/>
          </a:bodyPr>
          <a:lstStyle/>
          <a:p>
            <a:r>
              <a:rPr lang="en-US" dirty="0">
                <a:hlinkClick r:id="rId5"/>
              </a:rPr>
              <a:t>https://www.ars.usda.gov/oc/images/image-gallery/</a:t>
            </a:r>
            <a:endParaRPr lang="en-US" dirty="0"/>
          </a:p>
        </p:txBody>
      </p:sp>
    </p:spTree>
    <p:extLst>
      <p:ext uri="{BB962C8B-B14F-4D97-AF65-F5344CB8AC3E}">
        <p14:creationId xmlns:p14="http://schemas.microsoft.com/office/powerpoint/2010/main" val="26205916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A736-CD5B-D924-8B01-0BAB781488E9}"/>
              </a:ext>
            </a:extLst>
          </p:cNvPr>
          <p:cNvSpPr>
            <a:spLocks noGrp="1"/>
          </p:cNvSpPr>
          <p:nvPr>
            <p:ph type="title"/>
          </p:nvPr>
        </p:nvSpPr>
        <p:spPr>
          <a:xfrm>
            <a:off x="0" y="61326"/>
            <a:ext cx="9144000" cy="1356312"/>
          </a:xfrm>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Second generation (cellulose) biofuels</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lang="en-US" sz="2000" dirty="0">
                <a:hlinkClick r:id="rId2"/>
              </a:rPr>
              <a:t>https://www.epa.gov/environmental-economics/economics-biofuels</a:t>
            </a:r>
            <a:endParaRPr lang="en-US" sz="2000" dirty="0"/>
          </a:p>
        </p:txBody>
      </p:sp>
      <p:sp>
        <p:nvSpPr>
          <p:cNvPr id="3" name="Content Placeholder 2">
            <a:extLst>
              <a:ext uri="{FF2B5EF4-FFF2-40B4-BE49-F238E27FC236}">
                <a16:creationId xmlns:a16="http://schemas.microsoft.com/office/drawing/2014/main" id="{11531596-ECC0-BCC1-C800-917467A909B6}"/>
              </a:ext>
            </a:extLst>
          </p:cNvPr>
          <p:cNvSpPr>
            <a:spLocks noGrp="1"/>
          </p:cNvSpPr>
          <p:nvPr>
            <p:ph idx="1"/>
          </p:nvPr>
        </p:nvSpPr>
        <p:spPr>
          <a:xfrm>
            <a:off x="304800" y="1394601"/>
            <a:ext cx="5943600" cy="4304377"/>
          </a:xfrm>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Commercial cellulose biofuel production began in the US in 2013</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Non-food crops (switchgrass, wood)</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Waste biomass (corn stover, corncobs, straw, wood byproducts)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Non-food feedstocks such as municipal solid waste (MSW),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hybrid poplar &amp; willow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(fast-growing trees that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do not need fertilizers)</a:t>
            </a:r>
          </a:p>
          <a:p>
            <a:r>
              <a:rPr lang="en-US" sz="2400" dirty="0">
                <a:latin typeface="Calibri" panose="020F0502020204030204" pitchFamily="34" charset="0"/>
                <a:ea typeface="Calibri" panose="020F0502020204030204" pitchFamily="34" charset="0"/>
                <a:cs typeface="Times New Roman" panose="02020603050405020304" pitchFamily="18" charset="0"/>
              </a:rPr>
              <a:t>Lawn wastes, disaster</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debris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Test">
            <a:extLst>
              <a:ext uri="{FF2B5EF4-FFF2-40B4-BE49-F238E27FC236}">
                <a16:creationId xmlns:a16="http://schemas.microsoft.com/office/drawing/2014/main" id="{B3BA466E-7BCE-8FB9-2AC7-55049E586B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790" b="18421"/>
          <a:stretch/>
        </p:blipFill>
        <p:spPr bwMode="auto">
          <a:xfrm>
            <a:off x="3820337" y="3909252"/>
            <a:ext cx="2222500" cy="2117751"/>
          </a:xfrm>
          <a:prstGeom prst="rect">
            <a:avLst/>
          </a:prstGeom>
          <a:noFill/>
          <a:ln>
            <a:noFill/>
          </a:ln>
        </p:spPr>
      </p:pic>
      <p:sp>
        <p:nvSpPr>
          <p:cNvPr id="5" name="TextBox 4">
            <a:extLst>
              <a:ext uri="{FF2B5EF4-FFF2-40B4-BE49-F238E27FC236}">
                <a16:creationId xmlns:a16="http://schemas.microsoft.com/office/drawing/2014/main" id="{567B4694-BB25-AD77-0CED-19AD4AABBB00}"/>
              </a:ext>
            </a:extLst>
          </p:cNvPr>
          <p:cNvSpPr txBox="1"/>
          <p:nvPr/>
        </p:nvSpPr>
        <p:spPr>
          <a:xfrm>
            <a:off x="-14177" y="6027003"/>
            <a:ext cx="5249530" cy="830997"/>
          </a:xfrm>
          <a:prstGeom prst="rect">
            <a:avLst/>
          </a:prstGeom>
          <a:noFill/>
        </p:spPr>
        <p:txBody>
          <a:bodyPr wrap="square" rtlCol="0">
            <a:spAutoFit/>
          </a:bodyPr>
          <a:lstStyle/>
          <a:p>
            <a:r>
              <a:rPr lang="en-US" sz="1200" dirty="0">
                <a:hlinkClick r:id="rId4"/>
              </a:rPr>
              <a:t>https://www.uaex.uada.edu/yard-garden/resource-library/plant-week/switchgrass-biofuel-02-26-2021.aspx</a:t>
            </a:r>
            <a:r>
              <a:rPr lang="en-US" sz="1200" dirty="0"/>
              <a:t> </a:t>
            </a:r>
          </a:p>
          <a:p>
            <a:r>
              <a:rPr lang="en-US" sz="1200" dirty="0"/>
              <a:t>University of Arkansas Extension Plant of the Week: Switchgrass biofuel</a:t>
            </a:r>
          </a:p>
          <a:p>
            <a:r>
              <a:rPr lang="en-US" sz="1200" dirty="0"/>
              <a:t>Photos (right): USDA</a:t>
            </a:r>
          </a:p>
        </p:txBody>
      </p:sp>
      <p:pic>
        <p:nvPicPr>
          <p:cNvPr id="7" name="Picture 6" descr="A field of dried plants&#10;&#10;Description automatically generated">
            <a:extLst>
              <a:ext uri="{FF2B5EF4-FFF2-40B4-BE49-F238E27FC236}">
                <a16:creationId xmlns:a16="http://schemas.microsoft.com/office/drawing/2014/main" id="{9D6D5C7C-C91B-6760-5438-A8559A023A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755" t="31535" r="7143"/>
          <a:stretch/>
        </p:blipFill>
        <p:spPr>
          <a:xfrm>
            <a:off x="6108700" y="1359458"/>
            <a:ext cx="3048000" cy="2840389"/>
          </a:xfrm>
          <a:prstGeom prst="rect">
            <a:avLst/>
          </a:prstGeom>
        </p:spPr>
      </p:pic>
      <p:pic>
        <p:nvPicPr>
          <p:cNvPr id="8" name="Picture 2">
            <a:extLst>
              <a:ext uri="{FF2B5EF4-FFF2-40B4-BE49-F238E27FC236}">
                <a16:creationId xmlns:a16="http://schemas.microsoft.com/office/drawing/2014/main" id="{C0999616-09C4-8444-8C9F-C702EFAD15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980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A736-CD5B-D924-8B01-0BAB781488E9}"/>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Third generation biofuels </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lang="en-US" sz="2000" dirty="0">
                <a:hlinkClick r:id="rId2"/>
              </a:rPr>
              <a:t>https://www.epa.gov/environmental-economics/economics-biofuels</a:t>
            </a:r>
            <a:endParaRPr lang="en-US" sz="2000" dirty="0"/>
          </a:p>
        </p:txBody>
      </p:sp>
      <p:sp>
        <p:nvSpPr>
          <p:cNvPr id="3" name="Content Placeholder 2">
            <a:extLst>
              <a:ext uri="{FF2B5EF4-FFF2-40B4-BE49-F238E27FC236}">
                <a16:creationId xmlns:a16="http://schemas.microsoft.com/office/drawing/2014/main" id="{11531596-ECC0-BCC1-C800-917467A909B6}"/>
              </a:ext>
            </a:extLst>
          </p:cNvPr>
          <p:cNvSpPr>
            <a:spLocks noGrp="1"/>
          </p:cNvSpPr>
          <p:nvPr>
            <p:ph idx="1"/>
          </p:nvPr>
        </p:nvSpPr>
        <p:spPr>
          <a:xfrm>
            <a:off x="456314" y="1527434"/>
            <a:ext cx="8229600" cy="1143001"/>
          </a:xfrm>
        </p:spPr>
        <p:txBody>
          <a:bodyPr/>
          <a:lstStyle/>
          <a:p>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Third generation biofuels use algae as a feedstock</a:t>
            </a:r>
          </a:p>
          <a:p>
            <a:r>
              <a:rPr lang="en-US" sz="2200" kern="100" dirty="0">
                <a:latin typeface="Calibri" panose="020F0502020204030204" pitchFamily="34" charset="0"/>
                <a:ea typeface="Calibri" panose="020F0502020204030204" pitchFamily="34" charset="0"/>
                <a:cs typeface="Times New Roman" panose="02020603050405020304" pitchFamily="18" charset="0"/>
              </a:rPr>
              <a:t>A</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lgae biofuels not yet produced commercially</a:t>
            </a:r>
          </a:p>
          <a:p>
            <a:r>
              <a:rPr lang="en-US" sz="2200" kern="100" dirty="0">
                <a:latin typeface="Calibri" panose="020F0502020204030204" pitchFamily="34" charset="0"/>
                <a:ea typeface="Calibri" panose="020F0502020204030204" pitchFamily="34" charset="0"/>
                <a:cs typeface="Times New Roman" panose="02020603050405020304" pitchFamily="18" charset="0"/>
              </a:rPr>
              <a:t>Expensive to harvest, shading issues, expansive area/space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8">
            <a:extLst>
              <a:ext uri="{FF2B5EF4-FFF2-40B4-BE49-F238E27FC236}">
                <a16:creationId xmlns:a16="http://schemas.microsoft.com/office/drawing/2014/main" id="{CD04D629-356A-1204-204D-4E7AD8181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775" y="2808512"/>
            <a:ext cx="5399567" cy="3573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14294D-25A6-A6D2-7A8A-11553814A4CE}"/>
              </a:ext>
            </a:extLst>
          </p:cNvPr>
          <p:cNvSpPr txBox="1"/>
          <p:nvPr/>
        </p:nvSpPr>
        <p:spPr>
          <a:xfrm>
            <a:off x="3631465" y="6381755"/>
            <a:ext cx="5512535" cy="369332"/>
          </a:xfrm>
          <a:prstGeom prst="rect">
            <a:avLst/>
          </a:prstGeom>
          <a:noFill/>
        </p:spPr>
        <p:txBody>
          <a:bodyPr wrap="none" rtlCol="0">
            <a:spAutoFit/>
          </a:bodyPr>
          <a:lstStyle/>
          <a:p>
            <a:r>
              <a:rPr lang="en-US" dirty="0">
                <a:hlinkClick r:id="rId4"/>
              </a:rPr>
              <a:t>https://www.ars.usda.gov/oc/images/image-gallery/</a:t>
            </a:r>
            <a:endParaRPr lang="en-US" dirty="0"/>
          </a:p>
        </p:txBody>
      </p:sp>
      <p:sp>
        <p:nvSpPr>
          <p:cNvPr id="7" name="Content Placeholder 2">
            <a:extLst>
              <a:ext uri="{FF2B5EF4-FFF2-40B4-BE49-F238E27FC236}">
                <a16:creationId xmlns:a16="http://schemas.microsoft.com/office/drawing/2014/main" id="{CE663FB5-E425-F050-9BA5-57CAE89B17F8}"/>
              </a:ext>
            </a:extLst>
          </p:cNvPr>
          <p:cNvSpPr txBox="1">
            <a:spLocks/>
          </p:cNvSpPr>
          <p:nvPr/>
        </p:nvSpPr>
        <p:spPr bwMode="auto">
          <a:xfrm>
            <a:off x="456314" y="2746233"/>
            <a:ext cx="3285461" cy="367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100" dirty="0">
                <a:latin typeface="Calibri" panose="020F0502020204030204" pitchFamily="34" charset="0"/>
                <a:ea typeface="Calibri" panose="020F0502020204030204" pitchFamily="34" charset="0"/>
                <a:cs typeface="Times New Roman" panose="02020603050405020304" pitchFamily="18" charset="0"/>
              </a:rPr>
              <a:t>Algal biomass is composed of carbohydrates, proteins and lipids/natural oils </a:t>
            </a:r>
          </a:p>
          <a:p>
            <a:r>
              <a:rPr lang="en-US" sz="2200" kern="100" dirty="0">
                <a:latin typeface="Calibri" panose="020F0502020204030204" pitchFamily="34" charset="0"/>
                <a:ea typeface="Calibri" panose="020F0502020204030204" pitchFamily="34" charset="0"/>
                <a:cs typeface="Times New Roman" panose="02020603050405020304" pitchFamily="18" charset="0"/>
              </a:rPr>
              <a:t>The bulk of the natural oil made by microalgae is a form of triglyceride</a:t>
            </a:r>
          </a:p>
          <a:p>
            <a:r>
              <a:rPr lang="en-US" sz="2200" kern="100" dirty="0">
                <a:latin typeface="Calibri" panose="020F0502020204030204" pitchFamily="34" charset="0"/>
                <a:ea typeface="Calibri" panose="020F0502020204030204" pitchFamily="34" charset="0"/>
                <a:cs typeface="Times New Roman" panose="02020603050405020304" pitchFamily="18" charset="0"/>
              </a:rPr>
              <a:t>Algae shows promise in producing biodiesel</a:t>
            </a:r>
          </a:p>
        </p:txBody>
      </p:sp>
    </p:spTree>
    <p:extLst>
      <p:ext uri="{BB962C8B-B14F-4D97-AF65-F5344CB8AC3E}">
        <p14:creationId xmlns:p14="http://schemas.microsoft.com/office/powerpoint/2010/main" val="41673445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71DE-F4E9-63CD-4DCC-ED483D5E208E}"/>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Potential economic benefits</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kumimoji="0" lang="en-US" sz="2000" b="0" i="0" u="none" strike="noStrike" kern="0" cap="none" spc="0" normalizeH="0" baseline="0" noProof="0" dirty="0">
                <a:ln>
                  <a:noFill/>
                </a:ln>
                <a:solidFill>
                  <a:srgbClr val="000000"/>
                </a:solidFill>
                <a:effectLst/>
                <a:uLnTx/>
                <a:uFillTx/>
                <a:latin typeface="Arial"/>
                <a:ea typeface="+mj-ea"/>
                <a:cs typeface="+mj-cs"/>
                <a:hlinkClick r:id="rId2"/>
              </a:rPr>
              <a:t>https://www.epa.gov/environmental-economics/economics-biofuels</a:t>
            </a:r>
            <a:endParaRPr lang="en-US" dirty="0"/>
          </a:p>
        </p:txBody>
      </p:sp>
      <p:sp>
        <p:nvSpPr>
          <p:cNvPr id="3" name="Content Placeholder 2">
            <a:extLst>
              <a:ext uri="{FF2B5EF4-FFF2-40B4-BE49-F238E27FC236}">
                <a16:creationId xmlns:a16="http://schemas.microsoft.com/office/drawing/2014/main" id="{C5EA52C0-D691-E884-7F4C-AD7B3BE21235}"/>
              </a:ext>
            </a:extLst>
          </p:cNvPr>
          <p:cNvSpPr>
            <a:spLocks noGrp="1"/>
          </p:cNvSpPr>
          <p:nvPr>
            <p:ph idx="1"/>
          </p:nvPr>
        </p:nvSpPr>
        <p:spPr>
          <a:xfrm>
            <a:off x="457200" y="1417638"/>
            <a:ext cx="8305800" cy="4754562"/>
          </a:xfrm>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Biofuels are produced from renewable feedstocks. Their production and use could be sustained indefinitely.</a:t>
            </a:r>
          </a:p>
          <a:p>
            <a:pPr marL="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Second and third generation biofuels can reduce GHG emissions relative to conventional fuels because feedstocks can be produced on marginal land. </a:t>
            </a:r>
          </a:p>
          <a:p>
            <a:pPr marL="0">
              <a:lnSpc>
                <a:spcPct val="107000"/>
              </a:lnSpc>
              <a:spcBef>
                <a:spcPts val="0"/>
              </a:spcBef>
              <a:spcAft>
                <a:spcPts val="800"/>
              </a:spcAft>
            </a:pPr>
            <a:r>
              <a:rPr lang="en-US" sz="2000" kern="100" dirty="0">
                <a:latin typeface="Calibri" panose="020F0502020204030204" pitchFamily="34" charset="0"/>
                <a:ea typeface="Calibri" panose="020F0502020204030204" pitchFamily="34" charset="0"/>
                <a:cs typeface="Times New Roman" panose="02020603050405020304" pitchFamily="18" charset="0"/>
              </a:rPr>
              <a:t>W</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aste biomass</a:t>
            </a:r>
            <a:r>
              <a:rPr lang="en-US" sz="2000" kern="100" dirty="0">
                <a:latin typeface="Calibri" panose="020F0502020204030204" pitchFamily="34" charset="0"/>
                <a:ea typeface="Calibri" panose="020F0502020204030204" pitchFamily="34" charset="0"/>
                <a:cs typeface="Times New Roman" panose="02020603050405020304" pitchFamily="18" charset="0"/>
              </a:rPr>
              <a:t> has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no additional agricultural production requirement, and indirect market-mediated GHG emissions are minimal.</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Biofuels can be produced domestically, leading to lower fossil fuel imports. </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As b</a:t>
            </a:r>
            <a:r>
              <a:rPr lang="en-US" sz="2000" dirty="0">
                <a:effectLst/>
                <a:latin typeface="Calibri" panose="020F0502020204030204" pitchFamily="34" charset="0"/>
                <a:ea typeface="Calibri" panose="020F0502020204030204" pitchFamily="34" charset="0"/>
                <a:cs typeface="Times New Roman" panose="02020603050405020304" pitchFamily="18" charset="0"/>
              </a:rPr>
              <a:t>iofuel production and use reduces our consumption of imported fossil fuels, we become less vulnerable to the adverse impacts of supply disruptions.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Reducing our demand for petroleum:</a:t>
            </a:r>
          </a:p>
          <a:p>
            <a:pPr marL="400050" lvl="1">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dirty="0">
                <a:effectLst/>
                <a:latin typeface="Calibri" panose="020F0502020204030204" pitchFamily="34" charset="0"/>
                <a:ea typeface="Calibri" panose="020F0502020204030204" pitchFamily="34" charset="0"/>
                <a:cs typeface="Times New Roman" panose="02020603050405020304" pitchFamily="18" charset="0"/>
              </a:rPr>
              <a:t>educe its price</a:t>
            </a:r>
            <a:r>
              <a:rPr lang="en-US" sz="2000" dirty="0">
                <a:latin typeface="Calibri" panose="020F0502020204030204" pitchFamily="34" charset="0"/>
                <a:ea typeface="Calibri" panose="020F0502020204030204" pitchFamily="34" charset="0"/>
                <a:cs typeface="Times New Roman" panose="02020603050405020304" pitchFamily="18" charset="0"/>
              </a:rPr>
              <a:t> - </a:t>
            </a:r>
            <a:r>
              <a:rPr lang="en-US" sz="2000" dirty="0">
                <a:effectLst/>
                <a:latin typeface="Calibri" panose="020F0502020204030204" pitchFamily="34" charset="0"/>
                <a:ea typeface="Calibri" panose="020F0502020204030204" pitchFamily="34" charset="0"/>
                <a:cs typeface="Times New Roman" panose="02020603050405020304" pitchFamily="18" charset="0"/>
              </a:rPr>
              <a:t>economic benefits for American consumers</a:t>
            </a:r>
          </a:p>
          <a:p>
            <a:pPr marL="400050" lvl="1">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dirty="0">
                <a:effectLst/>
                <a:latin typeface="Calibri" panose="020F0502020204030204" pitchFamily="34" charset="0"/>
                <a:ea typeface="Calibri" panose="020F0502020204030204" pitchFamily="34" charset="0"/>
                <a:cs typeface="Times New Roman" panose="02020603050405020304" pitchFamily="18" charset="0"/>
              </a:rPr>
              <a:t>ncrease our petroleum exports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16848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6EF6-C171-43D3-CBDA-CBA35BE14BF0}"/>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Potential environmental benefits</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kumimoji="0" lang="en-US" sz="2000" b="0" i="0" u="none" strike="noStrike" kern="0" cap="none" spc="0" normalizeH="0" baseline="0" noProof="0" dirty="0">
                <a:ln>
                  <a:noFill/>
                </a:ln>
                <a:solidFill>
                  <a:srgbClr val="000000"/>
                </a:solidFill>
                <a:effectLst/>
                <a:uLnTx/>
                <a:uFillTx/>
                <a:latin typeface="Arial"/>
                <a:ea typeface="+mj-ea"/>
                <a:cs typeface="+mj-cs"/>
                <a:hlinkClick r:id="rId2"/>
              </a:rPr>
              <a:t>https://www.epa.gov/environmental-economics/economics-biofuels</a:t>
            </a:r>
            <a:endParaRPr lang="en-US" dirty="0"/>
          </a:p>
        </p:txBody>
      </p:sp>
      <p:sp>
        <p:nvSpPr>
          <p:cNvPr id="3" name="Content Placeholder 2">
            <a:extLst>
              <a:ext uri="{FF2B5EF4-FFF2-40B4-BE49-F238E27FC236}">
                <a16:creationId xmlns:a16="http://schemas.microsoft.com/office/drawing/2014/main" id="{6A3A9A8D-D001-C897-E5F0-1D1C62291FAD}"/>
              </a:ext>
            </a:extLst>
          </p:cNvPr>
          <p:cNvSpPr>
            <a:spLocks noGrp="1"/>
          </p:cNvSpPr>
          <p:nvPr>
            <p:ph idx="1"/>
          </p:nvPr>
        </p:nvSpPr>
        <p:spPr>
          <a:xfrm>
            <a:off x="457200" y="1752600"/>
            <a:ext cx="8229600" cy="4373563"/>
          </a:xfrm>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Biofuels can reduce pollutant emissions.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Ethanol can ensure complete combustion, reducing carbon monoxide emissions.</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Biofuel production and use must coincide with reductions in the production and use of fossil fuels to </a:t>
            </a:r>
            <a:r>
              <a:rPr lang="en-US" sz="2000" kern="100" dirty="0">
                <a:latin typeface="Calibri" panose="020F0502020204030204" pitchFamily="34" charset="0"/>
                <a:ea typeface="Calibri" panose="020F0502020204030204" pitchFamily="34" charset="0"/>
                <a:cs typeface="Times New Roman" panose="02020603050405020304" pitchFamily="18" charset="0"/>
              </a:rPr>
              <a:t>reduce GHG or conventional pollutant emissions, lessen petroleum imports, or alleviate pressure on exhaustible resources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Biobased Products - Biomass can also provide a renewable substitute for the many industrial products and materials made from petroleum or natural gas – biobased foams, plastics, fertilizers, lubricants &amp; industrial chemicals.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latin typeface="Calibri" panose="020F0502020204030204" pitchFamily="34" charset="0"/>
                <a:ea typeface="Calibri" panose="020F0502020204030204" pitchFamily="34" charset="0"/>
                <a:cs typeface="Times New Roman" panose="02020603050405020304" pitchFamily="18" charset="0"/>
                <a:hlinkClick r:id="rId3"/>
              </a:rPr>
              <a:t> https://www.eesi.org/topics/bioenergy-biofuels-biomass/description</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494283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F013-B1EE-7FA8-2098-6BFA7BB1A337}"/>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Biomass and Land Use</a:t>
            </a:r>
            <a:br>
              <a:rPr lang="en-US" kern="100" dirty="0">
                <a:latin typeface="Calibri" panose="020F0502020204030204" pitchFamily="34" charset="0"/>
                <a:ea typeface="Calibri" panose="020F0502020204030204" pitchFamily="34" charset="0"/>
                <a:cs typeface="Times New Roman" panose="02020603050405020304" pitchFamily="18" charset="0"/>
              </a:rPr>
            </a:br>
            <a:r>
              <a:rPr kumimoji="0" lang="en-US" sz="20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https://www.eesi.org/topics/bioenergy-biofuels-biomass/description</a:t>
            </a:r>
            <a:endParaRPr lang="en-US" dirty="0"/>
          </a:p>
        </p:txBody>
      </p:sp>
      <p:sp>
        <p:nvSpPr>
          <p:cNvPr id="3" name="Content Placeholder 2">
            <a:extLst>
              <a:ext uri="{FF2B5EF4-FFF2-40B4-BE49-F238E27FC236}">
                <a16:creationId xmlns:a16="http://schemas.microsoft.com/office/drawing/2014/main" id="{EF0EB318-F6A6-E758-1AEF-0EB0A4E013CC}"/>
              </a:ext>
            </a:extLst>
          </p:cNvPr>
          <p:cNvSpPr>
            <a:spLocks noGrp="1"/>
          </p:cNvSpPr>
          <p:nvPr>
            <p:ph idx="1"/>
          </p:nvPr>
        </p:nvSpPr>
        <p:spPr>
          <a:xfrm>
            <a:off x="457200" y="1417638"/>
            <a:ext cx="8229600" cy="4708525"/>
          </a:xfrm>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Biomass can reduce our dependence on fossil fuels.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Biomass energy differs from other renewables</a:t>
            </a:r>
            <a:r>
              <a:rPr lang="en-US" sz="2000" kern="100" dirty="0">
                <a:latin typeface="Calibri" panose="020F0502020204030204" pitchFamily="34" charset="0"/>
                <a:ea typeface="Calibri" panose="020F0502020204030204" pitchFamily="34" charset="0"/>
                <a:cs typeface="Times New Roman" panose="02020603050405020304" pitchFamily="18" charset="0"/>
              </a:rPr>
              <a:t> as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it is tied to farms, forests &amp; other ecosystems from which biomass feedstocks are obtained.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use of biomass has the potential to result in a wide range of environmental and social impacts, both positive and negative, above and beyond its use as a substitute for fossil fuels.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Impacts on soils, water resources, biodiversity, ecosystem function, and local communities will differ depending on what choices are made regarding what types of biomass are used, as well as where and how they are produced. </a:t>
            </a:r>
          </a:p>
          <a:p>
            <a:pPr marL="0" marR="0">
              <a:lnSpc>
                <a:spcPct val="107000"/>
              </a:lnSpc>
              <a:spcBef>
                <a:spcPts val="0"/>
              </a:spcBef>
              <a:spcAft>
                <a:spcPts val="800"/>
              </a:spcAft>
            </a:pPr>
            <a:r>
              <a:rPr lang="en-US" sz="2000" kern="100" dirty="0">
                <a:latin typeface="Calibri" panose="020F0502020204030204" pitchFamily="34" charset="0"/>
                <a:ea typeface="Calibri" panose="020F0502020204030204" pitchFamily="34" charset="0"/>
                <a:cs typeface="Times New Roman" panose="02020603050405020304" pitchFamily="18" charset="0"/>
              </a:rPr>
              <a:t>B</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iomass must be produced and harvested as sustainably as possible. In this sense, sustainability refers to choosing management practices that minimize adverse impacts and complement local land-management objectives, such as farm preservation, forest stewardship, food production, and wildlife management.</a:t>
            </a:r>
          </a:p>
          <a:p>
            <a:endParaRPr lang="en-US" dirty="0"/>
          </a:p>
        </p:txBody>
      </p:sp>
    </p:spTree>
    <p:extLst>
      <p:ext uri="{BB962C8B-B14F-4D97-AF65-F5344CB8AC3E}">
        <p14:creationId xmlns:p14="http://schemas.microsoft.com/office/powerpoint/2010/main" val="27553173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81C5-11DC-8F93-5CC8-405F5DDE7F0B}"/>
              </a:ext>
            </a:extLst>
          </p:cNvPr>
          <p:cNvSpPr>
            <a:spLocks noGrp="1"/>
          </p:cNvSpPr>
          <p:nvPr>
            <p:ph type="title"/>
          </p:nvPr>
        </p:nvSpPr>
        <p:spPr>
          <a:xfrm>
            <a:off x="0" y="274638"/>
            <a:ext cx="9144000" cy="1143000"/>
          </a:xfrm>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Disadvantages of biofuel production</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kumimoji="0" lang="en-US" sz="2000" b="0" i="0" u="none" strike="noStrike" kern="0" cap="none" spc="0" normalizeH="0" baseline="0" noProof="0" dirty="0">
                <a:ln>
                  <a:noFill/>
                </a:ln>
                <a:solidFill>
                  <a:srgbClr val="000000"/>
                </a:solidFill>
                <a:effectLst/>
                <a:uLnTx/>
                <a:uFillTx/>
                <a:latin typeface="Arial"/>
                <a:ea typeface="+mj-ea"/>
                <a:cs typeface="+mj-cs"/>
                <a:hlinkClick r:id="rId2"/>
              </a:rPr>
              <a:t>https://www.epa.gov/environmental-economics/economics-biofuels</a:t>
            </a:r>
            <a:endParaRPr lang="en-US" dirty="0"/>
          </a:p>
        </p:txBody>
      </p:sp>
      <p:sp>
        <p:nvSpPr>
          <p:cNvPr id="3" name="Content Placeholder 2">
            <a:extLst>
              <a:ext uri="{FF2B5EF4-FFF2-40B4-BE49-F238E27FC236}">
                <a16:creationId xmlns:a16="http://schemas.microsoft.com/office/drawing/2014/main" id="{6FFB4CF4-226E-C7D0-B7AA-16C40F63D1EC}"/>
              </a:ext>
            </a:extLst>
          </p:cNvPr>
          <p:cNvSpPr>
            <a:spLocks noGrp="1"/>
          </p:cNvSpPr>
          <p:nvPr>
            <p:ph idx="1"/>
          </p:nvPr>
        </p:nvSpPr>
        <p:spPr>
          <a:xfrm>
            <a:off x="457200" y="1417638"/>
            <a:ext cx="8229600" cy="4860925"/>
          </a:xfrm>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Biofuel feedstocks include many crops that would otherwise be used for human consumption directly, or indirectly as animal feed. Diverting these crops to biofuels may lead to more land area devoted to agriculture, increased use of polluting inputs, and higher food prices.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Cellulose feedstocks can also compete for resources (land, water, fertilizer, etc.) that could otherwise be devoted to food production.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Changes in land use patterns may increase GHG emissions by releasing terrestrial carbon stocks to the atmosphere. If land is cleared to grow b</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iofuel feedstocks (forests, marginal land) the clearing and subsequent cropping generate GHG emissions. </a:t>
            </a:r>
          </a:p>
          <a:p>
            <a:pPr marL="0" marR="0">
              <a:lnSpc>
                <a:spcPct val="107000"/>
              </a:lnSpc>
              <a:spcBef>
                <a:spcPts val="0"/>
              </a:spcBef>
              <a:spcAft>
                <a:spcPts val="800"/>
              </a:spcAft>
            </a:pPr>
            <a:r>
              <a:rPr lang="en-US" sz="2000" kern="100" dirty="0">
                <a:latin typeface="Calibri" panose="020F0502020204030204" pitchFamily="34" charset="0"/>
                <a:ea typeface="Calibri" panose="020F0502020204030204" pitchFamily="34" charset="0"/>
                <a:cs typeface="Times New Roman" panose="02020603050405020304" pitchFamily="18" charset="0"/>
              </a:rPr>
              <a:t>Bi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odiversity losses in land conversion.</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Biofuel production and processing practices can also release GHGs, especially if chemical fertilizers are applied. </a:t>
            </a:r>
          </a:p>
        </p:txBody>
      </p:sp>
    </p:spTree>
    <p:extLst>
      <p:ext uri="{BB962C8B-B14F-4D97-AF65-F5344CB8AC3E}">
        <p14:creationId xmlns:p14="http://schemas.microsoft.com/office/powerpoint/2010/main" val="32624981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04E4-31D1-E7C9-1F47-D9BDF7E8F1C3}"/>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Higher crop prices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kumimoji="0" lang="en-US" sz="2000" b="0" i="0" u="none" strike="noStrike" kern="0" cap="none" spc="0" normalizeH="0" baseline="0" noProof="0" dirty="0">
                <a:ln>
                  <a:noFill/>
                </a:ln>
                <a:solidFill>
                  <a:srgbClr val="000000"/>
                </a:solidFill>
                <a:effectLst/>
                <a:uLnTx/>
                <a:uFillTx/>
                <a:latin typeface="Arial"/>
                <a:ea typeface="+mj-ea"/>
                <a:cs typeface="+mj-cs"/>
                <a:hlinkClick r:id="rId2"/>
              </a:rPr>
              <a:t>https://www.epa.gov/environmental-economics/economics-biofuels</a:t>
            </a:r>
            <a:endParaRPr lang="en-US" dirty="0"/>
          </a:p>
        </p:txBody>
      </p:sp>
      <p:sp>
        <p:nvSpPr>
          <p:cNvPr id="3" name="Content Placeholder 2">
            <a:extLst>
              <a:ext uri="{FF2B5EF4-FFF2-40B4-BE49-F238E27FC236}">
                <a16:creationId xmlns:a16="http://schemas.microsoft.com/office/drawing/2014/main" id="{0160D6B8-EC13-AB1C-453B-76ED2607CA06}"/>
              </a:ext>
            </a:extLst>
          </p:cNvPr>
          <p:cNvSpPr>
            <a:spLocks noGrp="1"/>
          </p:cNvSpPr>
          <p:nvPr>
            <p:ph idx="1"/>
          </p:nvPr>
        </p:nvSpPr>
        <p:spPr/>
        <p:txBody>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Economic models show that biofuel use can result in higher crop prices, though the range of estimates in the literature is wide. </a:t>
            </a:r>
          </a:p>
          <a:p>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 2013 study found projections for the effect of biofuels on corn prices in 2015 ranging from a 5 to a 53 percent increase.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The National Research Council’s (2011) report on the RFS included several studies finding a 20 to 40 percent increase in corn prices from biofuels during 2007 to 2009.</a:t>
            </a:r>
          </a:p>
          <a:p>
            <a:r>
              <a:rPr lang="en-US" sz="2000" dirty="0">
                <a:latin typeface="Calibri" panose="020F0502020204030204" pitchFamily="34" charset="0"/>
                <a:cs typeface="Times New Roman" panose="02020603050405020304" pitchFamily="18" charset="0"/>
              </a:rPr>
              <a:t>Period of 2007 to 2009 (Great Recession) when gas &amp; diesel prices increased.</a:t>
            </a:r>
          </a:p>
          <a:p>
            <a:r>
              <a:rPr lang="en-US" sz="2000" dirty="0">
                <a:latin typeface="Calibri" panose="020F0502020204030204" pitchFamily="34" charset="0"/>
                <a:cs typeface="Times New Roman" panose="02020603050405020304" pitchFamily="18" charset="0"/>
              </a:rPr>
              <a:t>Increased fuel costs bring increased fertilizer costs.</a:t>
            </a:r>
          </a:p>
          <a:p>
            <a:r>
              <a:rPr lang="en-US" sz="2000" dirty="0"/>
              <a:t>One land use issue that often arises is the perceived conflict between food production and bioenergy (the so-called ‘food-vs.-fuel’ debate). </a:t>
            </a:r>
          </a:p>
          <a:p>
            <a:endParaRPr lang="en-US" sz="2000" dirty="0"/>
          </a:p>
        </p:txBody>
      </p:sp>
    </p:spTree>
    <p:extLst>
      <p:ext uri="{BB962C8B-B14F-4D97-AF65-F5344CB8AC3E}">
        <p14:creationId xmlns:p14="http://schemas.microsoft.com/office/powerpoint/2010/main" val="40955022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F013-B1EE-7FA8-2098-6BFA7BB1A337}"/>
              </a:ext>
            </a:extLst>
          </p:cNvPr>
          <p:cNvSpPr>
            <a:spLocks noGrp="1"/>
          </p:cNvSpPr>
          <p:nvPr>
            <p:ph type="title"/>
          </p:nvPr>
        </p:nvSpPr>
        <p:spPr>
          <a:xfrm>
            <a:off x="457200" y="228600"/>
            <a:ext cx="8229600" cy="1143000"/>
          </a:xfrm>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Biomass and Land Use</a:t>
            </a:r>
            <a:br>
              <a:rPr lang="en-US" kern="100" dirty="0">
                <a:latin typeface="Calibri" panose="020F0502020204030204" pitchFamily="34" charset="0"/>
                <a:ea typeface="Calibri" panose="020F0502020204030204" pitchFamily="34" charset="0"/>
                <a:cs typeface="Times New Roman" panose="02020603050405020304" pitchFamily="18" charset="0"/>
              </a:rPr>
            </a:br>
            <a:r>
              <a:rPr kumimoji="0" lang="en-US" sz="20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https://www.eesi.org/topics/bioenergy-biofuels-biomass/description</a:t>
            </a:r>
            <a:endParaRPr lang="en-US" dirty="0"/>
          </a:p>
        </p:txBody>
      </p:sp>
      <p:sp>
        <p:nvSpPr>
          <p:cNvPr id="3" name="Content Placeholder 2">
            <a:extLst>
              <a:ext uri="{FF2B5EF4-FFF2-40B4-BE49-F238E27FC236}">
                <a16:creationId xmlns:a16="http://schemas.microsoft.com/office/drawing/2014/main" id="{EF0EB318-F6A6-E758-1AEF-0EB0A4E013CC}"/>
              </a:ext>
            </a:extLst>
          </p:cNvPr>
          <p:cNvSpPr>
            <a:spLocks noGrp="1"/>
          </p:cNvSpPr>
          <p:nvPr>
            <p:ph idx="1"/>
          </p:nvPr>
        </p:nvSpPr>
        <p:spPr>
          <a:xfrm>
            <a:off x="457200" y="1447800"/>
            <a:ext cx="8229600" cy="4525963"/>
          </a:xfrm>
        </p:spPr>
        <p:txBody>
          <a:bodyPr/>
          <a:lstStyle/>
          <a:p>
            <a:pPr marL="0" marR="0">
              <a:lnSpc>
                <a:spcPct val="107000"/>
              </a:lnSpc>
              <a:spcBef>
                <a:spcPts val="0"/>
              </a:spcBef>
              <a:spcAft>
                <a:spcPts val="800"/>
              </a:spcAft>
            </a:pPr>
            <a:r>
              <a:rPr lang="en-US" sz="2000" kern="100" dirty="0">
                <a:latin typeface="Calibri" panose="020F0502020204030204" pitchFamily="34" charset="0"/>
                <a:ea typeface="Calibri" panose="020F0502020204030204" pitchFamily="34" charset="0"/>
                <a:cs typeface="Times New Roman" panose="02020603050405020304" pitchFamily="18" charset="0"/>
              </a:rPr>
              <a: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gricultural land may be shifted from producing food to the production of dedicated energy crops.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use of agricultural crops and lands has contributed in part to increased prices for many of these commodities. </a:t>
            </a:r>
          </a:p>
          <a:p>
            <a:pPr marL="0" marR="0">
              <a:lnSpc>
                <a:spcPct val="107000"/>
              </a:lnSpc>
              <a:spcBef>
                <a:spcPts val="0"/>
              </a:spcBef>
              <a:spcAft>
                <a:spcPts val="800"/>
              </a:spcAft>
            </a:pPr>
            <a:r>
              <a:rPr lang="en-US" sz="2000" kern="100" dirty="0">
                <a:latin typeface="Calibri" panose="020F0502020204030204" pitchFamily="34" charset="0"/>
                <a:ea typeface="Calibri" panose="020F0502020204030204" pitchFamily="34" charset="0"/>
                <a:cs typeface="Times New Roman" panose="02020603050405020304" pitchFamily="18" charset="0"/>
              </a:rPr>
              <a:t>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ther factors have contributed to this increase including inflation of the dollar and </a:t>
            </a:r>
            <a:r>
              <a:rPr lang="en-US" sz="2000" kern="100" dirty="0">
                <a:latin typeface="Calibri" panose="020F0502020204030204" pitchFamily="34" charset="0"/>
                <a:ea typeface="Calibri" panose="020F0502020204030204" pitchFamily="34" charset="0"/>
                <a:cs typeface="Times New Roman" panose="02020603050405020304" pitchFamily="18" charset="0"/>
              </a:rPr>
              <a:t>increased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price</a:t>
            </a:r>
            <a:r>
              <a:rPr lang="en-US" sz="2000" kern="100" dirty="0">
                <a:latin typeface="Calibri" panose="020F0502020204030204" pitchFamily="34" charset="0"/>
                <a:ea typeface="Calibri" panose="020F0502020204030204" pitchFamily="34" charset="0"/>
                <a:cs typeface="Times New Roman" panose="02020603050405020304" pitchFamily="18" charset="0"/>
              </a:rPr>
              <a:t>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of fossil fuels.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Oil and natural gas, in the form of fuel and synthetic fertilizers, are two of the biggest economic inputs in food production and distribution.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Opportunities to reduce the conflict between food and fuel production</a:t>
            </a:r>
            <a:r>
              <a:rPr lang="en-US" sz="20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include an increased use of agricultural wastes, logging residues, food scraps, municipal solid waste and marginal lands.</a:t>
            </a:r>
          </a:p>
          <a:p>
            <a:endParaRPr lang="en-US" dirty="0"/>
          </a:p>
        </p:txBody>
      </p:sp>
    </p:spTree>
    <p:extLst>
      <p:ext uri="{BB962C8B-B14F-4D97-AF65-F5344CB8AC3E}">
        <p14:creationId xmlns:p14="http://schemas.microsoft.com/office/powerpoint/2010/main" val="37787382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7E33-F9F5-4AFF-8225-FAA4489240EF}"/>
              </a:ext>
            </a:extLst>
          </p:cNvPr>
          <p:cNvSpPr>
            <a:spLocks noGrp="1"/>
          </p:cNvSpPr>
          <p:nvPr>
            <p:ph type="title"/>
          </p:nvPr>
        </p:nvSpPr>
        <p:spPr/>
        <p:txBody>
          <a:bodyPr/>
          <a:lstStyle/>
          <a:p>
            <a:r>
              <a:rPr lang="en-US" dirty="0"/>
              <a:t>“Everything Old is New Again” </a:t>
            </a:r>
            <a:br>
              <a:rPr lang="en-US" dirty="0"/>
            </a:br>
            <a:r>
              <a:rPr lang="en-US" dirty="0"/>
              <a:t>- Jonathan Swift</a:t>
            </a:r>
          </a:p>
        </p:txBody>
      </p:sp>
      <p:sp>
        <p:nvSpPr>
          <p:cNvPr id="3" name="Content Placeholder 2">
            <a:extLst>
              <a:ext uri="{FF2B5EF4-FFF2-40B4-BE49-F238E27FC236}">
                <a16:creationId xmlns:a16="http://schemas.microsoft.com/office/drawing/2014/main" id="{4A1DC8CF-6E28-4785-9695-98CD7C611FA9}"/>
              </a:ext>
            </a:extLst>
          </p:cNvPr>
          <p:cNvSpPr>
            <a:spLocks noGrp="1"/>
          </p:cNvSpPr>
          <p:nvPr>
            <p:ph idx="1"/>
          </p:nvPr>
        </p:nvSpPr>
        <p:spPr>
          <a:xfrm>
            <a:off x="1447800" y="1905001"/>
            <a:ext cx="5943600" cy="3886200"/>
          </a:xfrm>
        </p:spPr>
        <p:txBody>
          <a:bodyPr/>
          <a:lstStyle/>
          <a:p>
            <a:r>
              <a:rPr lang="en-US" sz="2800" dirty="0"/>
              <a:t>Bell Bottoms</a:t>
            </a:r>
          </a:p>
          <a:p>
            <a:r>
              <a:rPr lang="en-US" sz="2800" dirty="0"/>
              <a:t>Trucker Caps</a:t>
            </a:r>
          </a:p>
          <a:p>
            <a:r>
              <a:rPr lang="en-US" sz="2800" dirty="0"/>
              <a:t>Mini Skirts</a:t>
            </a:r>
          </a:p>
          <a:p>
            <a:r>
              <a:rPr lang="en-US" sz="2800" dirty="0"/>
              <a:t>Vinyl Albums</a:t>
            </a:r>
          </a:p>
          <a:p>
            <a:r>
              <a:rPr lang="en-US" sz="2800" dirty="0"/>
              <a:t>Soil Health?</a:t>
            </a:r>
          </a:p>
          <a:p>
            <a:r>
              <a:rPr lang="en-US" sz="2800" dirty="0"/>
              <a:t>Energy?</a:t>
            </a:r>
          </a:p>
        </p:txBody>
      </p:sp>
    </p:spTree>
    <p:extLst>
      <p:ext uri="{BB962C8B-B14F-4D97-AF65-F5344CB8AC3E}">
        <p14:creationId xmlns:p14="http://schemas.microsoft.com/office/powerpoint/2010/main" val="6361899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4A26-6DF8-7659-D2D2-ABDD4756240D}"/>
              </a:ext>
            </a:extLst>
          </p:cNvPr>
          <p:cNvSpPr>
            <a:spLocks noGrp="1"/>
          </p:cNvSpPr>
          <p:nvPr>
            <p:ph type="title"/>
          </p:nvPr>
        </p:nvSpPr>
        <p:spPr>
          <a:xfrm>
            <a:off x="8860" y="-15949"/>
            <a:ext cx="9144000" cy="1143000"/>
          </a:xfrm>
        </p:spPr>
        <p:txBody>
          <a:bodyPr/>
          <a:lstStyle/>
          <a:p>
            <a:r>
              <a:rPr lang="en-US" sz="4400" b="1" kern="100" dirty="0">
                <a:effectLst/>
                <a:latin typeface="Calibri" panose="020F0502020204030204" pitchFamily="34" charset="0"/>
                <a:ea typeface="Calibri" panose="020F0502020204030204" pitchFamily="34" charset="0"/>
                <a:cs typeface="Times New Roman" panose="02020603050405020304" pitchFamily="18" charset="0"/>
              </a:rPr>
              <a:t>U.S. policy to support biofuels</a:t>
            </a:r>
            <a:br>
              <a:rPr lang="en-US" sz="4400" b="1" kern="100" dirty="0">
                <a:effectLst/>
                <a:latin typeface="Calibri" panose="020F0502020204030204" pitchFamily="34" charset="0"/>
                <a:ea typeface="Calibri" panose="020F0502020204030204" pitchFamily="34" charset="0"/>
                <a:cs typeface="Times New Roman" panose="02020603050405020304" pitchFamily="18" charset="0"/>
              </a:rPr>
            </a:br>
            <a:r>
              <a:rPr kumimoji="0" lang="en-US" sz="2000" b="0" i="0" u="none" strike="noStrike" kern="0" cap="none" spc="0" normalizeH="0" baseline="0" noProof="0" dirty="0">
                <a:ln>
                  <a:noFill/>
                </a:ln>
                <a:solidFill>
                  <a:srgbClr val="000000"/>
                </a:solidFill>
                <a:effectLst/>
                <a:uLnTx/>
                <a:uFillTx/>
                <a:latin typeface="Arial"/>
                <a:ea typeface="+mj-ea"/>
                <a:cs typeface="+mj-cs"/>
                <a:hlinkClick r:id="rId3"/>
              </a:rPr>
              <a:t>https://www.epa.gov/environmental-economics/economics-biofuels</a:t>
            </a:r>
            <a:endParaRPr lang="en-US" dirty="0"/>
          </a:p>
        </p:txBody>
      </p:sp>
      <p:sp>
        <p:nvSpPr>
          <p:cNvPr id="3" name="Content Placeholder 2">
            <a:extLst>
              <a:ext uri="{FF2B5EF4-FFF2-40B4-BE49-F238E27FC236}">
                <a16:creationId xmlns:a16="http://schemas.microsoft.com/office/drawing/2014/main" id="{3C54AF76-C9B8-85C4-DE9D-7A3D87687D24}"/>
              </a:ext>
            </a:extLst>
          </p:cNvPr>
          <p:cNvSpPr>
            <a:spLocks noGrp="1"/>
          </p:cNvSpPr>
          <p:nvPr>
            <p:ph idx="1"/>
          </p:nvPr>
        </p:nvSpPr>
        <p:spPr>
          <a:xfrm>
            <a:off x="457200" y="990600"/>
            <a:ext cx="8458200" cy="5867400"/>
          </a:xfrm>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Energy Policy Act of 2005</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included economic incentives such as grants, income tax credits, subsidies and loans to promote biofuel research and development. It established a Renewable Fuel Standard mandating the blending of 7.5 billion gallons of renewable fuels with gasoline annually by 2012.</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Energy Independence and Security Act of 2007 (EISA)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included similar economic incentives. EISA expanded the Renewable Fuel Standard to increase biofuel production to 36 billion gallons by 2022 (we were about half that according to the USDA Economic Research Service,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hlinkClick r:id="rId6"/>
              </a:rPr>
              <a:t>https://www.ers.usda.gov/data-products/u-s-bioenergy-statistics/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In 2022, U.S. ethanol production totaled about 15.4 billion gallons and combined biodiesel/renewable diesel production totaled about 3.1 billion gallons.</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To limit GHG emissions, the Act states that conventional renewable fuels (corn starch ethanol) are required to reduce life-cycle GHG emissions relative to life-cycle emissions from fossil fuels by at least 20 percent, biodiesel and advanced biofuels must reduce GHG emissions by 50 percent, and cellulosic biofuels must reduce emissions by 60 percent. </a:t>
            </a:r>
          </a:p>
        </p:txBody>
      </p:sp>
    </p:spTree>
    <p:extLst>
      <p:ext uri="{BB962C8B-B14F-4D97-AF65-F5344CB8AC3E}">
        <p14:creationId xmlns:p14="http://schemas.microsoft.com/office/powerpoint/2010/main" val="21580231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F013-B1EE-7FA8-2098-6BFA7BB1A337}"/>
              </a:ext>
            </a:extLst>
          </p:cNvPr>
          <p:cNvSpPr>
            <a:spLocks noGrp="1"/>
          </p:cNvSpPr>
          <p:nvPr>
            <p:ph type="title"/>
          </p:nvPr>
        </p:nvSpPr>
        <p:spPr>
          <a:xfrm>
            <a:off x="457200" y="0"/>
            <a:ext cx="8229600" cy="1143000"/>
          </a:xfrm>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Biomass and Land Use (cont.)</a:t>
            </a:r>
            <a:br>
              <a:rPr lang="en-US" kern="100" dirty="0">
                <a:latin typeface="Calibri" panose="020F0502020204030204" pitchFamily="34" charset="0"/>
                <a:ea typeface="Calibri" panose="020F0502020204030204" pitchFamily="34" charset="0"/>
                <a:cs typeface="Times New Roman" panose="02020603050405020304" pitchFamily="18" charset="0"/>
              </a:rPr>
            </a:br>
            <a:r>
              <a:rPr kumimoji="0" lang="en-US" sz="20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https://www.eesi.org/topics/bioenergy-biofuels-biomass/description</a:t>
            </a:r>
            <a:endParaRPr lang="en-US" dirty="0"/>
          </a:p>
        </p:txBody>
      </p:sp>
      <p:sp>
        <p:nvSpPr>
          <p:cNvPr id="3" name="Content Placeholder 2">
            <a:extLst>
              <a:ext uri="{FF2B5EF4-FFF2-40B4-BE49-F238E27FC236}">
                <a16:creationId xmlns:a16="http://schemas.microsoft.com/office/drawing/2014/main" id="{EF0EB318-F6A6-E758-1AEF-0EB0A4E013CC}"/>
              </a:ext>
            </a:extLst>
          </p:cNvPr>
          <p:cNvSpPr>
            <a:spLocks noGrp="1"/>
          </p:cNvSpPr>
          <p:nvPr>
            <p:ph idx="1"/>
          </p:nvPr>
        </p:nvSpPr>
        <p:spPr>
          <a:xfrm>
            <a:off x="457200" y="1295400"/>
            <a:ext cx="8229600" cy="4525963"/>
          </a:xfrm>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issue heavily associated with biomass production is greenhouse gas emissions from land management and land use change. These refer to emissions of greenhouse gases (especially CO2, CH4, and N2O) resulting from agricultural inputs, management practices, and land use changes associated with production of biomass.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Direct emissions refer to those resulting from land clearing, agricultural inputs (such as fertilizers), or management practices undertaken in the process of growing or harvesting a biomass crop.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Indirect emissions are associated with market-driven land use change. These are the emissions that occur when forests, grasslands, or other ecosystems are cleared to produce crops or other commodities to compensate for land that has been diverted to energy production. </a:t>
            </a:r>
          </a:p>
          <a:p>
            <a:pPr marL="0" marR="0">
              <a:lnSpc>
                <a:spcPct val="107000"/>
              </a:lnSpc>
              <a:spcBef>
                <a:spcPts val="0"/>
              </a:spcBef>
              <a:spcAft>
                <a:spcPts val="800"/>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iomass markets will add value to biomass products, residues, and productive lands. This value will help improve the economic viability of working lands and act as a positive incentive to help preserve farms and forests from the accelerating threat of urban and suburban sprawl – the greatest land use impact.</a:t>
            </a:r>
          </a:p>
          <a:p>
            <a:endParaRPr lang="en-US" dirty="0"/>
          </a:p>
        </p:txBody>
      </p:sp>
    </p:spTree>
    <p:extLst>
      <p:ext uri="{BB962C8B-B14F-4D97-AF65-F5344CB8AC3E}">
        <p14:creationId xmlns:p14="http://schemas.microsoft.com/office/powerpoint/2010/main" val="368025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the available biomass resources in the United States. The key is based on thousand tons per year, with a range of less than 50, 60 to 100, 100 to 150, 150 to 250, 250 to 500, and above 500. Some of the highest biomass resources are in Maine, states in the upper Midwest, and parts of Washington, Oregon, and California.">
            <a:extLst>
              <a:ext uri="{FF2B5EF4-FFF2-40B4-BE49-F238E27FC236}">
                <a16:creationId xmlns:a16="http://schemas.microsoft.com/office/drawing/2014/main" id="{0F016EE4-B44F-8341-3BDB-4D96A7FF08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315199" cy="5665954"/>
          </a:xfrm>
          <a:prstGeom prst="rect">
            <a:avLst/>
          </a:prstGeom>
          <a:noFill/>
          <a:ln>
            <a:noFill/>
          </a:ln>
        </p:spPr>
      </p:pic>
      <p:sp>
        <p:nvSpPr>
          <p:cNvPr id="5" name="TextBox 4">
            <a:extLst>
              <a:ext uri="{FF2B5EF4-FFF2-40B4-BE49-F238E27FC236}">
                <a16:creationId xmlns:a16="http://schemas.microsoft.com/office/drawing/2014/main" id="{BEE8E67F-F8BE-9BEC-A631-76AA27D716C1}"/>
              </a:ext>
            </a:extLst>
          </p:cNvPr>
          <p:cNvSpPr txBox="1"/>
          <p:nvPr/>
        </p:nvSpPr>
        <p:spPr>
          <a:xfrm>
            <a:off x="838200" y="5953035"/>
            <a:ext cx="7021730" cy="646331"/>
          </a:xfrm>
          <a:prstGeom prst="rect">
            <a:avLst/>
          </a:prstGeom>
          <a:noFill/>
        </p:spPr>
        <p:txBody>
          <a:bodyPr wrap="non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Available biomass resources in the United States.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Source: NREL</a:t>
            </a:r>
          </a:p>
          <a:p>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U.S. Department of Energy </a:t>
            </a:r>
            <a:r>
              <a:rPr lang="en-US" sz="18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Federal Energy Management Program (FEMP)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8922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0F3C9-EDBE-4D0C-73BC-3246F17E544D}"/>
              </a:ext>
            </a:extLst>
          </p:cNvPr>
          <p:cNvPicPr>
            <a:picLocks noChangeAspect="1"/>
          </p:cNvPicPr>
          <p:nvPr/>
        </p:nvPicPr>
        <p:blipFill rotWithShape="1">
          <a:blip r:embed="rId2"/>
          <a:srcRect t="7265"/>
          <a:stretch/>
        </p:blipFill>
        <p:spPr>
          <a:xfrm>
            <a:off x="478280" y="1018198"/>
            <a:ext cx="8229600" cy="5387047"/>
          </a:xfrm>
          <a:prstGeom prst="rect">
            <a:avLst/>
          </a:prstGeom>
        </p:spPr>
      </p:pic>
      <p:sp>
        <p:nvSpPr>
          <p:cNvPr id="2" name="Title 1">
            <a:extLst>
              <a:ext uri="{FF2B5EF4-FFF2-40B4-BE49-F238E27FC236}">
                <a16:creationId xmlns:a16="http://schemas.microsoft.com/office/drawing/2014/main" id="{6C0B95BA-20A7-C52C-DD08-2FC6B381B42A}"/>
              </a:ext>
            </a:extLst>
          </p:cNvPr>
          <p:cNvSpPr>
            <a:spLocks noGrp="1"/>
          </p:cNvSpPr>
          <p:nvPr>
            <p:ph type="title"/>
          </p:nvPr>
        </p:nvSpPr>
        <p:spPr>
          <a:xfrm>
            <a:off x="228600" y="152400"/>
            <a:ext cx="8686800" cy="1676400"/>
          </a:xfrm>
        </p:spPr>
        <p:txBody>
          <a:bodyPr/>
          <a:lstStyle/>
          <a:p>
            <a:r>
              <a:rPr lang="en-US" dirty="0"/>
              <a:t>Biofuel Energy Production - 2022</a:t>
            </a:r>
            <a:br>
              <a:rPr lang="en-US" dirty="0"/>
            </a:br>
            <a:br>
              <a:rPr lang="en-US" sz="2400" dirty="0"/>
            </a:br>
            <a:r>
              <a:rPr kumimoji="0" lang="en-US" sz="2000" b="0" i="0" u="none" strike="noStrike" kern="0" cap="none" spc="0" normalizeH="0" baseline="0" noProof="0" dirty="0">
                <a:ln>
                  <a:noFill/>
                </a:ln>
                <a:solidFill>
                  <a:srgbClr val="000000"/>
                </a:solidFill>
                <a:effectLst/>
                <a:uLnTx/>
                <a:uFillTx/>
                <a:latin typeface="Arial"/>
                <a:ea typeface="+mj-ea"/>
                <a:cs typeface="+mj-cs"/>
                <a:hlinkClick r:id="rId3"/>
              </a:rPr>
              <a:t>https://ourworldindata.org/grapher/biofuel-production</a:t>
            </a:r>
            <a:endParaRPr lang="en-US" dirty="0"/>
          </a:p>
        </p:txBody>
      </p:sp>
    </p:spTree>
    <p:extLst>
      <p:ext uri="{BB962C8B-B14F-4D97-AF65-F5344CB8AC3E}">
        <p14:creationId xmlns:p14="http://schemas.microsoft.com/office/powerpoint/2010/main" val="20756180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B684-DF60-706B-643B-58203518DDF2}"/>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Biofuels explained</a:t>
            </a:r>
            <a:br>
              <a:rPr lang="en-US" kern="100" dirty="0">
                <a:latin typeface="Calibri" panose="020F0502020204030204" pitchFamily="34" charset="0"/>
                <a:ea typeface="Calibri" panose="020F0502020204030204" pitchFamily="34" charset="0"/>
                <a:cs typeface="Times New Roman" panose="02020603050405020304" pitchFamily="18" charset="0"/>
              </a:rPr>
            </a:br>
            <a:r>
              <a:rPr lang="en-US" sz="2000" b="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https://www.eia.gov/energyexplained/biofuels/</a:t>
            </a:r>
            <a:br>
              <a:rPr lang="en-US" sz="2000" kern="1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27CD7F00-38F7-30FC-8F5B-F71FD00F6932}"/>
              </a:ext>
            </a:extLst>
          </p:cNvPr>
          <p:cNvSpPr>
            <a:spLocks noGrp="1"/>
          </p:cNvSpPr>
          <p:nvPr>
            <p:ph idx="1"/>
          </p:nvPr>
        </p:nvSpPr>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term </a:t>
            </a: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biofuels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usually applies to liquid fuels and blending components produced from biomass materials called </a:t>
            </a: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feedstocks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Most biofuels are used as transportation fuels, but they may also be used for heating and electricity generation. Gaseous fuels produced from biomass that are used directly as a gas or converted to liquid fuels may qualify for use in government programs that promote or require use of biofuels.</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In 2021, about 17.5 billion gallons of biofuels were produced in the United States and about 16.8 billion gallons were consumed. The United States was a net exporter of about 0.8 billion gallons of biofuels in 2021, with fuel ethanol accounting for the largest share of gross and net exports of biofuels.</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Most of biofuel consumption occurs as a blend with refined petroleum products such as gasoline, diesel fuel, heating oil, and kerosene-type jet fuel. However, some biofuels do not require blending with their petroleum counterparts and are referred to as drop-in biofuels.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350727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B684-DF60-706B-643B-58203518DDF2}"/>
              </a:ext>
            </a:extLst>
          </p:cNvPr>
          <p:cNvSpPr>
            <a:spLocks noGrp="1"/>
          </p:cNvSpPr>
          <p:nvPr>
            <p:ph type="title"/>
          </p:nvPr>
        </p:nvSpPr>
        <p:spPr>
          <a:xfrm>
            <a:off x="0" y="274638"/>
            <a:ext cx="9144000" cy="1143000"/>
          </a:xfrm>
        </p:spPr>
        <p:txBody>
          <a:bodyPr/>
          <a:lstStyle/>
          <a:p>
            <a:r>
              <a:rPr lang="en-US" sz="4000" b="1" kern="100" dirty="0">
                <a:latin typeface="Calibri" panose="020F0502020204030204" pitchFamily="34" charset="0"/>
                <a:ea typeface="Calibri" panose="020F0502020204030204" pitchFamily="34" charset="0"/>
                <a:cs typeface="Times New Roman" panose="02020603050405020304" pitchFamily="18" charset="0"/>
              </a:rPr>
              <a:t>U.S. Biofuels Production &amp; Consumption </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lang="en-US" sz="2000" b="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https://www.eia.gov/energyexplained/biofuels/</a:t>
            </a:r>
            <a:br>
              <a:rPr lang="en-US" sz="2000" kern="1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pic>
        <p:nvPicPr>
          <p:cNvPr id="4" name="Picture 3">
            <a:extLst>
              <a:ext uri="{FF2B5EF4-FFF2-40B4-BE49-F238E27FC236}">
                <a16:creationId xmlns:a16="http://schemas.microsoft.com/office/drawing/2014/main" id="{7B4EE16B-AB76-F7F7-4A7B-A0B30D164502}"/>
              </a:ext>
            </a:extLst>
          </p:cNvPr>
          <p:cNvPicPr>
            <a:picLocks noChangeAspect="1"/>
          </p:cNvPicPr>
          <p:nvPr/>
        </p:nvPicPr>
        <p:blipFill rotWithShape="1">
          <a:blip r:embed="rId4"/>
          <a:srcRect l="40010" t="57358" r="42248" b="23427"/>
          <a:stretch/>
        </p:blipFill>
        <p:spPr bwMode="auto">
          <a:xfrm>
            <a:off x="392501" y="1301530"/>
            <a:ext cx="8370499" cy="5099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36431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B684-DF60-706B-643B-58203518DDF2}"/>
              </a:ext>
            </a:extLst>
          </p:cNvPr>
          <p:cNvSpPr>
            <a:spLocks noGrp="1"/>
          </p:cNvSpPr>
          <p:nvPr>
            <p:ph type="title"/>
          </p:nvPr>
        </p:nvSpPr>
        <p:spPr>
          <a:xfrm>
            <a:off x="457200" y="17721"/>
            <a:ext cx="8229600" cy="1143000"/>
          </a:xfrm>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Biofuels explained</a:t>
            </a:r>
            <a:br>
              <a:rPr lang="en-US" kern="100" dirty="0">
                <a:latin typeface="Calibri" panose="020F0502020204030204" pitchFamily="34" charset="0"/>
                <a:ea typeface="Calibri" panose="020F0502020204030204" pitchFamily="34" charset="0"/>
                <a:cs typeface="Times New Roman" panose="02020603050405020304" pitchFamily="18" charset="0"/>
              </a:rPr>
            </a:br>
            <a:r>
              <a:rPr lang="en-US" sz="2000" b="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https://www.eia.gov/energyexplained/biofuels/</a:t>
            </a:r>
            <a:br>
              <a:rPr lang="en-US" sz="2000" kern="1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27CD7F00-38F7-30FC-8F5B-F71FD00F6932}"/>
              </a:ext>
            </a:extLst>
          </p:cNvPr>
          <p:cNvSpPr>
            <a:spLocks noGrp="1"/>
          </p:cNvSpPr>
          <p:nvPr>
            <p:ph idx="1"/>
          </p:nvPr>
        </p:nvSpPr>
        <p:spPr>
          <a:xfrm>
            <a:off x="304800" y="914400"/>
            <a:ext cx="8686800" cy="5943600"/>
          </a:xfrm>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U.S. Energy Information Administration (EIA) publishes data on four major categories of biofuels that qualify for use in the federal RFS Program:</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1. Ethanol—an alcohol fuel that is blended with petroleum gasoline for use in vehicles and accounted for the largest shares of U.S. biofuel production (85%) and consumption (82%) in 2021.</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2. Biodiesel—a biofuel that is usually blended with petroleum diesel for consumption and accounts for the second-largest shares of U.S. biofuel production (11%) and consumption (12%) in 2021.</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3. Renewable diesel—a fuel chemically similar to petroleum diesel for use as a drop-in fuel or a petroleum diesel blend with small but growing U.S. production and consumption. Renewable diesel's percentage shares of total U.S. biofuels production and consumption were about 3% and 5% respectively in 2021.</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4. Other biofuels—include renewable heating oil, renewable jet fuel (sustainable aviation fuel, alternative jet fuel,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biojet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renewable naphtha, renewable gasoline, and other emerging biofuels that are in various stages of development and commercialization.</a:t>
            </a:r>
          </a:p>
        </p:txBody>
      </p:sp>
    </p:spTree>
    <p:extLst>
      <p:ext uri="{BB962C8B-B14F-4D97-AF65-F5344CB8AC3E}">
        <p14:creationId xmlns:p14="http://schemas.microsoft.com/office/powerpoint/2010/main" val="13334459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B684-DF60-706B-643B-58203518DDF2}"/>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U.S. Biofuel Imports &amp; Exports</a:t>
            </a:r>
            <a:br>
              <a:rPr lang="en-US" kern="100" dirty="0">
                <a:latin typeface="Calibri" panose="020F0502020204030204" pitchFamily="34" charset="0"/>
                <a:ea typeface="Calibri" panose="020F0502020204030204" pitchFamily="34" charset="0"/>
                <a:cs typeface="Times New Roman" panose="02020603050405020304" pitchFamily="18" charset="0"/>
              </a:rPr>
            </a:br>
            <a:r>
              <a:rPr lang="en-US" sz="2000" b="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https://www.eia.gov/energyexplained/biofuels/</a:t>
            </a:r>
            <a:br>
              <a:rPr lang="en-US" sz="2000" kern="1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pic>
        <p:nvPicPr>
          <p:cNvPr id="4" name="Picture 3">
            <a:extLst>
              <a:ext uri="{FF2B5EF4-FFF2-40B4-BE49-F238E27FC236}">
                <a16:creationId xmlns:a16="http://schemas.microsoft.com/office/drawing/2014/main" id="{B7B0501F-D40D-22CB-C0EB-08747D4A1926}"/>
              </a:ext>
            </a:extLst>
          </p:cNvPr>
          <p:cNvPicPr>
            <a:picLocks noChangeAspect="1"/>
          </p:cNvPicPr>
          <p:nvPr/>
        </p:nvPicPr>
        <p:blipFill rotWithShape="1">
          <a:blip r:embed="rId3"/>
          <a:srcRect l="40251" t="79129" r="42350" b="1019"/>
          <a:stretch/>
        </p:blipFill>
        <p:spPr bwMode="auto">
          <a:xfrm>
            <a:off x="457200" y="1278640"/>
            <a:ext cx="8229600" cy="528168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C9E4860-1E11-A2EF-9CE9-4339289E4F05}"/>
              </a:ext>
            </a:extLst>
          </p:cNvPr>
          <p:cNvSpPr txBox="1"/>
          <p:nvPr/>
        </p:nvSpPr>
        <p:spPr>
          <a:xfrm>
            <a:off x="1295400" y="2286000"/>
            <a:ext cx="1423659" cy="1384995"/>
          </a:xfrm>
          <a:prstGeom prst="rect">
            <a:avLst/>
          </a:prstGeom>
          <a:noFill/>
        </p:spPr>
        <p:txBody>
          <a:bodyPr wrap="none" rtlCol="0">
            <a:spAutoFit/>
          </a:bodyPr>
          <a:lstStyle/>
          <a:p>
            <a:r>
              <a:rPr lang="en-US" sz="2800" dirty="0"/>
              <a:t>Imports</a:t>
            </a:r>
          </a:p>
          <a:p>
            <a:endParaRPr lang="en-US" sz="2800" dirty="0"/>
          </a:p>
          <a:p>
            <a:r>
              <a:rPr lang="en-US" sz="2800" dirty="0"/>
              <a:t>Exports</a:t>
            </a:r>
          </a:p>
        </p:txBody>
      </p:sp>
      <p:cxnSp>
        <p:nvCxnSpPr>
          <p:cNvPr id="6" name="Straight Connector 5">
            <a:extLst>
              <a:ext uri="{FF2B5EF4-FFF2-40B4-BE49-F238E27FC236}">
                <a16:creationId xmlns:a16="http://schemas.microsoft.com/office/drawing/2014/main" id="{0FBC99B0-D2C7-C7AD-7B9F-159CFC59184E}"/>
              </a:ext>
            </a:extLst>
          </p:cNvPr>
          <p:cNvCxnSpPr>
            <a:cxnSpLocks/>
          </p:cNvCxnSpPr>
          <p:nvPr/>
        </p:nvCxnSpPr>
        <p:spPr>
          <a:xfrm>
            <a:off x="1143000" y="2895600"/>
            <a:ext cx="7315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314464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5B72-2687-1C66-896D-86CCF9EC50E9}"/>
              </a:ext>
            </a:extLst>
          </p:cNvPr>
          <p:cNvSpPr>
            <a:spLocks noGrp="1"/>
          </p:cNvSpPr>
          <p:nvPr>
            <p:ph type="title"/>
          </p:nvPr>
        </p:nvSpPr>
        <p:spPr/>
        <p:txBody>
          <a:bodyPr/>
          <a:lstStyle/>
          <a:p>
            <a:r>
              <a:rPr lang="en-US" dirty="0"/>
              <a:t>Switchgrass as a Biofuel?</a:t>
            </a:r>
          </a:p>
        </p:txBody>
      </p:sp>
      <p:sp>
        <p:nvSpPr>
          <p:cNvPr id="3" name="Content Placeholder 2">
            <a:extLst>
              <a:ext uri="{FF2B5EF4-FFF2-40B4-BE49-F238E27FC236}">
                <a16:creationId xmlns:a16="http://schemas.microsoft.com/office/drawing/2014/main" id="{0B90A16A-E1AF-9E6E-7A2B-F871452D4232}"/>
              </a:ext>
            </a:extLst>
          </p:cNvPr>
          <p:cNvSpPr>
            <a:spLocks noGrp="1"/>
          </p:cNvSpPr>
          <p:nvPr>
            <p:ph idx="1"/>
          </p:nvPr>
        </p:nvSpPr>
        <p:spPr>
          <a:xfrm>
            <a:off x="457200" y="1295400"/>
            <a:ext cx="8229600" cy="4830763"/>
          </a:xfrm>
        </p:spPr>
        <p:txBody>
          <a:bodyPr/>
          <a:lstStyle/>
          <a:p>
            <a:r>
              <a:rPr lang="en-US" sz="2600" dirty="0"/>
              <a:t>Most of the public had never heard of switchgrass</a:t>
            </a:r>
          </a:p>
          <a:p>
            <a:r>
              <a:rPr lang="en-US" sz="2600" dirty="0"/>
              <a:t>2006 President George W. Bush mentions switchgrass in his State of the Union address</a:t>
            </a:r>
          </a:p>
          <a:p>
            <a:r>
              <a:rPr lang="en-US" sz="2600" dirty="0"/>
              <a:t>“We must also change how we power our automobiles. We will increase our research in better batteries for hybrid and electric cars, and in pollution-free cars that run on hydrogen. We’ll also fund additional research in cutting-edge methods of producing ethanol, not just from corn, but from wood chips and stalks, or switchgrass. Our goal is to make this new kind of ethanol practical and competitive within six years.” </a:t>
            </a:r>
          </a:p>
        </p:txBody>
      </p:sp>
    </p:spTree>
    <p:extLst>
      <p:ext uri="{BB962C8B-B14F-4D97-AF65-F5344CB8AC3E}">
        <p14:creationId xmlns:p14="http://schemas.microsoft.com/office/powerpoint/2010/main" val="16213962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6A05-FA82-C708-6A23-B05AFABF0E41}"/>
              </a:ext>
            </a:extLst>
          </p:cNvPr>
          <p:cNvSpPr>
            <a:spLocks noGrp="1"/>
          </p:cNvSpPr>
          <p:nvPr>
            <p:ph type="title"/>
          </p:nvPr>
        </p:nvSpPr>
        <p:spPr/>
        <p:txBody>
          <a:bodyPr/>
          <a:lstStyle/>
          <a:p>
            <a:r>
              <a:rPr lang="en-US" dirty="0"/>
              <a:t>Biology and Adaptation</a:t>
            </a:r>
          </a:p>
        </p:txBody>
      </p:sp>
      <p:sp>
        <p:nvSpPr>
          <p:cNvPr id="3" name="Content Placeholder 2">
            <a:extLst>
              <a:ext uri="{FF2B5EF4-FFF2-40B4-BE49-F238E27FC236}">
                <a16:creationId xmlns:a16="http://schemas.microsoft.com/office/drawing/2014/main" id="{45AEA0B3-4309-5151-F9CE-40B23D187F31}"/>
              </a:ext>
            </a:extLst>
          </p:cNvPr>
          <p:cNvSpPr>
            <a:spLocks noGrp="1"/>
          </p:cNvSpPr>
          <p:nvPr>
            <p:ph idx="1"/>
          </p:nvPr>
        </p:nvSpPr>
        <p:spPr>
          <a:xfrm>
            <a:off x="446568" y="1304371"/>
            <a:ext cx="3198595" cy="4715429"/>
          </a:xfrm>
        </p:spPr>
        <p:txBody>
          <a:bodyPr/>
          <a:lstStyle/>
          <a:p>
            <a:pPr algn="l"/>
            <a:r>
              <a:rPr lang="en-US" sz="2800" b="0" i="1" dirty="0">
                <a:effectLst/>
                <a:latin typeface="Arial" panose="020B0604020202020204" pitchFamily="34" charset="0"/>
              </a:rPr>
              <a:t>Panicum virgatum</a:t>
            </a:r>
            <a:endParaRPr lang="en-US" sz="2800" b="0" i="0" dirty="0">
              <a:effectLst/>
              <a:latin typeface="Arial" panose="020B0604020202020204" pitchFamily="34" charset="0"/>
            </a:endParaRPr>
          </a:p>
          <a:p>
            <a:r>
              <a:rPr lang="en-US" sz="2800" dirty="0"/>
              <a:t>Switchgrass is adapted* to much of North America. </a:t>
            </a:r>
          </a:p>
          <a:p>
            <a:r>
              <a:rPr lang="en-US" sz="2800" u="sng" dirty="0"/>
              <a:t>Not</a:t>
            </a:r>
            <a:r>
              <a:rPr lang="en-US" sz="2800" dirty="0"/>
              <a:t> a Food Crop</a:t>
            </a:r>
          </a:p>
          <a:p>
            <a:r>
              <a:rPr lang="en-US" sz="2800" dirty="0"/>
              <a:t>Late growth not palatable to Livestock</a:t>
            </a:r>
          </a:p>
        </p:txBody>
      </p:sp>
      <p:pic>
        <p:nvPicPr>
          <p:cNvPr id="6" name="Picture 5" descr="Map&#10;&#10;Description automatically generated">
            <a:hlinkClick r:id="rId2" tooltip="&quot;Figure 1.  Switchgrass is adapted to much of North America. Photo courtesy of USDA NRCS.&quot;"/>
            <a:extLst>
              <a:ext uri="{FF2B5EF4-FFF2-40B4-BE49-F238E27FC236}">
                <a16:creationId xmlns:a16="http://schemas.microsoft.com/office/drawing/2014/main" id="{032D18C9-B264-EF6A-B19E-2A05C3B976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8707" y="1596730"/>
            <a:ext cx="5107205" cy="4233604"/>
          </a:xfrm>
          <a:prstGeom prst="rect">
            <a:avLst/>
          </a:prstGeom>
          <a:noFill/>
          <a:ln>
            <a:noFill/>
          </a:ln>
        </p:spPr>
      </p:pic>
      <p:sp>
        <p:nvSpPr>
          <p:cNvPr id="7" name="TextBox 6">
            <a:extLst>
              <a:ext uri="{FF2B5EF4-FFF2-40B4-BE49-F238E27FC236}">
                <a16:creationId xmlns:a16="http://schemas.microsoft.com/office/drawing/2014/main" id="{1A32FDD0-5C7C-7C5E-ED9E-91598EE655CE}"/>
              </a:ext>
            </a:extLst>
          </p:cNvPr>
          <p:cNvSpPr txBox="1"/>
          <p:nvPr/>
        </p:nvSpPr>
        <p:spPr>
          <a:xfrm>
            <a:off x="2819400" y="5919345"/>
            <a:ext cx="6114623" cy="369332"/>
          </a:xfrm>
          <a:prstGeom prst="rect">
            <a:avLst/>
          </a:prstGeom>
          <a:noFill/>
        </p:spPr>
        <p:txBody>
          <a:bodyPr wrap="none" rtlCol="0">
            <a:spAutoFit/>
          </a:bodyPr>
          <a:lstStyle/>
          <a:p>
            <a:r>
              <a:rPr lang="en-US" dirty="0">
                <a:hlinkClick r:id="rId4"/>
              </a:rPr>
              <a:t>https://plants.usda.gov/home/plantProfile?symbol=PAVI2</a:t>
            </a:r>
            <a:r>
              <a:rPr lang="en-US" dirty="0"/>
              <a:t> </a:t>
            </a:r>
          </a:p>
        </p:txBody>
      </p:sp>
      <p:cxnSp>
        <p:nvCxnSpPr>
          <p:cNvPr id="5" name="Straight Connector 4">
            <a:extLst>
              <a:ext uri="{FF2B5EF4-FFF2-40B4-BE49-F238E27FC236}">
                <a16:creationId xmlns:a16="http://schemas.microsoft.com/office/drawing/2014/main" id="{5F62D2D8-598C-E0CB-C57E-61514EA7D5D4}"/>
              </a:ext>
            </a:extLst>
          </p:cNvPr>
          <p:cNvCxnSpPr>
            <a:cxnSpLocks/>
          </p:cNvCxnSpPr>
          <p:nvPr/>
        </p:nvCxnSpPr>
        <p:spPr>
          <a:xfrm flipV="1">
            <a:off x="5715000" y="3581400"/>
            <a:ext cx="76200" cy="19812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678F9026-31CD-F602-96B5-8ECF80A2859D}"/>
              </a:ext>
            </a:extLst>
          </p:cNvPr>
          <p:cNvCxnSpPr>
            <a:cxnSpLocks/>
          </p:cNvCxnSpPr>
          <p:nvPr/>
        </p:nvCxnSpPr>
        <p:spPr>
          <a:xfrm flipH="1">
            <a:off x="5791200" y="3581400"/>
            <a:ext cx="2590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79871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7E33-F9F5-4AFF-8225-FAA4489240EF}"/>
              </a:ext>
            </a:extLst>
          </p:cNvPr>
          <p:cNvSpPr>
            <a:spLocks noGrp="1"/>
          </p:cNvSpPr>
          <p:nvPr>
            <p:ph type="title"/>
          </p:nvPr>
        </p:nvSpPr>
        <p:spPr/>
        <p:txBody>
          <a:bodyPr/>
          <a:lstStyle/>
          <a:p>
            <a:r>
              <a:rPr lang="en-US" dirty="0"/>
              <a:t>A New Look at an Old Practice</a:t>
            </a:r>
          </a:p>
        </p:txBody>
      </p:sp>
      <p:sp>
        <p:nvSpPr>
          <p:cNvPr id="3" name="Content Placeholder 2">
            <a:extLst>
              <a:ext uri="{FF2B5EF4-FFF2-40B4-BE49-F238E27FC236}">
                <a16:creationId xmlns:a16="http://schemas.microsoft.com/office/drawing/2014/main" id="{4A1DC8CF-6E28-4785-9695-98CD7C611FA9}"/>
              </a:ext>
            </a:extLst>
          </p:cNvPr>
          <p:cNvSpPr>
            <a:spLocks noGrp="1"/>
          </p:cNvSpPr>
          <p:nvPr>
            <p:ph idx="1"/>
          </p:nvPr>
        </p:nvSpPr>
        <p:spPr>
          <a:xfrm>
            <a:off x="457200" y="1417639"/>
            <a:ext cx="8229600" cy="2468562"/>
          </a:xfrm>
        </p:spPr>
        <p:txBody>
          <a:bodyPr/>
          <a:lstStyle/>
          <a:p>
            <a:r>
              <a:rPr lang="en-US" sz="2800" dirty="0"/>
              <a:t>Thomas Jefferson used turnips, buckwheat and vetch as cover crops at Monticello in 1794.</a:t>
            </a:r>
          </a:p>
          <a:p>
            <a:r>
              <a:rPr lang="en-US" sz="2800" dirty="0"/>
              <a:t>“…indeed I think it important to separate my exhausting crops by alternations of </a:t>
            </a:r>
            <a:r>
              <a:rPr lang="en-US" sz="2800" dirty="0" err="1"/>
              <a:t>amelioraters</a:t>
            </a:r>
            <a:r>
              <a:rPr lang="en-US" sz="2800" dirty="0"/>
              <a:t> (sic).”</a:t>
            </a:r>
          </a:p>
          <a:p>
            <a:pPr marL="0" indent="0">
              <a:buNone/>
            </a:pPr>
            <a:endParaRPr lang="en-US" dirty="0"/>
          </a:p>
        </p:txBody>
      </p:sp>
      <p:pic>
        <p:nvPicPr>
          <p:cNvPr id="5" name="Picture 4">
            <a:extLst>
              <a:ext uri="{FF2B5EF4-FFF2-40B4-BE49-F238E27FC236}">
                <a16:creationId xmlns:a16="http://schemas.microsoft.com/office/drawing/2014/main" id="{9E04373E-26EB-4356-ADBE-C946A227097C}"/>
              </a:ext>
            </a:extLst>
          </p:cNvPr>
          <p:cNvPicPr>
            <a:picLocks noChangeAspect="1"/>
          </p:cNvPicPr>
          <p:nvPr/>
        </p:nvPicPr>
        <p:blipFill rotWithShape="1">
          <a:blip r:embed="rId3"/>
          <a:srcRect l="3333" t="14446" r="78333" b="21609"/>
          <a:stretch/>
        </p:blipFill>
        <p:spPr>
          <a:xfrm>
            <a:off x="5905959" y="3490722"/>
            <a:ext cx="2888633" cy="2833744"/>
          </a:xfrm>
          <a:prstGeom prst="rect">
            <a:avLst/>
          </a:prstGeom>
        </p:spPr>
      </p:pic>
      <p:sp>
        <p:nvSpPr>
          <p:cNvPr id="6" name="TextBox 5">
            <a:extLst>
              <a:ext uri="{FF2B5EF4-FFF2-40B4-BE49-F238E27FC236}">
                <a16:creationId xmlns:a16="http://schemas.microsoft.com/office/drawing/2014/main" id="{416FFE44-B429-EB99-B49B-F3B78736BBD2}"/>
              </a:ext>
            </a:extLst>
          </p:cNvPr>
          <p:cNvSpPr txBox="1"/>
          <p:nvPr/>
        </p:nvSpPr>
        <p:spPr>
          <a:xfrm>
            <a:off x="514350" y="3855904"/>
            <a:ext cx="5429250" cy="2308324"/>
          </a:xfrm>
          <a:prstGeom prst="rect">
            <a:avLst/>
          </a:prstGeom>
          <a:noFill/>
        </p:spPr>
        <p:txBody>
          <a:bodyPr wrap="square" rtlCol="0">
            <a:spAutoFit/>
          </a:bodyPr>
          <a:lstStyle/>
          <a:p>
            <a:r>
              <a:rPr lang="en-US" dirty="0"/>
              <a:t>Thomas Jefferson to John Taylor, 29 December 1794, Founders Online, National Archives, accessed September 29, 2019, </a:t>
            </a:r>
            <a:br>
              <a:rPr lang="en-US" dirty="0"/>
            </a:br>
            <a:r>
              <a:rPr lang="en-US" dirty="0">
                <a:hlinkClick r:id="rId4"/>
              </a:rPr>
              <a:t>https://founders.archives.gov/documents/Jefferson/01-28-02-0172</a:t>
            </a:r>
            <a:r>
              <a:rPr lang="en-US" dirty="0"/>
              <a:t> .</a:t>
            </a:r>
          </a:p>
          <a:p>
            <a:r>
              <a:rPr lang="da-DK" dirty="0"/>
              <a:t>Jefferson Painting by Rembrandt Peale  - </a:t>
            </a:r>
            <a:r>
              <a:rPr lang="da-DK" dirty="0">
                <a:hlinkClick r:id="rId5"/>
              </a:rPr>
              <a:t>http://www.whitehouseresearch.org/assetbank-whha/action/viewHome</a:t>
            </a:r>
            <a:r>
              <a:rPr lang="da-DK" dirty="0"/>
              <a:t> </a:t>
            </a:r>
            <a:endParaRPr lang="en-US" dirty="0"/>
          </a:p>
        </p:txBody>
      </p:sp>
    </p:spTree>
    <p:extLst>
      <p:ext uri="{BB962C8B-B14F-4D97-AF65-F5344CB8AC3E}">
        <p14:creationId xmlns:p14="http://schemas.microsoft.com/office/powerpoint/2010/main" val="3579940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CC-0C7E-0954-BA37-A8BE659408DF}"/>
              </a:ext>
            </a:extLst>
          </p:cNvPr>
          <p:cNvSpPr>
            <a:spLocks noGrp="1"/>
          </p:cNvSpPr>
          <p:nvPr>
            <p:ph type="title"/>
          </p:nvPr>
        </p:nvSpPr>
        <p:spPr/>
        <p:txBody>
          <a:bodyPr/>
          <a:lstStyle/>
          <a:p>
            <a:r>
              <a:rPr lang="en-US" dirty="0"/>
              <a:t>Biology and Adaptation (</a:t>
            </a:r>
            <a:r>
              <a:rPr lang="en-US" dirty="0" err="1"/>
              <a:t>cont</a:t>
            </a:r>
            <a:r>
              <a:rPr lang="en-US" dirty="0"/>
              <a:t>)</a:t>
            </a:r>
          </a:p>
        </p:txBody>
      </p:sp>
      <p:sp>
        <p:nvSpPr>
          <p:cNvPr id="3" name="Content Placeholder 2">
            <a:extLst>
              <a:ext uri="{FF2B5EF4-FFF2-40B4-BE49-F238E27FC236}">
                <a16:creationId xmlns:a16="http://schemas.microsoft.com/office/drawing/2014/main" id="{D639C17E-7167-3BC8-53A6-59B6401D14B3}"/>
              </a:ext>
            </a:extLst>
          </p:cNvPr>
          <p:cNvSpPr>
            <a:spLocks noGrp="1"/>
          </p:cNvSpPr>
          <p:nvPr>
            <p:ph idx="1"/>
          </p:nvPr>
        </p:nvSpPr>
        <p:spPr/>
        <p:txBody>
          <a:bodyPr/>
          <a:lstStyle/>
          <a:p>
            <a:r>
              <a:rPr lang="en-US" sz="2400" dirty="0"/>
              <a:t>Perennial warm-season grass native to North America east of the Rocky Mountains and south of 55°N latitude. </a:t>
            </a:r>
          </a:p>
          <a:p>
            <a:r>
              <a:rPr lang="en-US" sz="2400" dirty="0"/>
              <a:t>Switchgrass grows 3 to 10 feet tall, typically as a bunchgrass, but the short rhizomes can form a sod over time. </a:t>
            </a:r>
          </a:p>
          <a:p>
            <a:r>
              <a:rPr lang="en-US" sz="2400" dirty="0"/>
              <a:t>Switchgrass has high yield potential on marginal cropland and will be productive in most rain-fed production systems east of the 100th meridian. </a:t>
            </a:r>
          </a:p>
          <a:p>
            <a:r>
              <a:rPr lang="en-US" sz="2400" dirty="0"/>
              <a:t>Productive switchgrass stands can be grown west of the 100th meridian with irrigation (remember that asterisk?)</a:t>
            </a:r>
          </a:p>
        </p:txBody>
      </p:sp>
    </p:spTree>
    <p:extLst>
      <p:ext uri="{BB962C8B-B14F-4D97-AF65-F5344CB8AC3E}">
        <p14:creationId xmlns:p14="http://schemas.microsoft.com/office/powerpoint/2010/main" val="33704426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67A3-5B93-84A0-9186-CEB6356FA56A}"/>
              </a:ext>
            </a:extLst>
          </p:cNvPr>
          <p:cNvSpPr>
            <a:spLocks noGrp="1"/>
          </p:cNvSpPr>
          <p:nvPr>
            <p:ph type="title"/>
          </p:nvPr>
        </p:nvSpPr>
        <p:spPr/>
        <p:txBody>
          <a:bodyPr/>
          <a:lstStyle/>
          <a:p>
            <a:r>
              <a:rPr lang="en-US" dirty="0"/>
              <a:t>Original Prairie Extent</a:t>
            </a:r>
          </a:p>
        </p:txBody>
      </p:sp>
      <p:sp>
        <p:nvSpPr>
          <p:cNvPr id="3" name="Content Placeholder 2">
            <a:extLst>
              <a:ext uri="{FF2B5EF4-FFF2-40B4-BE49-F238E27FC236}">
                <a16:creationId xmlns:a16="http://schemas.microsoft.com/office/drawing/2014/main" id="{19C55016-5AEF-0E0F-8B42-B3A46C151F9E}"/>
              </a:ext>
            </a:extLst>
          </p:cNvPr>
          <p:cNvSpPr>
            <a:spLocks noGrp="1"/>
          </p:cNvSpPr>
          <p:nvPr>
            <p:ph idx="1"/>
          </p:nvPr>
        </p:nvSpPr>
        <p:spPr>
          <a:xfrm>
            <a:off x="457200" y="1600200"/>
            <a:ext cx="4648200" cy="4525963"/>
          </a:xfrm>
        </p:spPr>
        <p:txBody>
          <a:bodyPr/>
          <a:lstStyle/>
          <a:p>
            <a:r>
              <a:rPr lang="en-US" dirty="0"/>
              <a:t>Tallgrass Prairie</a:t>
            </a:r>
          </a:p>
          <a:p>
            <a:r>
              <a:rPr lang="en-US" dirty="0"/>
              <a:t>Mid-grass Prairie</a:t>
            </a:r>
          </a:p>
          <a:p>
            <a:r>
              <a:rPr lang="en-US" dirty="0"/>
              <a:t>Shortgrass Prairie</a:t>
            </a:r>
          </a:p>
          <a:p>
            <a:r>
              <a:rPr lang="en-US" dirty="0"/>
              <a:t>Feed &amp; Fiber Crops are grown in all of them, but primarily in those dark green areas.</a:t>
            </a:r>
          </a:p>
        </p:txBody>
      </p:sp>
      <p:pic>
        <p:nvPicPr>
          <p:cNvPr id="5" name="Picture 4" descr="Prairie Map via Google">
            <a:extLst>
              <a:ext uri="{FF2B5EF4-FFF2-40B4-BE49-F238E27FC236}">
                <a16:creationId xmlns:a16="http://schemas.microsoft.com/office/drawing/2014/main" id="{B875DD0A-1DD8-A27F-9136-E4CD791DBC0E}"/>
              </a:ext>
            </a:extLst>
          </p:cNvPr>
          <p:cNvPicPr>
            <a:picLocks noChangeAspect="1"/>
          </p:cNvPicPr>
          <p:nvPr/>
        </p:nvPicPr>
        <p:blipFill rotWithShape="1">
          <a:blip r:embed="rId2">
            <a:extLst>
              <a:ext uri="{28A0092B-C50C-407E-A947-70E740481C1C}">
                <a14:useLocalDpi xmlns:a14="http://schemas.microsoft.com/office/drawing/2010/main" val="0"/>
              </a:ext>
            </a:extLst>
          </a:blip>
          <a:srcRect t="5249"/>
          <a:stretch/>
        </p:blipFill>
        <p:spPr bwMode="auto">
          <a:xfrm>
            <a:off x="4953000" y="1295400"/>
            <a:ext cx="3763926" cy="4600575"/>
          </a:xfrm>
          <a:prstGeom prst="rect">
            <a:avLst/>
          </a:prstGeom>
          <a:noFill/>
          <a:ln>
            <a:noFill/>
          </a:ln>
        </p:spPr>
      </p:pic>
      <p:sp>
        <p:nvSpPr>
          <p:cNvPr id="6" name="TextBox 5">
            <a:extLst>
              <a:ext uri="{FF2B5EF4-FFF2-40B4-BE49-F238E27FC236}">
                <a16:creationId xmlns:a16="http://schemas.microsoft.com/office/drawing/2014/main" id="{36583FC0-5552-1726-8848-2944CA3FAB79}"/>
              </a:ext>
            </a:extLst>
          </p:cNvPr>
          <p:cNvSpPr txBox="1"/>
          <p:nvPr/>
        </p:nvSpPr>
        <p:spPr>
          <a:xfrm>
            <a:off x="2438400" y="5985559"/>
            <a:ext cx="6538008" cy="646331"/>
          </a:xfrm>
          <a:prstGeom prst="rect">
            <a:avLst/>
          </a:prstGeom>
          <a:noFill/>
        </p:spPr>
        <p:txBody>
          <a:bodyPr wrap="none" rtlCol="0">
            <a:spAutoFit/>
          </a:bodyPr>
          <a:lstStyle/>
          <a:p>
            <a:r>
              <a:rPr lang="en-US" dirty="0"/>
              <a:t>The Tallgrass Prairie Preserve Docent Program</a:t>
            </a:r>
          </a:p>
          <a:p>
            <a:r>
              <a:rPr lang="en-US" dirty="0">
                <a:hlinkClick r:id="rId3"/>
              </a:rPr>
              <a:t>https://www.tgp-docents.com/docentnews/DNL-201501.html</a:t>
            </a:r>
            <a:r>
              <a:rPr lang="en-US" dirty="0"/>
              <a:t>  </a:t>
            </a:r>
          </a:p>
        </p:txBody>
      </p:sp>
    </p:spTree>
    <p:extLst>
      <p:ext uri="{BB962C8B-B14F-4D97-AF65-F5344CB8AC3E}">
        <p14:creationId xmlns:p14="http://schemas.microsoft.com/office/powerpoint/2010/main" val="378131150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6026-D0D4-4F4D-B159-2A176C541953}"/>
              </a:ext>
            </a:extLst>
          </p:cNvPr>
          <p:cNvSpPr>
            <a:spLocks noGrp="1"/>
          </p:cNvSpPr>
          <p:nvPr>
            <p:ph type="title"/>
          </p:nvPr>
        </p:nvSpPr>
        <p:spPr>
          <a:xfrm>
            <a:off x="0" y="274638"/>
            <a:ext cx="9144000" cy="1143000"/>
          </a:xfrm>
        </p:spPr>
        <p:txBody>
          <a:bodyPr/>
          <a:lstStyle/>
          <a:p>
            <a:r>
              <a:rPr lang="en-US" sz="4000" dirty="0"/>
              <a:t>Conservation Reserve Program (CRP)</a:t>
            </a:r>
          </a:p>
        </p:txBody>
      </p:sp>
      <p:sp>
        <p:nvSpPr>
          <p:cNvPr id="3" name="Content Placeholder 2">
            <a:extLst>
              <a:ext uri="{FF2B5EF4-FFF2-40B4-BE49-F238E27FC236}">
                <a16:creationId xmlns:a16="http://schemas.microsoft.com/office/drawing/2014/main" id="{8814255D-FE7C-597E-8D48-1D53F5141B49}"/>
              </a:ext>
            </a:extLst>
          </p:cNvPr>
          <p:cNvSpPr>
            <a:spLocks noGrp="1"/>
          </p:cNvSpPr>
          <p:nvPr>
            <p:ph idx="1"/>
          </p:nvPr>
        </p:nvSpPr>
        <p:spPr>
          <a:xfrm>
            <a:off x="457200" y="1295400"/>
            <a:ext cx="8229600" cy="4830763"/>
          </a:xfrm>
        </p:spPr>
        <p:txBody>
          <a:bodyPr/>
          <a:lstStyle/>
          <a:p>
            <a:r>
              <a:rPr lang="en-US" sz="2200" dirty="0"/>
              <a:t>Land conservation program administered by the USDA-Farm Service Agency (FSA). </a:t>
            </a:r>
          </a:p>
          <a:p>
            <a:r>
              <a:rPr lang="en-US" sz="2200" dirty="0"/>
              <a:t>Created in 1985, CRP is one of the largest private-lands conservation programs in the United States. </a:t>
            </a:r>
          </a:p>
          <a:p>
            <a:r>
              <a:rPr lang="en-US" sz="2200" dirty="0"/>
              <a:t>Voluntary participation by farmers and landowners.</a:t>
            </a:r>
          </a:p>
          <a:p>
            <a:r>
              <a:rPr lang="en-US" sz="2200" dirty="0"/>
              <a:t>For a yearly rental payment, farmers take marginal cropland out of agricultural production and plant species to control erosion &amp; improve environmental health and quality. </a:t>
            </a:r>
          </a:p>
          <a:p>
            <a:r>
              <a:rPr lang="en-US" sz="2200" dirty="0"/>
              <a:t>10 to 15-year Contracts. </a:t>
            </a:r>
          </a:p>
          <a:p>
            <a:r>
              <a:rPr lang="en-US" sz="2200" dirty="0"/>
              <a:t>Long-term goal of program: re-establish land cover to prevent soil erosion, improve water quality &amp; improve wildlife habitat.</a:t>
            </a:r>
          </a:p>
          <a:p>
            <a:r>
              <a:rPr lang="en-US" sz="2200" dirty="0"/>
              <a:t>CANNOT graze or harvest until after the contract lease expires.</a:t>
            </a:r>
          </a:p>
        </p:txBody>
      </p:sp>
    </p:spTree>
    <p:extLst>
      <p:ext uri="{BB962C8B-B14F-4D97-AF65-F5344CB8AC3E}">
        <p14:creationId xmlns:p14="http://schemas.microsoft.com/office/powerpoint/2010/main" val="14082337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6026-D0D4-4F4D-B159-2A176C541953}"/>
              </a:ext>
            </a:extLst>
          </p:cNvPr>
          <p:cNvSpPr>
            <a:spLocks noGrp="1"/>
          </p:cNvSpPr>
          <p:nvPr>
            <p:ph type="title"/>
          </p:nvPr>
        </p:nvSpPr>
        <p:spPr>
          <a:xfrm>
            <a:off x="0" y="274638"/>
            <a:ext cx="9144000" cy="1143000"/>
          </a:xfrm>
        </p:spPr>
        <p:txBody>
          <a:bodyPr/>
          <a:lstStyle/>
          <a:p>
            <a:r>
              <a:rPr lang="en-US" sz="4000" dirty="0"/>
              <a:t>CRP Enrollment</a:t>
            </a:r>
          </a:p>
        </p:txBody>
      </p:sp>
      <p:sp>
        <p:nvSpPr>
          <p:cNvPr id="3" name="Content Placeholder 2">
            <a:extLst>
              <a:ext uri="{FF2B5EF4-FFF2-40B4-BE49-F238E27FC236}">
                <a16:creationId xmlns:a16="http://schemas.microsoft.com/office/drawing/2014/main" id="{8814255D-FE7C-597E-8D48-1D53F5141B49}"/>
              </a:ext>
            </a:extLst>
          </p:cNvPr>
          <p:cNvSpPr>
            <a:spLocks noGrp="1"/>
          </p:cNvSpPr>
          <p:nvPr>
            <p:ph idx="1"/>
          </p:nvPr>
        </p:nvSpPr>
        <p:spPr/>
        <p:txBody>
          <a:bodyPr/>
          <a:lstStyle/>
          <a:p>
            <a:r>
              <a:rPr lang="en-US" sz="2400" dirty="0"/>
              <a:t>Current total of acres in CRP enrollment is 24.8 million. </a:t>
            </a:r>
          </a:p>
          <a:p>
            <a:r>
              <a:rPr lang="en-US" sz="2400" dirty="0"/>
              <a:t>In 2023 alone, producers nationwide enrolled over 3.9 million acres into CRP. </a:t>
            </a:r>
          </a:p>
          <a:p>
            <a:r>
              <a:rPr lang="en-US" sz="2400" dirty="0"/>
              <a:t>USDA-FSA paid more than $1.77 billion to over 667,000 agricultural producers and landowners in 2023. </a:t>
            </a:r>
          </a:p>
          <a:p>
            <a:r>
              <a:rPr lang="en-US" sz="2400" dirty="0"/>
              <a:t>After the contract, the producers can leave it in grass (often graze or hay), put it back in cropland, or in some areas re-enroll for an additional period/payment contract.</a:t>
            </a:r>
          </a:p>
          <a:p>
            <a:r>
              <a:rPr lang="en-US" sz="2400" dirty="0"/>
              <a:t>The land generally qualifies for Organic production after the length of the contract.</a:t>
            </a:r>
          </a:p>
        </p:txBody>
      </p:sp>
    </p:spTree>
    <p:extLst>
      <p:ext uri="{BB962C8B-B14F-4D97-AF65-F5344CB8AC3E}">
        <p14:creationId xmlns:p14="http://schemas.microsoft.com/office/powerpoint/2010/main" val="344859621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EB9C-03D8-7070-557B-0C200A2F5EA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BF70DEF-B801-D8FA-04B2-4635C3416865}"/>
              </a:ext>
            </a:extLst>
          </p:cNvPr>
          <p:cNvSpPr>
            <a:spLocks noGrp="1"/>
          </p:cNvSpPr>
          <p:nvPr>
            <p:ph idx="1"/>
          </p:nvPr>
        </p:nvSpPr>
        <p:spPr/>
        <p:txBody>
          <a:bodyPr/>
          <a:lstStyle/>
          <a:p>
            <a:r>
              <a:rPr lang="en-US" sz="2800" dirty="0"/>
              <a:t>Biomass can be used for Bioenergy (renewable electricity &amp; thermal energy) and Biofuels for transportation</a:t>
            </a:r>
          </a:p>
          <a:p>
            <a:r>
              <a:rPr lang="en-US" sz="2800" dirty="0"/>
              <a:t>3 Generations of Biofuels</a:t>
            </a:r>
          </a:p>
          <a:p>
            <a:r>
              <a:rPr lang="en-US" sz="2800" dirty="0"/>
              <a:t>Production, Consumption and Export of Biofuels has increased in the last 20 years</a:t>
            </a:r>
          </a:p>
          <a:p>
            <a:r>
              <a:rPr lang="en-US" sz="2800" dirty="0"/>
              <a:t>Positive and negative land use issues in the production of Biofuel Feedstocks</a:t>
            </a:r>
          </a:p>
          <a:p>
            <a:r>
              <a:rPr lang="en-US" sz="2800" dirty="0"/>
              <a:t>Waste Biofuel Feedstocks offer a sustainable alternative to production of Feedstocks</a:t>
            </a:r>
          </a:p>
        </p:txBody>
      </p:sp>
    </p:spTree>
    <p:extLst>
      <p:ext uri="{BB962C8B-B14F-4D97-AF65-F5344CB8AC3E}">
        <p14:creationId xmlns:p14="http://schemas.microsoft.com/office/powerpoint/2010/main" val="3708859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idx="4294967295"/>
          </p:nvPr>
        </p:nvSpPr>
        <p:spPr>
          <a:xfrm>
            <a:off x="301625" y="0"/>
            <a:ext cx="8540750" cy="1143000"/>
          </a:xfrm>
        </p:spPr>
        <p:txBody>
          <a:bodyPr/>
          <a:lstStyle/>
          <a:p>
            <a:pPr eaLnBrk="1" hangingPunct="1">
              <a:defRPr/>
            </a:pPr>
            <a:r>
              <a:rPr lang="en-US" dirty="0"/>
              <a:t>References</a:t>
            </a:r>
          </a:p>
        </p:txBody>
      </p:sp>
      <p:sp>
        <p:nvSpPr>
          <p:cNvPr id="69637" name="Rectangle 5"/>
          <p:cNvSpPr>
            <a:spLocks noGrp="1" noChangeArrowheads="1"/>
          </p:cNvSpPr>
          <p:nvPr>
            <p:ph type="body" idx="4294967295"/>
          </p:nvPr>
        </p:nvSpPr>
        <p:spPr>
          <a:xfrm>
            <a:off x="0" y="914400"/>
            <a:ext cx="9144000" cy="5638800"/>
          </a:xfrm>
        </p:spPr>
        <p:txBody>
          <a:bodyPr/>
          <a:lstStyle/>
          <a:p>
            <a:pPr eaLnBrk="1" hangingPunct="1">
              <a:buFont typeface="Arial" charset="0"/>
              <a:buChar char="►"/>
              <a:defRPr/>
            </a:pPr>
            <a:r>
              <a:rPr lang="en-US" sz="2200" dirty="0"/>
              <a:t>Economics of Biofuels - U.S. Environmental Protection Agency</a:t>
            </a:r>
            <a:br>
              <a:rPr lang="en-US" sz="2200" dirty="0"/>
            </a:br>
            <a:r>
              <a:rPr lang="en-US" sz="2200" dirty="0">
                <a:hlinkClick r:id="rId3"/>
              </a:rPr>
              <a:t>https://www.epa.gov/environmental-economics/economics-biofuels</a:t>
            </a:r>
            <a:r>
              <a:rPr lang="en-US" sz="2200" dirty="0"/>
              <a:t> </a:t>
            </a:r>
          </a:p>
          <a:p>
            <a:pPr eaLnBrk="1" hangingPunct="1">
              <a:buFont typeface="Arial" charset="0"/>
              <a:buChar char="►"/>
              <a:defRPr/>
            </a:pPr>
            <a:r>
              <a:rPr lang="en-US" sz="2200" dirty="0"/>
              <a:t>Bioenergy (Biofuels and Biomass) - Environmental &amp; Energy Study Institute</a:t>
            </a:r>
            <a:br>
              <a:rPr lang="en-US" sz="2200" dirty="0"/>
            </a:br>
            <a:r>
              <a:rPr lang="en-US" sz="2200" dirty="0">
                <a:hlinkClick r:id="rId4"/>
              </a:rPr>
              <a:t>https://www.eesi.org/topics/bioenergy-biofuels-biomass/description</a:t>
            </a:r>
            <a:r>
              <a:rPr lang="en-US" sz="2200" dirty="0"/>
              <a:t> </a:t>
            </a:r>
            <a:br>
              <a:rPr lang="en-US" sz="2200" dirty="0"/>
            </a:br>
            <a:r>
              <a:rPr lang="en-US" sz="2200" dirty="0">
                <a:hlinkClick r:id="rId5"/>
              </a:rPr>
              <a:t>https://www.eesi.org/briefings/view/051023farmbill</a:t>
            </a:r>
            <a:r>
              <a:rPr lang="en-US" sz="2200" dirty="0"/>
              <a:t> </a:t>
            </a:r>
          </a:p>
          <a:p>
            <a:pPr eaLnBrk="1" hangingPunct="1">
              <a:buFont typeface="Arial" charset="0"/>
              <a:buChar char="►"/>
              <a:defRPr/>
            </a:pPr>
            <a:r>
              <a:rPr lang="en-US" sz="2200" dirty="0"/>
              <a:t>Biofuels explained U.S. - Energy Information Administration</a:t>
            </a:r>
            <a:br>
              <a:rPr lang="en-US" sz="2200" dirty="0"/>
            </a:br>
            <a:r>
              <a:rPr lang="en-US" sz="2200" dirty="0">
                <a:hlinkClick r:id="rId6"/>
              </a:rPr>
              <a:t>https://www.eia.gov/energyexplained/biofuels/</a:t>
            </a:r>
            <a:r>
              <a:rPr lang="en-US" sz="2200" dirty="0"/>
              <a:t> </a:t>
            </a:r>
          </a:p>
          <a:p>
            <a:pPr eaLnBrk="1" hangingPunct="1">
              <a:buFont typeface="Arial" charset="0"/>
              <a:buChar char="►"/>
              <a:defRPr/>
            </a:pPr>
            <a:r>
              <a:rPr lang="en-US" sz="2200" dirty="0"/>
              <a:t>Biofuel energy production, 2022 - Our World in Data</a:t>
            </a:r>
            <a:br>
              <a:rPr lang="en-US" sz="2200" u="sng" dirty="0"/>
            </a:br>
            <a:r>
              <a:rPr lang="en-US" sz="2200" u="sng" dirty="0">
                <a:hlinkClick r:id="rId7"/>
              </a:rPr>
              <a:t>https://ourworldindata.org/grapher/biofuel-production</a:t>
            </a:r>
            <a:endParaRPr lang="en-US" sz="2200" u="sng" dirty="0"/>
          </a:p>
          <a:p>
            <a:pPr eaLnBrk="1" hangingPunct="1">
              <a:buFont typeface="Arial" charset="0"/>
              <a:buChar char="►"/>
              <a:defRPr/>
            </a:pPr>
            <a:r>
              <a:rPr lang="en-US" sz="2200" dirty="0">
                <a:hlinkClick r:id="rId8"/>
              </a:rPr>
              <a:t>https://www.eia.gov/energyexplained/biofuels/</a:t>
            </a:r>
          </a:p>
          <a:p>
            <a:pPr eaLnBrk="1" hangingPunct="1">
              <a:buFont typeface="Arial" charset="0"/>
              <a:buChar char="►"/>
              <a:defRPr/>
            </a:pPr>
            <a:r>
              <a:rPr lang="en-US" sz="2200" dirty="0">
                <a:hlinkClick r:id="rId8"/>
              </a:rPr>
              <a:t>http://soils.usda.gov/</a:t>
            </a:r>
            <a:endParaRPr lang="en-US" sz="2200" dirty="0"/>
          </a:p>
          <a:p>
            <a:pPr eaLnBrk="1" hangingPunct="1">
              <a:buFont typeface="Arial" charset="0"/>
              <a:buChar char="►"/>
              <a:defRPr/>
            </a:pPr>
            <a:r>
              <a:rPr lang="en-US" sz="2200" dirty="0">
                <a:hlinkClick r:id="rId9"/>
              </a:rPr>
              <a:t>https://www.ars.usda.gov/oc/images/image-gallery/</a:t>
            </a:r>
            <a:r>
              <a:rPr lang="en-US" sz="2200" dirty="0"/>
              <a:t>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idx="4294967295"/>
          </p:nvPr>
        </p:nvSpPr>
        <p:spPr>
          <a:xfrm>
            <a:off x="301625" y="60251"/>
            <a:ext cx="8540750" cy="854149"/>
          </a:xfrm>
        </p:spPr>
        <p:txBody>
          <a:bodyPr/>
          <a:lstStyle/>
          <a:p>
            <a:pPr eaLnBrk="1" hangingPunct="1">
              <a:defRPr/>
            </a:pPr>
            <a:r>
              <a:rPr lang="en-US" sz="4000" dirty="0"/>
              <a:t>References (Additional Information)</a:t>
            </a:r>
          </a:p>
        </p:txBody>
      </p:sp>
      <p:sp>
        <p:nvSpPr>
          <p:cNvPr id="69637" name="Rectangle 5"/>
          <p:cNvSpPr>
            <a:spLocks noGrp="1" noChangeArrowheads="1"/>
          </p:cNvSpPr>
          <p:nvPr>
            <p:ph type="body" idx="4294967295"/>
          </p:nvPr>
        </p:nvSpPr>
        <p:spPr>
          <a:xfrm>
            <a:off x="0" y="838200"/>
            <a:ext cx="9144000" cy="5638800"/>
          </a:xfrm>
        </p:spPr>
        <p:txBody>
          <a:bodyPr/>
          <a:lstStyle/>
          <a:p>
            <a:pPr eaLnBrk="1" hangingPunct="1">
              <a:buFont typeface="Arial" charset="0"/>
              <a:buChar char="►"/>
              <a:defRPr/>
            </a:pPr>
            <a:r>
              <a:rPr lang="en-US" sz="2000" dirty="0">
                <a:hlinkClick r:id="rId3"/>
              </a:rPr>
              <a:t>https://guides.loc.gov/renewable-energy/biomass</a:t>
            </a:r>
            <a:r>
              <a:rPr lang="en-US" sz="2000" dirty="0"/>
              <a:t> </a:t>
            </a:r>
          </a:p>
          <a:p>
            <a:pPr eaLnBrk="1" hangingPunct="1">
              <a:buFont typeface="Arial" charset="0"/>
              <a:buChar char="►"/>
              <a:defRPr/>
            </a:pPr>
            <a:r>
              <a:rPr lang="en-US" sz="2000" dirty="0">
                <a:hlinkClick r:id="rId4"/>
              </a:rPr>
              <a:t>https://drtlud.com/BEF/index.htm</a:t>
            </a:r>
            <a:endParaRPr lang="en-US" sz="2000" dirty="0"/>
          </a:p>
          <a:p>
            <a:pPr eaLnBrk="1" hangingPunct="1">
              <a:buFont typeface="Arial" charset="0"/>
              <a:buChar char="►"/>
              <a:defRPr/>
            </a:pPr>
            <a:r>
              <a:rPr lang="en-US" sz="2000" dirty="0">
                <a:hlinkClick r:id="rId5"/>
              </a:rPr>
              <a:t>https://www.nrel.gov/research/re-biomass.html</a:t>
            </a:r>
            <a:endParaRPr lang="en-US" sz="2000" dirty="0"/>
          </a:p>
          <a:p>
            <a:pPr eaLnBrk="1" hangingPunct="1">
              <a:buFont typeface="Arial" charset="0"/>
              <a:buChar char="►"/>
              <a:defRPr/>
            </a:pPr>
            <a:r>
              <a:rPr lang="en-US" sz="2000" dirty="0">
                <a:hlinkClick r:id="rId6"/>
              </a:rPr>
              <a:t>https://www.eia.gov/energyexplained/biofuels/</a:t>
            </a:r>
          </a:p>
          <a:p>
            <a:pPr eaLnBrk="1" hangingPunct="1">
              <a:buFont typeface="Arial" charset="0"/>
              <a:buChar char="►"/>
              <a:defRPr/>
            </a:pPr>
            <a:r>
              <a:rPr lang="en-US" sz="2000" dirty="0">
                <a:hlinkClick r:id="rId6"/>
              </a:rPr>
              <a:t>https://www.eia.gov/energyexplained/biofuels/biodiesel-rd-other-basics.php</a:t>
            </a:r>
          </a:p>
          <a:p>
            <a:pPr eaLnBrk="1" hangingPunct="1">
              <a:buFont typeface="Arial" charset="0"/>
              <a:buChar char="►"/>
              <a:defRPr/>
            </a:pPr>
            <a:r>
              <a:rPr lang="en-US" sz="2000" dirty="0">
                <a:hlinkClick r:id="rId7"/>
              </a:rPr>
              <a:t>https://www.wbdg.org/resources/biomass-electricity-generation</a:t>
            </a:r>
            <a:endParaRPr lang="en-US" sz="2000" dirty="0"/>
          </a:p>
          <a:p>
            <a:pPr eaLnBrk="1" hangingPunct="1">
              <a:buFont typeface="Arial" charset="0"/>
              <a:buChar char="►"/>
              <a:defRPr/>
            </a:pPr>
            <a:r>
              <a:rPr lang="en-US" sz="2000" dirty="0">
                <a:hlinkClick r:id="rId8"/>
              </a:rPr>
              <a:t>https://education.nationalgeographic.org/resource/biomass-energy/</a:t>
            </a:r>
            <a:endParaRPr lang="en-US" sz="2000" dirty="0"/>
          </a:p>
          <a:p>
            <a:pPr eaLnBrk="1" hangingPunct="1">
              <a:buFont typeface="Arial" charset="0"/>
              <a:buChar char="►"/>
              <a:defRPr/>
            </a:pPr>
            <a:r>
              <a:rPr lang="en-US" sz="2000" dirty="0">
                <a:hlinkClick r:id="rId9"/>
              </a:rPr>
              <a:t>https://www.energy.gov/eere/bioenergy/biopower-basics</a:t>
            </a:r>
            <a:endParaRPr lang="en-US" sz="2000" dirty="0"/>
          </a:p>
          <a:p>
            <a:pPr eaLnBrk="1" hangingPunct="1">
              <a:buFont typeface="Arial" charset="0"/>
              <a:buChar char="►"/>
              <a:defRPr/>
            </a:pPr>
            <a:r>
              <a:rPr lang="en-US" sz="2000" dirty="0">
                <a:hlinkClick r:id="rId10"/>
              </a:rPr>
              <a:t>https://www.energy.gov/science/doe-explainsbiofuels</a:t>
            </a:r>
            <a:r>
              <a:rPr lang="en-US" sz="2000" dirty="0"/>
              <a:t> </a:t>
            </a:r>
          </a:p>
          <a:p>
            <a:pPr eaLnBrk="1" hangingPunct="1">
              <a:buFont typeface="Arial" charset="0"/>
              <a:buChar char="►"/>
              <a:defRPr/>
            </a:pPr>
            <a:r>
              <a:rPr lang="en-US" sz="2000" dirty="0">
                <a:hlinkClick r:id="rId11"/>
              </a:rPr>
              <a:t>https://extension.psu.edu/biodiesel-a-renewable-domestic-energy-resource</a:t>
            </a:r>
            <a:endParaRPr lang="en-US" sz="2000" dirty="0"/>
          </a:p>
          <a:p>
            <a:pPr eaLnBrk="1" hangingPunct="1">
              <a:buFont typeface="Arial" charset="0"/>
              <a:buChar char="►"/>
              <a:defRPr/>
            </a:pPr>
            <a:r>
              <a:rPr lang="en-US" sz="2000" dirty="0">
                <a:hlinkClick r:id="rId12"/>
              </a:rPr>
              <a:t>https://forestnation.com/blog/from-the-ground-up-understanding-the-soil-impacts-of-renewable-energy/</a:t>
            </a:r>
            <a:endParaRPr lang="en-US" sz="2000" dirty="0"/>
          </a:p>
          <a:p>
            <a:pPr eaLnBrk="1" hangingPunct="1">
              <a:buFont typeface="Arial" charset="0"/>
              <a:buChar char="►"/>
              <a:defRPr/>
            </a:pPr>
            <a:r>
              <a:rPr lang="en-US" sz="2000" dirty="0">
                <a:hlinkClick r:id="rId13"/>
              </a:rPr>
              <a:t>https://justenergy.com/blog/waste-to-energy-systems-landfills-electricity/#:~:text=The%20simplest%20way%20of%20turning,waste%20in%20an%20anaerobic%20digester</a:t>
            </a:r>
            <a:endParaRPr lang="en-US" sz="2000" dirty="0"/>
          </a:p>
          <a:p>
            <a:pPr eaLnBrk="1" hangingPunct="1">
              <a:buFont typeface="Arial" charset="0"/>
              <a:buChar char="►"/>
              <a:defRPr/>
            </a:pPr>
            <a:r>
              <a:rPr lang="en-US" sz="1900" dirty="0">
                <a:hlinkClick r:id="rId14"/>
              </a:rPr>
              <a:t>https://www.nass.usda.gov/Charts_and_Maps/Agricultural_Prices/pricecn.php</a:t>
            </a:r>
            <a:r>
              <a:rPr lang="en-US" sz="1900" dirty="0"/>
              <a:t> </a:t>
            </a:r>
          </a:p>
        </p:txBody>
      </p:sp>
    </p:spTree>
    <p:extLst>
      <p:ext uri="{BB962C8B-B14F-4D97-AF65-F5344CB8AC3E}">
        <p14:creationId xmlns:p14="http://schemas.microsoft.com/office/powerpoint/2010/main" val="4628696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cstate="print"/>
          <a:srcRect/>
          <a:stretch>
            <a:fillRect/>
          </a:stretch>
        </p:blipFill>
        <p:spPr bwMode="auto">
          <a:xfrm>
            <a:off x="0" y="0"/>
            <a:ext cx="9194800" cy="6858000"/>
          </a:xfrm>
          <a:prstGeom prst="rect">
            <a:avLst/>
          </a:prstGeom>
          <a:noFill/>
          <a:ln w="9525">
            <a:noFill/>
            <a:miter lim="800000"/>
            <a:headEnd/>
            <a:tailEnd/>
          </a:ln>
        </p:spPr>
      </p:pic>
      <p:sp>
        <p:nvSpPr>
          <p:cNvPr id="4" name="Rectangle 3"/>
          <p:cNvSpPr txBox="1">
            <a:spLocks noRot="1" noChangeArrowheads="1"/>
          </p:cNvSpPr>
          <p:nvPr/>
        </p:nvSpPr>
        <p:spPr bwMode="auto">
          <a:xfrm>
            <a:off x="482600" y="1874837"/>
            <a:ext cx="8229600" cy="4525963"/>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defRPr/>
            </a:pPr>
            <a:r>
              <a:rPr lang="en-US" sz="2800" b="1" dirty="0">
                <a:effectLst>
                  <a:outerShdw blurRad="38100" dist="38100" dir="2700000" algn="tl">
                    <a:srgbClr val="000000">
                      <a:alpha val="43137"/>
                    </a:srgbClr>
                  </a:outerShdw>
                </a:effectLst>
                <a:latin typeface="+mn-lt"/>
              </a:rPr>
              <a:t>USDA-Natural Resources Conservation Service </a:t>
            </a:r>
          </a:p>
          <a:p>
            <a:pPr marL="742950" lvl="1" indent="-285750">
              <a:lnSpc>
                <a:spcPct val="90000"/>
              </a:lnSpc>
              <a:spcBef>
                <a:spcPct val="20000"/>
              </a:spcBef>
              <a:buFont typeface="Arial" charset="0"/>
              <a:buChar char="–"/>
              <a:defRPr/>
            </a:pPr>
            <a:r>
              <a:rPr lang="en-US" sz="2800" b="1" dirty="0">
                <a:effectLst>
                  <a:outerShdw blurRad="38100" dist="38100" dir="2700000" algn="tl">
                    <a:srgbClr val="000000">
                      <a:alpha val="43137"/>
                    </a:srgbClr>
                  </a:outerShdw>
                </a:effectLst>
                <a:latin typeface="+mn-lt"/>
              </a:rPr>
              <a:t>Dennis Brezina</a:t>
            </a:r>
          </a:p>
          <a:p>
            <a:pPr lvl="1">
              <a:lnSpc>
                <a:spcPct val="90000"/>
              </a:lnSpc>
              <a:spcBef>
                <a:spcPct val="20000"/>
              </a:spcBef>
              <a:defRPr/>
            </a:pPr>
            <a:r>
              <a:rPr lang="en-US" sz="2800" b="1" dirty="0">
                <a:effectLst>
                  <a:outerShdw blurRad="38100" dist="38100" dir="2700000" algn="tl">
                    <a:srgbClr val="000000">
                      <a:alpha val="43137"/>
                    </a:srgbClr>
                  </a:outerShdw>
                </a:effectLst>
                <a:latin typeface="+mn-lt"/>
              </a:rPr>
              <a:t>   State Soil Health Specialist</a:t>
            </a:r>
          </a:p>
          <a:p>
            <a:pPr marL="742950" lvl="1" indent="-285750">
              <a:lnSpc>
                <a:spcPct val="90000"/>
              </a:lnSpc>
              <a:spcBef>
                <a:spcPct val="20000"/>
              </a:spcBef>
              <a:buFont typeface="Wingdings" pitchFamily="2" charset="2"/>
              <a:buNone/>
              <a:defRPr/>
            </a:pPr>
            <a:r>
              <a:rPr lang="en-US" sz="2800" b="1" dirty="0">
                <a:effectLst>
                  <a:outerShdw blurRad="38100" dist="38100" dir="2700000" algn="tl">
                    <a:srgbClr val="000000">
                      <a:alpha val="43137"/>
                    </a:srgbClr>
                  </a:outerShdw>
                </a:effectLst>
                <a:latin typeface="+mn-lt"/>
              </a:rPr>
              <a:t>	101 South Main</a:t>
            </a:r>
          </a:p>
          <a:p>
            <a:pPr marL="742950" lvl="1" indent="-285750">
              <a:lnSpc>
                <a:spcPct val="90000"/>
              </a:lnSpc>
              <a:spcBef>
                <a:spcPct val="20000"/>
              </a:spcBef>
              <a:buFont typeface="Wingdings" pitchFamily="2" charset="2"/>
              <a:buNone/>
              <a:defRPr/>
            </a:pPr>
            <a:r>
              <a:rPr lang="en-US" sz="2800" b="1" dirty="0">
                <a:effectLst>
                  <a:outerShdw blurRad="38100" dist="38100" dir="2700000" algn="tl">
                    <a:srgbClr val="000000">
                      <a:alpha val="43137"/>
                    </a:srgbClr>
                  </a:outerShdw>
                </a:effectLst>
                <a:latin typeface="+mn-lt"/>
              </a:rPr>
              <a:t>	Temple, TX  76501</a:t>
            </a:r>
          </a:p>
          <a:p>
            <a:pPr marL="742950" lvl="1" indent="-285750">
              <a:lnSpc>
                <a:spcPct val="90000"/>
              </a:lnSpc>
              <a:spcBef>
                <a:spcPct val="20000"/>
              </a:spcBef>
              <a:buFont typeface="Wingdings" pitchFamily="2" charset="2"/>
              <a:buNone/>
              <a:defRPr/>
            </a:pPr>
            <a:r>
              <a:rPr lang="en-US" sz="2800" b="1" dirty="0">
                <a:effectLst>
                  <a:outerShdw blurRad="38100" dist="38100" dir="2700000" algn="tl">
                    <a:srgbClr val="000000">
                      <a:alpha val="43137"/>
                    </a:srgbClr>
                  </a:outerShdw>
                </a:effectLst>
                <a:latin typeface="+mn-lt"/>
              </a:rPr>
              <a:t>   (254) 742-9886	</a:t>
            </a:r>
            <a:r>
              <a:rPr lang="en-US" sz="3600" b="1" dirty="0">
                <a:solidFill>
                  <a:srgbClr val="0070C0"/>
                </a:solidFill>
                <a:effectLst>
                  <a:outerShdw blurRad="38100" dist="38100" dir="2700000" algn="tl">
                    <a:srgbClr val="000000">
                      <a:alpha val="43137"/>
                    </a:srgbClr>
                  </a:outerShdw>
                </a:effectLst>
                <a:latin typeface="+mn-lt"/>
                <a:hlinkClick r:id="rId4">
                  <a:extLst>
                    <a:ext uri="{A12FA001-AC4F-418D-AE19-62706E023703}">
                      <ahyp:hlinkClr xmlns:ahyp="http://schemas.microsoft.com/office/drawing/2018/hyperlinkcolor" val="tx"/>
                    </a:ext>
                  </a:extLst>
                </a:hlinkClick>
              </a:rPr>
              <a:t>dennis.brezina@tx.usda.gov</a:t>
            </a:r>
            <a:r>
              <a:rPr lang="en-US" sz="3600" b="1" dirty="0">
                <a:solidFill>
                  <a:srgbClr val="0070C0"/>
                </a:solidFill>
                <a:effectLst>
                  <a:outerShdw blurRad="38100" dist="38100" dir="2700000" algn="tl">
                    <a:srgbClr val="000000">
                      <a:alpha val="43137"/>
                    </a:srgbClr>
                  </a:outerShdw>
                </a:effectLst>
                <a:latin typeface="+mn-lt"/>
              </a:rPr>
              <a:t>  </a:t>
            </a:r>
          </a:p>
        </p:txBody>
      </p:sp>
      <p:sp>
        <p:nvSpPr>
          <p:cNvPr id="5" name="Rectangle 2"/>
          <p:cNvSpPr txBox="1">
            <a:spLocks noRot="1" noChangeArrowheads="1"/>
          </p:cNvSpPr>
          <p:nvPr/>
        </p:nvSpPr>
        <p:spPr bwMode="auto">
          <a:xfrm>
            <a:off x="457200" y="274638"/>
            <a:ext cx="8229600" cy="1143000"/>
          </a:xfrm>
          <a:prstGeom prst="rect">
            <a:avLst/>
          </a:prstGeom>
          <a:noFill/>
          <a:ln w="9525">
            <a:noFill/>
            <a:miter lim="800000"/>
            <a:headEnd/>
            <a:tailEnd/>
          </a:ln>
        </p:spPr>
        <p:txBody>
          <a:bodyPr anchor="ctr"/>
          <a:lstStyle/>
          <a:p>
            <a:pPr algn="ctr">
              <a:defRPr/>
            </a:pPr>
            <a:r>
              <a:rPr lang="en-US" sz="4400" dirty="0">
                <a:latin typeface="+mj-lt"/>
                <a:ea typeface="+mj-ea"/>
                <a:cs typeface="+mj-cs"/>
              </a:rPr>
              <a:t>Contacts</a:t>
            </a:r>
          </a:p>
        </p:txBody>
      </p:sp>
    </p:spTree>
    <p:extLst>
      <p:ext uri="{BB962C8B-B14F-4D97-AF65-F5344CB8AC3E}">
        <p14:creationId xmlns:p14="http://schemas.microsoft.com/office/powerpoint/2010/main" val="30110605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457200" y="171255"/>
            <a:ext cx="8229600" cy="1143000"/>
          </a:xfrm>
          <a:prstGeom prst="rect">
            <a:avLst/>
          </a:prstGeom>
          <a:noFill/>
          <a:ln w="9525">
            <a:noFill/>
            <a:miter lim="800000"/>
            <a:headEnd/>
            <a:tailEnd/>
          </a:ln>
          <a:effectLst/>
        </p:spPr>
        <p:txBody>
          <a:bodyPr anchor="ctr"/>
          <a:lstStyle/>
          <a:p>
            <a:pPr algn="ctr" eaLnBrk="1" hangingPunct="1">
              <a:defRPr/>
            </a:pPr>
            <a:r>
              <a:rPr lang="en-US" sz="3600" b="1" dirty="0">
                <a:solidFill>
                  <a:schemeClr val="tx2"/>
                </a:solidFill>
                <a:effectLst>
                  <a:outerShdw blurRad="38100" dist="38100" dir="2700000" algn="tl">
                    <a:srgbClr val="000000"/>
                  </a:outerShdw>
                </a:effectLst>
              </a:rPr>
              <a:t>USDA Nondiscriminatory Policy</a:t>
            </a:r>
            <a:endParaRPr lang="en-US" sz="4400" dirty="0">
              <a:solidFill>
                <a:schemeClr val="tx2"/>
              </a:solidFill>
              <a:effectLst>
                <a:outerShdw blurRad="38100" dist="38100" dir="2700000" algn="tl">
                  <a:srgbClr val="000000"/>
                </a:outerShdw>
              </a:effectLst>
            </a:endParaRPr>
          </a:p>
        </p:txBody>
      </p:sp>
      <p:pic>
        <p:nvPicPr>
          <p:cNvPr id="92164" name="Picture 5" descr="usda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6858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165" name="Picture 6" descr="NRCScolo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1856" y="23019"/>
            <a:ext cx="126388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6" name="Rectangle 12"/>
          <p:cNvSpPr>
            <a:spLocks noChangeArrowheads="1"/>
          </p:cNvSpPr>
          <p:nvPr/>
        </p:nvSpPr>
        <p:spPr bwMode="auto">
          <a:xfrm>
            <a:off x="0" y="1143000"/>
            <a:ext cx="9144000" cy="5715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Arial" charset="0"/>
              <a:buNone/>
              <a:defRPr/>
            </a:pPr>
            <a:r>
              <a:rPr lang="en-US" sz="1600" i="1" dirty="0">
                <a:solidFill>
                  <a:schemeClr val="accent3">
                    <a:lumMod val="20000"/>
                    <a:lumOff val="80000"/>
                  </a:schemeClr>
                </a:solidFill>
                <a:effectLst>
                  <a:outerShdw blurRad="38100" dist="38100" dir="2700000" algn="tl">
                    <a:srgbClr val="000000"/>
                  </a:outerShdw>
                </a:effectLst>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a:t>
            </a:r>
          </a:p>
          <a:p>
            <a:pPr marL="342900" indent="-342900" eaLnBrk="1" hangingPunct="1">
              <a:spcBef>
                <a:spcPct val="20000"/>
              </a:spcBef>
              <a:buClr>
                <a:schemeClr val="hlink"/>
              </a:buClr>
              <a:buSzPct val="80000"/>
              <a:buFont typeface="Arial" charset="0"/>
              <a:buNone/>
              <a:defRPr/>
            </a:pPr>
            <a:r>
              <a:rPr lang="en-US" sz="1600" i="1" dirty="0">
                <a:solidFill>
                  <a:schemeClr val="accent3">
                    <a:lumMod val="20000"/>
                    <a:lumOff val="80000"/>
                  </a:schemeClr>
                </a:solidFill>
                <a:effectLst>
                  <a:outerShdw blurRad="38100" dist="38100" dir="2700000" algn="tl">
                    <a:srgbClr val="000000"/>
                  </a:outerShdw>
                </a:effectLst>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marL="342900" indent="-342900" eaLnBrk="1" hangingPunct="1">
              <a:spcBef>
                <a:spcPct val="20000"/>
              </a:spcBef>
              <a:buClr>
                <a:schemeClr val="hlink"/>
              </a:buClr>
              <a:buSzPct val="80000"/>
              <a:buFont typeface="Arial" charset="0"/>
              <a:buNone/>
              <a:defRPr/>
            </a:pPr>
            <a:r>
              <a:rPr lang="en-US" sz="1600" i="1" dirty="0">
                <a:solidFill>
                  <a:schemeClr val="accent3">
                    <a:lumMod val="20000"/>
                    <a:lumOff val="80000"/>
                  </a:schemeClr>
                </a:solidFill>
                <a:effectLst>
                  <a:outerShdw blurRad="38100" dist="38100" dir="2700000" algn="tl">
                    <a:srgbClr val="000000"/>
                  </a:outerShdw>
                </a:effectLst>
              </a:rPr>
              <a:t>To file a program discrimination complaint, complete the USDA Program Discrimination Complaint Form, AD-3027, found online at How to File a Program Discrimination Complaint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a:t>
            </a:r>
          </a:p>
          <a:p>
            <a:pPr marL="342900" indent="-342900" eaLnBrk="1" hangingPunct="1">
              <a:spcBef>
                <a:spcPct val="20000"/>
              </a:spcBef>
              <a:buClr>
                <a:schemeClr val="hlink"/>
              </a:buClr>
              <a:buSzPct val="80000"/>
              <a:buFont typeface="Arial" charset="0"/>
              <a:buNone/>
              <a:defRPr/>
            </a:pPr>
            <a:r>
              <a:rPr lang="en-US" sz="1600" i="1" dirty="0">
                <a:solidFill>
                  <a:schemeClr val="accent3">
                    <a:lumMod val="20000"/>
                    <a:lumOff val="80000"/>
                  </a:schemeClr>
                </a:solidFill>
                <a:effectLst>
                  <a:outerShdw blurRad="38100" dist="38100" dir="2700000" algn="tl">
                    <a:srgbClr val="000000"/>
                  </a:outerShdw>
                </a:effectLst>
              </a:rPr>
              <a:t>USDA is an equal opportunity provider, employer, and lender.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Health - Introduction</a:t>
            </a:r>
          </a:p>
        </p:txBody>
      </p:sp>
      <p:sp>
        <p:nvSpPr>
          <p:cNvPr id="3" name="Content Placeholder 2"/>
          <p:cNvSpPr>
            <a:spLocks noGrp="1"/>
          </p:cNvSpPr>
          <p:nvPr>
            <p:ph idx="1"/>
          </p:nvPr>
        </p:nvSpPr>
        <p:spPr>
          <a:xfrm>
            <a:off x="609600" y="1447800"/>
            <a:ext cx="8001000" cy="5029200"/>
          </a:xfrm>
        </p:spPr>
        <p:txBody>
          <a:bodyPr>
            <a:normAutofit/>
          </a:bodyPr>
          <a:lstStyle/>
          <a:p>
            <a:r>
              <a:rPr lang="en-US" dirty="0"/>
              <a:t>1500, Bison population estimated between 30-60 million. </a:t>
            </a:r>
          </a:p>
          <a:p>
            <a:endParaRPr lang="en-US" dirty="0"/>
          </a:p>
          <a:p>
            <a:r>
              <a:rPr lang="en-US" dirty="0"/>
              <a:t>Who was </a:t>
            </a:r>
            <a:br>
              <a:rPr lang="en-US" dirty="0"/>
            </a:br>
            <a:r>
              <a:rPr lang="en-US" dirty="0"/>
              <a:t>fertilizing </a:t>
            </a:r>
            <a:br>
              <a:rPr lang="en-US" dirty="0"/>
            </a:br>
            <a:r>
              <a:rPr lang="en-US" dirty="0"/>
              <a:t>that grass?</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2667000"/>
            <a:ext cx="5362312" cy="4019055"/>
          </a:xfrm>
          <a:prstGeom prst="rect">
            <a:avLst/>
          </a:prstGeom>
        </p:spPr>
      </p:pic>
      <p:sp>
        <p:nvSpPr>
          <p:cNvPr id="6" name="TextBox 5">
            <a:extLst>
              <a:ext uri="{FF2B5EF4-FFF2-40B4-BE49-F238E27FC236}">
                <a16:creationId xmlns:a16="http://schemas.microsoft.com/office/drawing/2014/main" id="{9AB7534E-38C1-E48E-70B1-3A53A303E1CD}"/>
              </a:ext>
            </a:extLst>
          </p:cNvPr>
          <p:cNvSpPr txBox="1"/>
          <p:nvPr/>
        </p:nvSpPr>
        <p:spPr>
          <a:xfrm>
            <a:off x="593651" y="6212196"/>
            <a:ext cx="2430474" cy="369332"/>
          </a:xfrm>
          <a:prstGeom prst="rect">
            <a:avLst/>
          </a:prstGeom>
          <a:noFill/>
        </p:spPr>
        <p:txBody>
          <a:bodyPr wrap="none" rtlCol="0">
            <a:spAutoFit/>
          </a:bodyPr>
          <a:lstStyle/>
          <a:p>
            <a:r>
              <a:rPr lang="en-US" dirty="0"/>
              <a:t>Photo: Dennis Brezina</a:t>
            </a:r>
          </a:p>
        </p:txBody>
      </p:sp>
    </p:spTree>
    <p:extLst>
      <p:ext uri="{BB962C8B-B14F-4D97-AF65-F5344CB8AC3E}">
        <p14:creationId xmlns:p14="http://schemas.microsoft.com/office/powerpoint/2010/main" val="23176637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41AF6C4-A9E9-4384-AF33-138AAEF0FA72}"/>
              </a:ext>
            </a:extLst>
          </p:cNvPr>
          <p:cNvGraphicFramePr>
            <a:graphicFrameLocks noGrp="1"/>
          </p:cNvGraphicFramePr>
          <p:nvPr>
            <p:ph idx="1"/>
            <p:extLst>
              <p:ext uri="{D42A27DB-BD31-4B8C-83A1-F6EECF244321}">
                <p14:modId xmlns:p14="http://schemas.microsoft.com/office/powerpoint/2010/main" val="1231723210"/>
              </p:ext>
            </p:extLst>
          </p:nvPr>
        </p:nvGraphicFramePr>
        <p:xfrm>
          <a:off x="3676104" y="1524000"/>
          <a:ext cx="4879728" cy="4693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A3B16713-59E6-C458-CCCF-B452D30AEB2C}"/>
              </a:ext>
            </a:extLst>
          </p:cNvPr>
          <p:cNvSpPr txBox="1">
            <a:spLocks/>
          </p:cNvSpPr>
          <p:nvPr/>
        </p:nvSpPr>
        <p:spPr bwMode="auto">
          <a:xfrm>
            <a:off x="-1" y="274638"/>
            <a:ext cx="9101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Soil Health &amp; Five Principles</a:t>
            </a:r>
          </a:p>
        </p:txBody>
      </p:sp>
      <p:sp>
        <p:nvSpPr>
          <p:cNvPr id="6" name="Title 1">
            <a:extLst>
              <a:ext uri="{FF2B5EF4-FFF2-40B4-BE49-F238E27FC236}">
                <a16:creationId xmlns:a16="http://schemas.microsoft.com/office/drawing/2014/main" id="{1A105FE2-2380-208D-54AC-9EAFB8C4101A}"/>
              </a:ext>
            </a:extLst>
          </p:cNvPr>
          <p:cNvSpPr txBox="1">
            <a:spLocks/>
          </p:cNvSpPr>
          <p:nvPr/>
        </p:nvSpPr>
        <p:spPr bwMode="auto">
          <a:xfrm>
            <a:off x="609600" y="1523999"/>
            <a:ext cx="3124200" cy="469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kern="0" dirty="0"/>
              <a:t>Soil Health: continued capacity of the soil to function as a vital living system that sustains plant and animal health.</a:t>
            </a:r>
          </a:p>
        </p:txBody>
      </p:sp>
    </p:spTree>
    <p:extLst>
      <p:ext uri="{BB962C8B-B14F-4D97-AF65-F5344CB8AC3E}">
        <p14:creationId xmlns:p14="http://schemas.microsoft.com/office/powerpoint/2010/main" val="9923257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7E33-F9F5-4AFF-8225-FAA4489240EF}"/>
              </a:ext>
            </a:extLst>
          </p:cNvPr>
          <p:cNvSpPr>
            <a:spLocks noGrp="1"/>
          </p:cNvSpPr>
          <p:nvPr>
            <p:ph type="title"/>
          </p:nvPr>
        </p:nvSpPr>
        <p:spPr/>
        <p:txBody>
          <a:bodyPr/>
          <a:lstStyle/>
          <a:p>
            <a:r>
              <a:rPr lang="en-US" dirty="0"/>
              <a:t>Biomass Energy </a:t>
            </a:r>
          </a:p>
        </p:txBody>
      </p:sp>
      <p:sp>
        <p:nvSpPr>
          <p:cNvPr id="3" name="Content Placeholder 2">
            <a:extLst>
              <a:ext uri="{FF2B5EF4-FFF2-40B4-BE49-F238E27FC236}">
                <a16:creationId xmlns:a16="http://schemas.microsoft.com/office/drawing/2014/main" id="{4A1DC8CF-6E28-4785-9695-98CD7C611FA9}"/>
              </a:ext>
            </a:extLst>
          </p:cNvPr>
          <p:cNvSpPr>
            <a:spLocks noGrp="1"/>
          </p:cNvSpPr>
          <p:nvPr>
            <p:ph idx="1"/>
          </p:nvPr>
        </p:nvSpPr>
        <p:spPr>
          <a:xfrm>
            <a:off x="327031" y="1219201"/>
            <a:ext cx="3217721" cy="5029200"/>
          </a:xfrm>
        </p:spPr>
        <p:txBody>
          <a:bodyPr/>
          <a:lstStyle/>
          <a:p>
            <a:r>
              <a:rPr lang="en-US" sz="2400" dirty="0"/>
              <a:t>Oldest, most widespread and practical form of renewable energy.</a:t>
            </a:r>
          </a:p>
          <a:p>
            <a:r>
              <a:rPr lang="en-US" sz="2400" dirty="0"/>
              <a:t>Humans learned to control fire for warmth, cooking &amp; protection as early as 1 MYA+</a:t>
            </a:r>
          </a:p>
          <a:p>
            <a:r>
              <a:rPr lang="en-US" sz="2400" dirty="0"/>
              <a:t>Biofuels - fuels produced from renewable organic material</a:t>
            </a:r>
          </a:p>
        </p:txBody>
      </p:sp>
      <p:pic>
        <p:nvPicPr>
          <p:cNvPr id="4" name="Picture 3" descr="Early Man Using Fire">
            <a:extLst>
              <a:ext uri="{FF2B5EF4-FFF2-40B4-BE49-F238E27FC236}">
                <a16:creationId xmlns:a16="http://schemas.microsoft.com/office/drawing/2014/main" id="{EE2A51E3-EAFD-E456-C63E-0828C14CDA13}"/>
              </a:ext>
            </a:extLst>
          </p:cNvPr>
          <p:cNvPicPr>
            <a:picLocks noChangeAspect="1"/>
          </p:cNvPicPr>
          <p:nvPr/>
        </p:nvPicPr>
        <p:blipFill rotWithShape="1">
          <a:blip r:embed="rId3">
            <a:extLst>
              <a:ext uri="{28A0092B-C50C-407E-A947-70E740481C1C}">
                <a14:useLocalDpi xmlns:a14="http://schemas.microsoft.com/office/drawing/2010/main" val="0"/>
              </a:ext>
            </a:extLst>
          </a:blip>
          <a:srcRect r="25641"/>
          <a:stretch/>
        </p:blipFill>
        <p:spPr bwMode="auto">
          <a:xfrm>
            <a:off x="3581400" y="1981200"/>
            <a:ext cx="5235569" cy="3581400"/>
          </a:xfrm>
          <a:prstGeom prst="rect">
            <a:avLst/>
          </a:prstGeom>
          <a:noFill/>
          <a:ln>
            <a:noFill/>
          </a:ln>
        </p:spPr>
      </p:pic>
      <p:sp>
        <p:nvSpPr>
          <p:cNvPr id="7" name="TextBox 6">
            <a:extLst>
              <a:ext uri="{FF2B5EF4-FFF2-40B4-BE49-F238E27FC236}">
                <a16:creationId xmlns:a16="http://schemas.microsoft.com/office/drawing/2014/main" id="{C4C1B55B-D41E-3B1A-222A-75C137D78043}"/>
              </a:ext>
            </a:extLst>
          </p:cNvPr>
          <p:cNvSpPr txBox="1"/>
          <p:nvPr/>
        </p:nvSpPr>
        <p:spPr>
          <a:xfrm>
            <a:off x="420552" y="6324231"/>
            <a:ext cx="8294322" cy="369332"/>
          </a:xfrm>
          <a:prstGeom prst="rect">
            <a:avLst/>
          </a:prstGeom>
          <a:noFill/>
        </p:spPr>
        <p:txBody>
          <a:bodyPr wrap="none" rtlCol="0">
            <a:spAutoFit/>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https://northwesternoutdoorleadershipinstitute.com/2017/08/FAQ_evening_fire.html</a:t>
            </a:r>
            <a:endParaRPr lang="en-US" dirty="0"/>
          </a:p>
        </p:txBody>
      </p:sp>
    </p:spTree>
    <p:extLst>
      <p:ext uri="{BB962C8B-B14F-4D97-AF65-F5344CB8AC3E}">
        <p14:creationId xmlns:p14="http://schemas.microsoft.com/office/powerpoint/2010/main" val="37673855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2378-A3B4-734C-9A2D-CAF85A126E35}"/>
              </a:ext>
            </a:extLst>
          </p:cNvPr>
          <p:cNvSpPr>
            <a:spLocks noGrp="1"/>
          </p:cNvSpPr>
          <p:nvPr>
            <p:ph type="title"/>
          </p:nvPr>
        </p:nvSpPr>
        <p:spPr/>
        <p:txBody>
          <a:bodyPr/>
          <a:lstStyle/>
          <a:p>
            <a:r>
              <a:rPr lang="en-US" kern="100" dirty="0">
                <a:latin typeface="Calibri" panose="020F0502020204030204" pitchFamily="34" charset="0"/>
                <a:ea typeface="Calibri" panose="020F0502020204030204" pitchFamily="34" charset="0"/>
                <a:cs typeface="Times New Roman" panose="02020603050405020304" pitchFamily="18" charset="0"/>
              </a:rPr>
              <a:t>Bioenergy (Biofuels and Biomass)</a:t>
            </a:r>
            <a:br>
              <a:rPr lang="en-US" kern="100" dirty="0">
                <a:latin typeface="Calibri" panose="020F0502020204030204" pitchFamily="34" charset="0"/>
                <a:ea typeface="Calibri" panose="020F0502020204030204" pitchFamily="34" charset="0"/>
                <a:cs typeface="Times New Roman" panose="02020603050405020304" pitchFamily="18" charset="0"/>
              </a:rPr>
            </a:br>
            <a:r>
              <a:rPr lang="en-US" sz="20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https://www.eesi.org/topics/bioenergy-biofuels-biomass/description</a:t>
            </a:r>
            <a:endParaRPr lang="en-US" sz="2000" dirty="0"/>
          </a:p>
        </p:txBody>
      </p:sp>
      <p:sp>
        <p:nvSpPr>
          <p:cNvPr id="3" name="Content Placeholder 2">
            <a:extLst>
              <a:ext uri="{FF2B5EF4-FFF2-40B4-BE49-F238E27FC236}">
                <a16:creationId xmlns:a16="http://schemas.microsoft.com/office/drawing/2014/main" id="{E12C5C78-C9B0-B542-2F8C-0AE90EF466FD}"/>
              </a:ext>
            </a:extLst>
          </p:cNvPr>
          <p:cNvSpPr>
            <a:spLocks noGrp="1"/>
          </p:cNvSpPr>
          <p:nvPr>
            <p:ph idx="1"/>
          </p:nvPr>
        </p:nvSpPr>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Biomass can produce renewable electricity, thermal energy, or transportation fuels (biofuels).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Biomass is living or recently dead plant or animal organisms and any byproducts of those organisms.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Biomass encompasses all living things.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Biomass energy refers to those crops, residues, and other biological materials that can be used as a substitute for fossil fuels in the production of energy and other products.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Living biomass takes in carbon as it grows and releases this carbon when used for energy, resulting in a carbon-neutral cycle that does not increase* the atmospheric concentration of greenhouse gases.</a:t>
            </a:r>
          </a:p>
        </p:txBody>
      </p:sp>
    </p:spTree>
    <p:extLst>
      <p:ext uri="{BB962C8B-B14F-4D97-AF65-F5344CB8AC3E}">
        <p14:creationId xmlns:p14="http://schemas.microsoft.com/office/powerpoint/2010/main" val="33047260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2973-4AF6-7E6C-7ABF-68DFEBF8F21B}"/>
              </a:ext>
            </a:extLst>
          </p:cNvPr>
          <p:cNvSpPr>
            <a:spLocks noGrp="1"/>
          </p:cNvSpPr>
          <p:nvPr>
            <p:ph type="title"/>
          </p:nvPr>
        </p:nvSpPr>
        <p:spPr>
          <a:xfrm>
            <a:off x="457200" y="17721"/>
            <a:ext cx="8229600" cy="1143000"/>
          </a:xfrm>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Biomass Energy</a:t>
            </a:r>
            <a:br>
              <a:rPr lang="en-US" kern="100" dirty="0">
                <a:latin typeface="Calibri" panose="020F0502020204030204" pitchFamily="34" charset="0"/>
                <a:ea typeface="Calibri" panose="020F0502020204030204" pitchFamily="34" charset="0"/>
                <a:cs typeface="Times New Roman" panose="02020603050405020304" pitchFamily="18" charset="0"/>
              </a:rPr>
            </a:br>
            <a:r>
              <a:rPr kumimoji="0" lang="en-US" sz="20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https://www.eesi.org/topics/bioenergy-biofuels-biomass/description</a:t>
            </a:r>
            <a:endParaRPr lang="en-US" dirty="0"/>
          </a:p>
        </p:txBody>
      </p:sp>
      <p:sp>
        <p:nvSpPr>
          <p:cNvPr id="3" name="Content Placeholder 2">
            <a:extLst>
              <a:ext uri="{FF2B5EF4-FFF2-40B4-BE49-F238E27FC236}">
                <a16:creationId xmlns:a16="http://schemas.microsoft.com/office/drawing/2014/main" id="{0B0C230C-F8A5-66CE-BD79-BB91B239B247}"/>
              </a:ext>
            </a:extLst>
          </p:cNvPr>
          <p:cNvSpPr>
            <a:spLocks noGrp="1"/>
          </p:cNvSpPr>
          <p:nvPr>
            <p:ph idx="1"/>
          </p:nvPr>
        </p:nvSpPr>
        <p:spPr>
          <a:xfrm>
            <a:off x="469605" y="1166018"/>
            <a:ext cx="8229600" cy="4525963"/>
          </a:xfrm>
        </p:spPr>
        <p:txBody>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The energy stored in biomass can be released to produce renewable electricity or heat.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Biopower can be generated through combustion or gasification of dry biomass or biogas (methane) captured through controlled anaerobic digestion.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Cofiring of biomass and fossil fuels (usually coal) is a low-cost means of reducing greenhouse gas emissions, improving cost-effectiveness, and reducing air pollutants in existing power plants.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Thermal energy (heating and cooling) is often produced at the scale of the individual building, through direct combustion of wood pellets, wood chips, and other sources of dry biomass.</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Combined heat and power (CHP) operations often represent the most efficient use of biomass (utilizing around </a:t>
            </a:r>
            <a:r>
              <a:rPr lang="en-US"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80 percent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of potential energy). </a:t>
            </a:r>
          </a:p>
          <a:p>
            <a:pPr marL="400050" lvl="1">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Facilities capture the waste heat and/or steam from biopower production and pipe it to nearby buildings to provide heat or to chillers for cooling.</a:t>
            </a:r>
          </a:p>
        </p:txBody>
      </p:sp>
    </p:spTree>
    <p:extLst>
      <p:ext uri="{BB962C8B-B14F-4D97-AF65-F5344CB8AC3E}">
        <p14:creationId xmlns:p14="http://schemas.microsoft.com/office/powerpoint/2010/main" val="35966961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D867-1A7C-FEF3-F31E-78F8766BB429}"/>
              </a:ext>
            </a:extLst>
          </p:cNvPr>
          <p:cNvSpPr>
            <a:spLocks noGrp="1"/>
          </p:cNvSpPr>
          <p:nvPr>
            <p:ph type="title"/>
          </p:nvPr>
        </p:nvSpPr>
        <p:spPr/>
        <p:txBody>
          <a:bodyPr/>
          <a:lstStyle/>
          <a:p>
            <a:r>
              <a:rPr lang="en-US" dirty="0"/>
              <a:t>Economics of Biofuels</a:t>
            </a:r>
            <a:br>
              <a:rPr lang="en-US" dirty="0"/>
            </a:br>
            <a:r>
              <a:rPr lang="en-US" sz="2000" dirty="0">
                <a:hlinkClick r:id="rId3"/>
              </a:rPr>
              <a:t>https://www.epa.gov/environmental-economics/economics-biofuels</a:t>
            </a:r>
            <a:r>
              <a:rPr lang="en-US" sz="2000" dirty="0"/>
              <a:t> </a:t>
            </a:r>
            <a:endParaRPr lang="en-US" dirty="0"/>
          </a:p>
        </p:txBody>
      </p:sp>
      <p:sp>
        <p:nvSpPr>
          <p:cNvPr id="3" name="Content Placeholder 2">
            <a:extLst>
              <a:ext uri="{FF2B5EF4-FFF2-40B4-BE49-F238E27FC236}">
                <a16:creationId xmlns:a16="http://schemas.microsoft.com/office/drawing/2014/main" id="{2A479B64-051E-69BB-F0AC-C6A897F7841B}"/>
              </a:ext>
            </a:extLst>
          </p:cNvPr>
          <p:cNvSpPr>
            <a:spLocks noGrp="1"/>
          </p:cNvSpPr>
          <p:nvPr>
            <p:ph idx="1"/>
          </p:nvPr>
        </p:nvSpPr>
        <p:spPr>
          <a:xfrm>
            <a:off x="0" y="1417638"/>
            <a:ext cx="8229600" cy="4661177"/>
          </a:xfrm>
        </p:spPr>
        <p:txBody>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Positives</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Reduce undesirable aspects of fossil fuel production and use</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C</a:t>
            </a:r>
            <a:r>
              <a:rPr lang="en-US" sz="2000" dirty="0">
                <a:effectLst/>
                <a:latin typeface="Calibri" panose="020F0502020204030204" pitchFamily="34" charset="0"/>
                <a:ea typeface="Calibri" panose="020F0502020204030204" pitchFamily="34" charset="0"/>
                <a:cs typeface="Times New Roman" panose="02020603050405020304" pitchFamily="18" charset="0"/>
              </a:rPr>
              <a:t>onventional and greenhouse gas (GHG) pollutant emissions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E</a:t>
            </a:r>
            <a:r>
              <a:rPr lang="en-US" sz="2000" dirty="0">
                <a:effectLst/>
                <a:latin typeface="Calibri" panose="020F0502020204030204" pitchFamily="34" charset="0"/>
                <a:ea typeface="Calibri" panose="020F0502020204030204" pitchFamily="34" charset="0"/>
                <a:cs typeface="Times New Roman" panose="02020603050405020304" pitchFamily="18" charset="0"/>
              </a:rPr>
              <a:t>xhaustible resource depletion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D</a:t>
            </a:r>
            <a:r>
              <a:rPr lang="en-US" sz="2000" dirty="0">
                <a:effectLst/>
                <a:latin typeface="Calibri" panose="020F0502020204030204" pitchFamily="34" charset="0"/>
                <a:ea typeface="Calibri" panose="020F0502020204030204" pitchFamily="34" charset="0"/>
                <a:cs typeface="Times New Roman" panose="02020603050405020304" pitchFamily="18" charset="0"/>
              </a:rPr>
              <a:t>ependence on unstable foreign suppliers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dirty="0">
                <a:effectLst/>
                <a:latin typeface="Calibri" panose="020F0502020204030204" pitchFamily="34" charset="0"/>
                <a:ea typeface="Calibri" panose="020F0502020204030204" pitchFamily="34" charset="0"/>
                <a:cs typeface="Times New Roman" panose="02020603050405020304" pitchFamily="18" charset="0"/>
              </a:rPr>
              <a:t>ncrease farm income</a:t>
            </a:r>
          </a:p>
          <a:p>
            <a:r>
              <a:rPr lang="en-US" sz="2000" dirty="0">
                <a:latin typeface="Calibri" panose="020F0502020204030204" pitchFamily="34" charset="0"/>
                <a:ea typeface="Calibri" panose="020F0502020204030204" pitchFamily="34" charset="0"/>
                <a:cs typeface="Times New Roman" panose="02020603050405020304" pitchFamily="18" charset="0"/>
              </a:rPr>
              <a:t>Negatives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Feedstocks require land, water </a:t>
            </a:r>
            <a:r>
              <a:rPr lang="en-US" sz="2000" dirty="0">
                <a:latin typeface="Calibri" panose="020F0502020204030204" pitchFamily="34" charset="0"/>
                <a:ea typeface="Calibri" panose="020F0502020204030204" pitchFamily="34" charset="0"/>
                <a:cs typeface="Times New Roman" panose="02020603050405020304" pitchFamily="18" charset="0"/>
              </a:rPr>
              <a:t>&amp;</a:t>
            </a:r>
            <a:r>
              <a:rPr lang="en-US" sz="2000" dirty="0">
                <a:effectLst/>
                <a:latin typeface="Calibri" panose="020F0502020204030204" pitchFamily="34" charset="0"/>
                <a:ea typeface="Calibri" panose="020F0502020204030204" pitchFamily="34" charset="0"/>
                <a:cs typeface="Times New Roman" panose="02020603050405020304" pitchFamily="18" charset="0"/>
              </a:rPr>
              <a:t> other resources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Changes to land use may increase GHG emissions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P</a:t>
            </a:r>
            <a:r>
              <a:rPr lang="en-US" sz="2000" dirty="0">
                <a:effectLst/>
                <a:latin typeface="Calibri" panose="020F0502020204030204" pitchFamily="34" charset="0"/>
                <a:ea typeface="Calibri" panose="020F0502020204030204" pitchFamily="34" charset="0"/>
                <a:cs typeface="Times New Roman" panose="02020603050405020304" pitchFamily="18" charset="0"/>
              </a:rPr>
              <a:t>ressure on water resources, air </a:t>
            </a:r>
            <a:r>
              <a:rPr lang="en-US" sz="2000" dirty="0">
                <a:latin typeface="Calibri" panose="020F0502020204030204" pitchFamily="34" charset="0"/>
                <a:ea typeface="Calibri" panose="020F0502020204030204" pitchFamily="34" charset="0"/>
                <a:cs typeface="Times New Roman" panose="02020603050405020304" pitchFamily="18" charset="0"/>
              </a:rPr>
              <a:t>&amp;</a:t>
            </a:r>
            <a:r>
              <a:rPr lang="en-US" sz="2000" dirty="0">
                <a:effectLst/>
                <a:latin typeface="Calibri" panose="020F0502020204030204" pitchFamily="34" charset="0"/>
                <a:ea typeface="Calibri" panose="020F0502020204030204" pitchFamily="34" charset="0"/>
                <a:cs typeface="Times New Roman" panose="02020603050405020304" pitchFamily="18" charset="0"/>
              </a:rPr>
              <a:t> water pollution,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and  increased food costs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Some biofuels emit more GHGs than fossil fuels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on an energy-equivalent basis depending upon how they are grown.</a:t>
            </a:r>
            <a:endParaRPr lang="en-US" sz="2000" dirty="0"/>
          </a:p>
        </p:txBody>
      </p:sp>
      <p:pic>
        <p:nvPicPr>
          <p:cNvPr id="2050" name="Picture 2">
            <a:extLst>
              <a:ext uri="{FF2B5EF4-FFF2-40B4-BE49-F238E27FC236}">
                <a16:creationId xmlns:a16="http://schemas.microsoft.com/office/drawing/2014/main" id="{0F8E34AA-2198-2448-31CE-2379CC283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247" y="2558866"/>
            <a:ext cx="2401186" cy="3184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DB3B32-CB31-F83A-F7C1-5C822B7A5B17}"/>
              </a:ext>
            </a:extLst>
          </p:cNvPr>
          <p:cNvSpPr txBox="1"/>
          <p:nvPr/>
        </p:nvSpPr>
        <p:spPr>
          <a:xfrm>
            <a:off x="830553" y="6214030"/>
            <a:ext cx="5512535" cy="369332"/>
          </a:xfrm>
          <a:prstGeom prst="rect">
            <a:avLst/>
          </a:prstGeom>
          <a:noFill/>
        </p:spPr>
        <p:txBody>
          <a:bodyPr wrap="none" rtlCol="0">
            <a:spAutoFit/>
          </a:bodyPr>
          <a:lstStyle/>
          <a:p>
            <a:r>
              <a:rPr lang="en-US" dirty="0">
                <a:hlinkClick r:id="rId5"/>
              </a:rPr>
              <a:t>https://www.ars.usda.gov/oc/images/image-gallery/</a:t>
            </a:r>
            <a:endParaRPr lang="en-US" dirty="0"/>
          </a:p>
        </p:txBody>
      </p:sp>
    </p:spTree>
    <p:extLst>
      <p:ext uri="{BB962C8B-B14F-4D97-AF65-F5344CB8AC3E}">
        <p14:creationId xmlns:p14="http://schemas.microsoft.com/office/powerpoint/2010/main" val="3383926125"/>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aritime law design template">
  <a:themeElements>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fontScheme name="2_Maritime law design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ritime law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ritime law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ritime law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ritime law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ritime law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ritime law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11196</TotalTime>
  <Words>4758</Words>
  <Application>Microsoft Office PowerPoint</Application>
  <PresentationFormat>On-screen Show (4:3)</PresentationFormat>
  <Paragraphs>295</Paragraphs>
  <Slides>38</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Arial Black</vt:lpstr>
      <vt:lpstr>Calibri</vt:lpstr>
      <vt:lpstr>Tahoma</vt:lpstr>
      <vt:lpstr>Wingdings</vt:lpstr>
      <vt:lpstr>Default Design</vt:lpstr>
      <vt:lpstr>Compass</vt:lpstr>
      <vt:lpstr>2_Maritime law design template</vt:lpstr>
      <vt:lpstr>Soil Health &amp; Renewable Energy* for a Sustainable Future</vt:lpstr>
      <vt:lpstr>“Everything Old is New Again”  - Jonathan Swift</vt:lpstr>
      <vt:lpstr>A New Look at an Old Practice</vt:lpstr>
      <vt:lpstr>Soil Health - Introduction</vt:lpstr>
      <vt:lpstr>PowerPoint Presentation</vt:lpstr>
      <vt:lpstr>Biomass Energy </vt:lpstr>
      <vt:lpstr>Bioenergy (Biofuels and Biomass) https://www.eesi.org/topics/bioenergy-biofuels-biomass/description</vt:lpstr>
      <vt:lpstr>Biomass Energy https://www.eesi.org/topics/bioenergy-biofuels-biomass/description</vt:lpstr>
      <vt:lpstr>Economics of Biofuels https://www.epa.gov/environmental-economics/economics-biofuels </vt:lpstr>
      <vt:lpstr>Biofuels https://www.eesi.org/topics/bioenergy-biofuels-biomass/description</vt:lpstr>
      <vt:lpstr>First generation biofuels  https://www.epa.gov/environmental-economics/economics-biofuels</vt:lpstr>
      <vt:lpstr>Second generation (cellulose) biofuels https://www.epa.gov/environmental-economics/economics-biofuels</vt:lpstr>
      <vt:lpstr>Third generation biofuels  https://www.epa.gov/environmental-economics/economics-biofuels</vt:lpstr>
      <vt:lpstr>Potential economic benefits https://www.epa.gov/environmental-economics/economics-biofuels</vt:lpstr>
      <vt:lpstr>Potential environmental benefits https://www.epa.gov/environmental-economics/economics-biofuels</vt:lpstr>
      <vt:lpstr>Biomass and Land Use https://www.eesi.org/topics/bioenergy-biofuels-biomass/description</vt:lpstr>
      <vt:lpstr>Disadvantages of biofuel production https://www.epa.gov/environmental-economics/economics-biofuels</vt:lpstr>
      <vt:lpstr>Higher crop prices https://www.epa.gov/environmental-economics/economics-biofuels</vt:lpstr>
      <vt:lpstr>Biomass and Land Use https://www.eesi.org/topics/bioenergy-biofuels-biomass/description</vt:lpstr>
      <vt:lpstr>U.S. policy to support biofuels https://www.epa.gov/environmental-economics/economics-biofuels</vt:lpstr>
      <vt:lpstr>Biomass and Land Use (cont.) https://www.eesi.org/topics/bioenergy-biofuels-biomass/description</vt:lpstr>
      <vt:lpstr>PowerPoint Presentation</vt:lpstr>
      <vt:lpstr>Biofuel Energy Production - 2022  https://ourworldindata.org/grapher/biofuel-production</vt:lpstr>
      <vt:lpstr>Biofuels explained https://www.eia.gov/energyexplained/biofuels/ </vt:lpstr>
      <vt:lpstr>U.S. Biofuels Production &amp; Consumption  https://www.eia.gov/energyexplained/biofuels/ </vt:lpstr>
      <vt:lpstr>Biofuels explained https://www.eia.gov/energyexplained/biofuels/ </vt:lpstr>
      <vt:lpstr>U.S. Biofuel Imports &amp; Exports https://www.eia.gov/energyexplained/biofuels/ </vt:lpstr>
      <vt:lpstr>Switchgrass as a Biofuel?</vt:lpstr>
      <vt:lpstr>Biology and Adaptation</vt:lpstr>
      <vt:lpstr>Biology and Adaptation (cont)</vt:lpstr>
      <vt:lpstr>Original Prairie Extent</vt:lpstr>
      <vt:lpstr>Conservation Reserve Program (CRP)</vt:lpstr>
      <vt:lpstr>CRP Enrollment</vt:lpstr>
      <vt:lpstr>Summary</vt:lpstr>
      <vt:lpstr>References</vt:lpstr>
      <vt:lpstr>References (Additional Information)</vt:lpstr>
      <vt:lpstr>PowerPoint Presentation</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dennis.brezina</dc:creator>
  <cp:lastModifiedBy>Brezina, Dennis - FPAC-NRCS, TX</cp:lastModifiedBy>
  <cp:revision>155</cp:revision>
  <cp:lastPrinted>2024-01-18T20:32:44Z</cp:lastPrinted>
  <dcterms:created xsi:type="dcterms:W3CDTF">2007-01-24T13:58:19Z</dcterms:created>
  <dcterms:modified xsi:type="dcterms:W3CDTF">2024-02-10T14:44:17Z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TC010903001033</vt:lpwstr>
  </property>
</Properties>
</file>