
<file path=[Content_Types].xml><?xml version="1.0" encoding="utf-8"?>
<Types xmlns="http://schemas.openxmlformats.org/package/2006/content-types">
  <Default Extension="png" ContentType="image/png"/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75" r:id="rId10"/>
    <p:sldId id="270" r:id="rId11"/>
    <p:sldId id="268" r:id="rId12"/>
    <p:sldId id="269" r:id="rId13"/>
    <p:sldId id="271" r:id="rId14"/>
    <p:sldId id="264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356E-BE55-498C-8DAB-6F2C60E47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122D2-5D3D-43E8-B114-8C46C2C69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436B-4B3A-45DE-8B31-565381E7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F3092-025E-4C2A-B753-5689E233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C796-DA68-406E-AB1B-D6EFBD1A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834E-FFEA-4EB4-859A-340A7DF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AB2B5-AD0E-44FD-898B-80E50BC8E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D24C-3B08-4BF3-989F-81FC3ACC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D27C-B8B1-4A49-8055-433C9603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63AEE-53B9-48C2-94B0-DD29CC59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361C7-6187-4837-83F5-D41C17535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34C81-2187-4254-B7D9-D0C285B6E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FBAD-13AE-46EC-A606-5C710941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9F3A-478F-4C66-AAD2-D07CA352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B609-5BF4-421B-9EE3-1B109A2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F4FA-0722-4C89-90D6-0F9CADEF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B638-DD17-471D-82FE-C0787CA7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26535-44A4-46C9-B34E-71DF7846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982F-39B6-4375-936B-ABBF2AEF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1FB9-F4F0-47DA-B71C-D8E15462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B59C-05D7-4016-B12E-325006BD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FD15D-A92D-4C49-B8E2-B8CBFC14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8F46-C914-4A99-8947-D570E37C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F331-00A8-4313-B24A-76DC8870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9053F-3796-4636-BE27-3680A4D4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16CC-B478-4CC7-B8B3-D43B0513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2C88-EFCD-461A-9789-A38BE9AE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D2C9E-8A7F-46D7-85A4-2E10773CC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C4670-CBC0-4271-A9D3-8C0D38FF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97B3-F97C-4965-A6DA-EE07EDFF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5C6E2-AE13-4C9A-A679-ECC4D84C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592B-DFA9-45A4-B29F-B71C2637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91FDE-6E5A-4926-90E6-5D1C5E6E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7B6EC-91A6-4B61-955E-87DE48B7F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B7C30-EFC9-4AF5-A096-4D357573A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9041C-9941-413D-83A0-AE90848EE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A959C-DAD9-40C0-9A40-E29B0323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5DAA8-D1DF-4ECB-B364-A2001D22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F6503-C5A6-409E-A3FE-203663C6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E4C2-5222-4857-AC2F-35BDEF0D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1EA53-8C76-499D-8461-096B4DEE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E3B1F-0F57-481A-A619-701F2481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7F1B5-74A1-4D87-AAC1-18BF3C9E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640FE-39D1-45DE-875E-C031DAFE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5C982-8035-4E96-BCBF-0CEA9C15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E6A5C-3515-4CFE-A055-4586D86F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5E0B-0BA7-49B7-8644-9320248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D826-2C88-4711-B7B3-192C0A5A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6F7AF-7D67-441C-9E46-03169F2A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5CE20-BA09-4C1E-98AD-0E949A5E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44196-CC56-435C-8A88-73F20C3A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8B8F2-920B-48BB-B7A6-7738F094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B1CC-5E78-4F14-95F1-D3B8E44D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24EA6-6433-4570-8BD1-863E7AE9B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40D70-7EAC-4DEA-B701-BA3D8D17F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29AF6-E4A3-41B0-BAE9-C9DE206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38F59-9FA9-4D38-9118-70113CA1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5E25-F30F-4E8F-A1BA-3088D59E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4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9F070-5A0F-4DC9-BC6A-DA15BB3C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4305F-5EDB-4AA1-A3D4-F44C39AF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A425-0C42-4776-8DBE-A37175C36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ACDA-3F15-4BB2-85A5-BC8C0E2A198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8B08-92F8-45E7-A9F0-13D8430D5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EB43-18AC-453A-928C-E578A86BE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4718-93B2-4423-9EB4-42985566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JHHJYhy1wc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pm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HWxQgbmo_k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recycle/used-household-batteries#singl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A0B5F2-715F-4FC8-B053-46D0B9C54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Landfills and Hazardous Materials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102703-A7C3-4F58-ADF3-B78CA4FB9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Texas Envirothon 2022</a:t>
            </a:r>
          </a:p>
          <a:p>
            <a:r>
              <a:rPr lang="en-US" dirty="0"/>
              <a:t>Rowena McDermid</a:t>
            </a:r>
          </a:p>
        </p:txBody>
      </p:sp>
    </p:spTree>
    <p:extLst>
      <p:ext uri="{BB962C8B-B14F-4D97-AF65-F5344CB8AC3E}">
        <p14:creationId xmlns:p14="http://schemas.microsoft.com/office/powerpoint/2010/main" val="182301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dispose of Hazardous Waste:</a:t>
            </a:r>
          </a:p>
        </p:txBody>
      </p:sp>
      <p:pic>
        <p:nvPicPr>
          <p:cNvPr id="4" name="Online Media 3" title="On the Job - Household Hazardous Waste Facility">
            <a:hlinkClick r:id="" action="ppaction://media"/>
            <a:extLst>
              <a:ext uri="{FF2B5EF4-FFF2-40B4-BE49-F238E27FC236}">
                <a16:creationId xmlns:a16="http://schemas.microsoft.com/office/drawing/2014/main" id="{BCAA2F82-25DA-4F65-8309-E2BF173257C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919" y="1781085"/>
            <a:ext cx="4572000" cy="25717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E55350-4618-452F-A9C9-BCB2429D6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602289"/>
            <a:ext cx="3431005" cy="457467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9A6E2-FD76-445A-B4E3-B3054B6A288C}"/>
              </a:ext>
            </a:extLst>
          </p:cNvPr>
          <p:cNvSpPr txBox="1"/>
          <p:nvPr/>
        </p:nvSpPr>
        <p:spPr>
          <a:xfrm>
            <a:off x="7131248" y="6239851"/>
            <a:ext cx="2416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City of Rapid 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56418-4EE0-4C7C-914C-3ADC3465AC14}"/>
              </a:ext>
            </a:extLst>
          </p:cNvPr>
          <p:cNvSpPr txBox="1"/>
          <p:nvPr/>
        </p:nvSpPr>
        <p:spPr>
          <a:xfrm>
            <a:off x="1214919" y="4541177"/>
            <a:ext cx="42750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Drop off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container – closed &amp; not leaking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labels are 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 and transport upright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mix</a:t>
            </a:r>
          </a:p>
        </p:txBody>
      </p:sp>
    </p:spTree>
    <p:extLst>
      <p:ext uri="{BB962C8B-B14F-4D97-AF65-F5344CB8AC3E}">
        <p14:creationId xmlns:p14="http://schemas.microsoft.com/office/powerpoint/2010/main" val="359421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Superfund Sites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943BB2-152D-4957-8C9D-A82556BF4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5" y="1775797"/>
            <a:ext cx="393258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Environmental Response, Compensation, and Liability Act.</a:t>
            </a:r>
          </a:p>
          <a:p>
            <a:r>
              <a:rPr lang="en-US" dirty="0"/>
              <a:t>Polluted locations in the United States requiring a long term response to clean up hazardous material contaminations.</a:t>
            </a:r>
          </a:p>
          <a:p>
            <a:r>
              <a:rPr lang="en-US" dirty="0"/>
              <a:t>EPA cleans up orphan sites when responsible parties cannot be identified or located.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Superfund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San Jacinto River Waste Pits – used for the disposal of paper mill sludge – river has eroded into the waste pits. Chlorinated dioxins used for paper bleaching very toxic to aquatic life.</a:t>
            </a:r>
          </a:p>
          <a:p>
            <a:r>
              <a:rPr lang="en-US" dirty="0"/>
              <a:t>Sikes Disposal Pits – illegal dumping site. Primarily chemical wastes e.g. benzene, phenols, and organic solvents most likely from petrochemical companies in the surrounding area.</a:t>
            </a:r>
          </a:p>
          <a:p>
            <a:r>
              <a:rPr lang="en-US" dirty="0"/>
              <a:t>Federated Metals – used as a disposal site for magnesium dross and sludge, asbestos, contaminated concrete, gasket rubber rings, breakout material from electrolytic chlorine cells…</a:t>
            </a:r>
          </a:p>
          <a:p>
            <a:r>
              <a:rPr lang="en-US" dirty="0"/>
              <a:t>Patrick Bayou – contaminated sediments: pesticides, polynuclear aromatic carbons (PAHs), metals and polychlorinated biphenyls. Sediment contamination in adjacent wetlands poses a threat to downstream fisheries.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AD8209-5DDA-4E63-8F83-64F1CFA69B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59" y="1825625"/>
            <a:ext cx="5360635" cy="3446122"/>
          </a:xfrm>
        </p:spPr>
      </p:pic>
    </p:spTree>
    <p:extLst>
      <p:ext uri="{BB962C8B-B14F-4D97-AF65-F5344CB8AC3E}">
        <p14:creationId xmlns:p14="http://schemas.microsoft.com/office/powerpoint/2010/main" val="290285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Unfairness – NIMBY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Burden of pollution falls on non-white and low income communities.</a:t>
            </a:r>
          </a:p>
          <a:p>
            <a:r>
              <a:rPr lang="en-US" dirty="0"/>
              <a:t>Lack resources to be a NIMBY neighborhood.</a:t>
            </a:r>
          </a:p>
          <a:p>
            <a:r>
              <a:rPr lang="en-US" dirty="0"/>
              <a:t>Appeals to close sites that are actively polluting are often ignored.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9EF7F9-018D-458C-A918-AB5E1FFA15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82" y="1931507"/>
            <a:ext cx="5548404" cy="31163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31B3D-78F9-4062-A63F-ABD7C40DDE2F}"/>
              </a:ext>
            </a:extLst>
          </p:cNvPr>
          <p:cNvSpPr txBox="1"/>
          <p:nvPr/>
        </p:nvSpPr>
        <p:spPr>
          <a:xfrm>
            <a:off x="6484776" y="5243804"/>
            <a:ext cx="250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Sunday Times, Nov 11 2021</a:t>
            </a:r>
          </a:p>
        </p:txBody>
      </p:sp>
    </p:spTree>
    <p:extLst>
      <p:ext uri="{BB962C8B-B14F-4D97-AF65-F5344CB8AC3E}">
        <p14:creationId xmlns:p14="http://schemas.microsoft.com/office/powerpoint/2010/main" val="1010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Issue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8C8D50-8BB3-4E17-90F0-BE1E2CABC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8" y="1690688"/>
            <a:ext cx="5858712" cy="414245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“Toxic Colonialism”</a:t>
            </a:r>
          </a:p>
          <a:p>
            <a:r>
              <a:rPr lang="en-US" dirty="0"/>
              <a:t>Higher costs of legal disposal due to increased regulations.</a:t>
            </a:r>
          </a:p>
          <a:p>
            <a:r>
              <a:rPr lang="en-US" dirty="0"/>
              <a:t>Cheap global transport.</a:t>
            </a:r>
          </a:p>
          <a:p>
            <a:r>
              <a:rPr lang="en-US" dirty="0"/>
              <a:t>Flag of convenience.</a:t>
            </a:r>
          </a:p>
          <a:p>
            <a:r>
              <a:rPr lang="en-US" dirty="0"/>
              <a:t>Less than scrupulous operators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Thor Chemicals transported Mercury waste to South Africa for incineration.</a:t>
            </a:r>
          </a:p>
          <a:p>
            <a:r>
              <a:rPr lang="en-US" dirty="0"/>
              <a:t>Koko, Nigeria – 18,000 barrels of leaking toxic waste including PCB to be stored in exchange for $100/month.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F8EEC-9F6C-471F-9EFC-A6CE74208EA0}"/>
              </a:ext>
            </a:extLst>
          </p:cNvPr>
          <p:cNvSpPr txBox="1"/>
          <p:nvPr/>
        </p:nvSpPr>
        <p:spPr>
          <a:xfrm>
            <a:off x="289249" y="5679253"/>
            <a:ext cx="2191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ResearchGate</a:t>
            </a:r>
          </a:p>
        </p:txBody>
      </p:sp>
    </p:spTree>
    <p:extLst>
      <p:ext uri="{BB962C8B-B14F-4D97-AF65-F5344CB8AC3E}">
        <p14:creationId xmlns:p14="http://schemas.microsoft.com/office/powerpoint/2010/main" val="178869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Treaties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Developed countries dumping waste on undeveloped countries without providing information on hazards or how to manage them.</a:t>
            </a:r>
          </a:p>
          <a:p>
            <a:r>
              <a:rPr lang="en-US" dirty="0"/>
              <a:t>Hazardous wastes - Prior informed consent (PIC)</a:t>
            </a:r>
          </a:p>
          <a:p>
            <a:r>
              <a:rPr lang="en-US" dirty="0"/>
              <a:t>Annex: Household waste, incinerator ash, and plastics – first set of global rules on plastic litter.</a:t>
            </a:r>
          </a:p>
          <a:p>
            <a:r>
              <a:rPr lang="en-US" dirty="0"/>
              <a:t>Ban </a:t>
            </a:r>
            <a:r>
              <a:rPr lang="en-US" dirty="0" err="1"/>
              <a:t>Ammendment</a:t>
            </a:r>
            <a:r>
              <a:rPr lang="en-US" dirty="0"/>
              <a:t> – adopted 1994.</a:t>
            </a:r>
          </a:p>
          <a:p>
            <a:r>
              <a:rPr lang="en-US" dirty="0"/>
              <a:t>Ratified 2019</a:t>
            </a:r>
          </a:p>
          <a:p>
            <a:r>
              <a:rPr lang="en-US" dirty="0"/>
              <a:t>Prohibits developed countries from exporting hazardous waste to developing countries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875358-DE0D-47BF-A3DC-B5439A9F8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98" y="1971675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41088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Electronic waste</a:t>
            </a:r>
          </a:p>
          <a:p>
            <a:r>
              <a:rPr lang="en-US" dirty="0"/>
              <a:t>Unwanted clothing</a:t>
            </a:r>
          </a:p>
          <a:p>
            <a:r>
              <a:rPr lang="en-US" dirty="0"/>
              <a:t>Lithium and Cobalt</a:t>
            </a:r>
          </a:p>
          <a:p>
            <a:r>
              <a:rPr lang="en-US" dirty="0"/>
              <a:t>Older wind turbines</a:t>
            </a:r>
          </a:p>
          <a:p>
            <a:r>
              <a:rPr lang="en-US" dirty="0"/>
              <a:t>Can we anticipate future problems?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181D2B-A1DF-4C4D-8654-ABCCE8306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30" y="1828707"/>
            <a:ext cx="4272946" cy="32005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23C69F-3FA0-4916-93CF-31FD2E9C971E}"/>
              </a:ext>
            </a:extLst>
          </p:cNvPr>
          <p:cNvSpPr txBox="1"/>
          <p:nvPr/>
        </p:nvSpPr>
        <p:spPr>
          <a:xfrm>
            <a:off x="6911630" y="5029292"/>
            <a:ext cx="20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PC Mag.com</a:t>
            </a:r>
          </a:p>
        </p:txBody>
      </p:sp>
    </p:spTree>
    <p:extLst>
      <p:ext uri="{BB962C8B-B14F-4D97-AF65-F5344CB8AC3E}">
        <p14:creationId xmlns:p14="http://schemas.microsoft.com/office/powerpoint/2010/main" val="139844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9C0668-DFA7-4CFB-ADA5-646E43E3C3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" y="2103824"/>
            <a:ext cx="5181600" cy="330974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4.9lbs/person/day</a:t>
            </a:r>
          </a:p>
          <a:p>
            <a:r>
              <a:rPr lang="en-US" dirty="0"/>
              <a:t>21.6% wasted food</a:t>
            </a:r>
          </a:p>
          <a:p>
            <a:r>
              <a:rPr lang="en-US" dirty="0"/>
              <a:t>5.83% wasted textiles</a:t>
            </a:r>
          </a:p>
          <a:p>
            <a:r>
              <a:rPr lang="en-US" dirty="0"/>
              <a:t>12.2% wasted plastics</a:t>
            </a:r>
          </a:p>
          <a:p>
            <a:r>
              <a:rPr lang="en-US" dirty="0"/>
              <a:t>4% of world population but 12% of municipal solid waste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BA3E9-5078-44C8-87E4-4C9F25F1DE95}"/>
              </a:ext>
            </a:extLst>
          </p:cNvPr>
          <p:cNvSpPr txBox="1"/>
          <p:nvPr/>
        </p:nvSpPr>
        <p:spPr>
          <a:xfrm>
            <a:off x="558281" y="5518930"/>
            <a:ext cx="3298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</a:t>
            </a:r>
            <a:r>
              <a:rPr lang="en-US" sz="1400" dirty="0" err="1"/>
              <a:t>Albertyanks</a:t>
            </a:r>
            <a:r>
              <a:rPr lang="en-US" sz="1400" dirty="0"/>
              <a:t> Albert Jankowski</a:t>
            </a:r>
          </a:p>
        </p:txBody>
      </p:sp>
    </p:spTree>
    <p:extLst>
      <p:ext uri="{BB962C8B-B14F-4D97-AF65-F5344CB8AC3E}">
        <p14:creationId xmlns:p14="http://schemas.microsoft.com/office/powerpoint/2010/main" val="407713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recycling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Globally 2.1bn metric tons – only 16% is recycled</a:t>
            </a:r>
          </a:p>
          <a:p>
            <a:r>
              <a:rPr lang="en-US" dirty="0"/>
              <a:t>Not always energy efficient.</a:t>
            </a:r>
          </a:p>
          <a:p>
            <a:r>
              <a:rPr lang="en-US" dirty="0"/>
              <a:t>Plastics recycling rate under 10%</a:t>
            </a:r>
          </a:p>
          <a:p>
            <a:r>
              <a:rPr lang="en-US" dirty="0"/>
              <a:t>For most of the country most plastics are not recyclable – mostly plastic bottles.</a:t>
            </a:r>
          </a:p>
          <a:p>
            <a:r>
              <a:rPr lang="en-US" dirty="0"/>
              <a:t>“Wish cycling” – not prioritizing reducing waste,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15BEA9-D3FF-4C22-9F2E-746B657CF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12" y="1937267"/>
            <a:ext cx="5181600" cy="34401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14A44-DCC0-419A-9F28-D0EC4EF71871}"/>
              </a:ext>
            </a:extLst>
          </p:cNvPr>
          <p:cNvSpPr txBox="1"/>
          <p:nvPr/>
        </p:nvSpPr>
        <p:spPr>
          <a:xfrm>
            <a:off x="6239312" y="5377422"/>
            <a:ext cx="2088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Shutterstock</a:t>
            </a:r>
          </a:p>
        </p:txBody>
      </p:sp>
    </p:spTree>
    <p:extLst>
      <p:ext uri="{BB962C8B-B14F-4D97-AF65-F5344CB8AC3E}">
        <p14:creationId xmlns:p14="http://schemas.microsoft.com/office/powerpoint/2010/main" val="287359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Landfills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82D2FD-918D-4F1B-AF53-94AF0CA0D3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9" y="2044394"/>
            <a:ext cx="5181600" cy="307404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Federal, State and Tribal regulations.</a:t>
            </a:r>
          </a:p>
          <a:p>
            <a:r>
              <a:rPr lang="en-US" dirty="0"/>
              <a:t>Federal regulations:</a:t>
            </a:r>
          </a:p>
          <a:p>
            <a:r>
              <a:rPr lang="en-US" dirty="0"/>
              <a:t>Resource Conservation and Recovery Act (RCRA)</a:t>
            </a:r>
          </a:p>
          <a:p>
            <a:r>
              <a:rPr lang="en-US" dirty="0"/>
              <a:t>Subtitle D (solid waste)</a:t>
            </a:r>
          </a:p>
          <a:p>
            <a:r>
              <a:rPr lang="en-US" dirty="0"/>
              <a:t>Subtitle C (hazardous waste)</a:t>
            </a:r>
          </a:p>
          <a:p>
            <a:r>
              <a:rPr lang="en-US" dirty="0"/>
              <a:t>Toxic Substances Control Act (TCSA)</a:t>
            </a:r>
          </a:p>
          <a:p>
            <a:r>
              <a:rPr lang="en-US" dirty="0"/>
              <a:t>Stringent design and operation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5FED8-5CE7-46F4-B921-FB03C163AFA1}"/>
              </a:ext>
            </a:extLst>
          </p:cNvPr>
          <p:cNvSpPr txBox="1"/>
          <p:nvPr/>
        </p:nvSpPr>
        <p:spPr>
          <a:xfrm>
            <a:off x="764949" y="5164367"/>
            <a:ext cx="2517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Houston Chronicle</a:t>
            </a:r>
          </a:p>
        </p:txBody>
      </p:sp>
    </p:spTree>
    <p:extLst>
      <p:ext uri="{BB962C8B-B14F-4D97-AF65-F5344CB8AC3E}">
        <p14:creationId xmlns:p14="http://schemas.microsoft.com/office/powerpoint/2010/main" val="273501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Landfills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038D-8269-45D1-BFB6-BE9B83DFC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5546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Subtitle D includes:</a:t>
            </a:r>
          </a:p>
          <a:p>
            <a:r>
              <a:rPr lang="en-US" dirty="0"/>
              <a:t>Municipal Solid Waste Landfills (MSWLFs)</a:t>
            </a:r>
          </a:p>
          <a:p>
            <a:pPr marL="0" indent="0">
              <a:buNone/>
            </a:pPr>
            <a:r>
              <a:rPr lang="en-US" dirty="0"/>
              <a:t>→Bioreactor landfills</a:t>
            </a:r>
          </a:p>
          <a:p>
            <a:r>
              <a:rPr lang="en-US" dirty="0"/>
              <a:t>Industrial Waste Landfills</a:t>
            </a:r>
          </a:p>
          <a:p>
            <a:pPr marL="0" indent="0">
              <a:buNone/>
            </a:pPr>
            <a:r>
              <a:rPr lang="en-US" dirty="0"/>
              <a:t>→Construction and Demolition (C&amp;D) Debris Landfill</a:t>
            </a:r>
          </a:p>
          <a:p>
            <a:r>
              <a:rPr lang="en-US" dirty="0"/>
              <a:t>Subtitle C:</a:t>
            </a:r>
          </a:p>
          <a:p>
            <a:pPr marL="0" indent="0">
              <a:buNone/>
            </a:pPr>
            <a:r>
              <a:rPr lang="en-US" dirty="0"/>
              <a:t>→Hazardous Waste Landfills</a:t>
            </a:r>
          </a:p>
          <a:p>
            <a:r>
              <a:rPr lang="en-US" dirty="0"/>
              <a:t>TSCA: </a:t>
            </a:r>
          </a:p>
          <a:p>
            <a:pPr marL="0" indent="0">
              <a:buNone/>
            </a:pPr>
            <a:r>
              <a:rPr lang="en-US" dirty="0"/>
              <a:t>→Polychlorinated </a:t>
            </a:r>
            <a:r>
              <a:rPr lang="en-US" dirty="0" err="1"/>
              <a:t>Biphenols</a:t>
            </a:r>
            <a:r>
              <a:rPr lang="en-US" dirty="0"/>
              <a:t> (PCB) landfills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3DCF8B-6DE5-42A0-9B41-75A1AF71E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2653"/>
            <a:ext cx="5928082" cy="296404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C5B32-EA8D-4FDE-929B-137598E44575}"/>
              </a:ext>
            </a:extLst>
          </p:cNvPr>
          <p:cNvSpPr txBox="1"/>
          <p:nvPr/>
        </p:nvSpPr>
        <p:spPr>
          <a:xfrm>
            <a:off x="6172200" y="5296694"/>
            <a:ext cx="223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Dumpster.com</a:t>
            </a:r>
          </a:p>
        </p:txBody>
      </p:sp>
    </p:spTree>
    <p:extLst>
      <p:ext uri="{BB962C8B-B14F-4D97-AF65-F5344CB8AC3E}">
        <p14:creationId xmlns:p14="http://schemas.microsoft.com/office/powerpoint/2010/main" val="131542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Landfills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681801-6085-48E6-A23C-2652ABF39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8" y="1940900"/>
            <a:ext cx="5738113" cy="32293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privately owned</a:t>
            </a:r>
          </a:p>
          <a:p>
            <a:r>
              <a:rPr lang="en-US" dirty="0"/>
              <a:t>Strict licensing laws</a:t>
            </a:r>
          </a:p>
          <a:p>
            <a:r>
              <a:rPr lang="en-US" dirty="0"/>
              <a:t>Big Business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912A3-FA4E-4D91-8E7C-1BFB5C5E532F}"/>
              </a:ext>
            </a:extLst>
          </p:cNvPr>
          <p:cNvSpPr txBox="1"/>
          <p:nvPr/>
        </p:nvSpPr>
        <p:spPr>
          <a:xfrm>
            <a:off x="130630" y="5420470"/>
            <a:ext cx="515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US Environmental Protection Agency,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285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Landfills work</a:t>
            </a:r>
          </a:p>
        </p:txBody>
      </p:sp>
      <p:pic>
        <p:nvPicPr>
          <p:cNvPr id="4" name="Online Media 3" title="How gases and liquids are drained from landfills">
            <a:hlinkClick r:id="" action="ppaction://media"/>
            <a:extLst>
              <a:ext uri="{FF2B5EF4-FFF2-40B4-BE49-F238E27FC236}">
                <a16:creationId xmlns:a16="http://schemas.microsoft.com/office/drawing/2014/main" id="{7105B927-7E0C-4FED-B1A9-163B0AF69D4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566" y="2321960"/>
            <a:ext cx="5009513" cy="226026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F171EB-FFE6-4B44-8031-AB32A23248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0580"/>
            <a:ext cx="5181600" cy="34004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44078-0F61-41D3-8B7A-71AA0752C708}"/>
              </a:ext>
            </a:extLst>
          </p:cNvPr>
          <p:cNvSpPr txBox="1"/>
          <p:nvPr/>
        </p:nvSpPr>
        <p:spPr>
          <a:xfrm>
            <a:off x="6172200" y="5807631"/>
            <a:ext cx="292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OC Waste and Recycling</a:t>
            </a:r>
          </a:p>
        </p:txBody>
      </p:sp>
    </p:spTree>
    <p:extLst>
      <p:ext uri="{BB962C8B-B14F-4D97-AF65-F5344CB8AC3E}">
        <p14:creationId xmlns:p14="http://schemas.microsoft.com/office/powerpoint/2010/main" val="152248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Hazardous Waste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D32265-3280-4959-BA8E-31A8AF2FE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488596"/>
            <a:ext cx="2603242" cy="481599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47-11CB-4729-8681-68A7950B1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Industrial – toxic ash or sludge</a:t>
            </a:r>
          </a:p>
          <a:p>
            <a:r>
              <a:rPr lang="en-US" dirty="0"/>
              <a:t>Household:</a:t>
            </a:r>
          </a:p>
          <a:p>
            <a:r>
              <a:rPr lang="en-US" dirty="0"/>
              <a:t>Asbestos laden insulation</a:t>
            </a:r>
          </a:p>
          <a:p>
            <a:r>
              <a:rPr lang="en-US" dirty="0"/>
              <a:t>Paint</a:t>
            </a:r>
          </a:p>
          <a:p>
            <a:r>
              <a:rPr lang="en-US" dirty="0"/>
              <a:t>Old car batteries</a:t>
            </a:r>
          </a:p>
          <a:p>
            <a:r>
              <a:rPr lang="en-US" dirty="0"/>
              <a:t>Antifreeze</a:t>
            </a:r>
          </a:p>
          <a:p>
            <a:r>
              <a:rPr lang="en-US" dirty="0"/>
              <a:t>Used oil</a:t>
            </a:r>
          </a:p>
          <a:p>
            <a:r>
              <a:rPr lang="en-US" dirty="0"/>
              <a:t>Fluorescent lights</a:t>
            </a:r>
          </a:p>
          <a:p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F098-3F67-42B1-B5CC-1F3FCC6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 of Hazardous Waste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E622BD-B740-48AB-B756-A404C1B829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1825625"/>
            <a:ext cx="5181600" cy="32385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9F5CCF-2BFE-45AE-84C6-17CDEEEF9F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Improper disposal:</a:t>
            </a:r>
          </a:p>
          <a:p>
            <a:pPr marL="0" indent="0">
              <a:buNone/>
            </a:pPr>
            <a:r>
              <a:rPr lang="en-US" dirty="0"/>
              <a:t>Drain, ground or storm drain, regular trash.</a:t>
            </a:r>
          </a:p>
          <a:p>
            <a:pPr marL="0" indent="0">
              <a:buNone/>
            </a:pPr>
            <a:r>
              <a:rPr lang="en-US" dirty="0"/>
              <a:t>Some items should be recycled:</a:t>
            </a:r>
          </a:p>
          <a:p>
            <a:r>
              <a:rPr lang="en-US" dirty="0"/>
              <a:t>Oil and petroleum – re refined</a:t>
            </a:r>
          </a:p>
          <a:p>
            <a:r>
              <a:rPr lang="en-US" dirty="0"/>
              <a:t>Batteries: </a:t>
            </a:r>
            <a:r>
              <a:rPr lang="en-US" dirty="0">
                <a:hlinkClick r:id="rId3"/>
              </a:rPr>
              <a:t>https://www.epa.gov/recycle/used-household-batteries#single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Proper disposal e.g. incineration</a:t>
            </a:r>
          </a:p>
          <a:p>
            <a:r>
              <a:rPr lang="en-US" dirty="0"/>
              <a:t>Pharmaceuticals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1F70A-D009-4C70-AEE5-C02FFD0591A6}"/>
              </a:ext>
            </a:extLst>
          </p:cNvPr>
          <p:cNvSpPr txBox="1"/>
          <p:nvPr/>
        </p:nvSpPr>
        <p:spPr>
          <a:xfrm>
            <a:off x="698241" y="5199062"/>
            <a:ext cx="2241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Dumpster.com</a:t>
            </a:r>
          </a:p>
        </p:txBody>
      </p:sp>
    </p:spTree>
    <p:extLst>
      <p:ext uri="{BB962C8B-B14F-4D97-AF65-F5344CB8AC3E}">
        <p14:creationId xmlns:p14="http://schemas.microsoft.com/office/powerpoint/2010/main" val="315018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732</Words>
  <Application>Microsoft Office PowerPoint</Application>
  <PresentationFormat>Widescreen</PresentationFormat>
  <Paragraphs>117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Landfills and Hazardous Materials</vt:lpstr>
      <vt:lpstr>How Much?</vt:lpstr>
      <vt:lpstr>Does recycling help?</vt:lpstr>
      <vt:lpstr>Regulation of Landfills</vt:lpstr>
      <vt:lpstr>Types of Landfills</vt:lpstr>
      <vt:lpstr>Number of Landfills</vt:lpstr>
      <vt:lpstr>How Landfills work</vt:lpstr>
      <vt:lpstr>Types of Hazardous Waste</vt:lpstr>
      <vt:lpstr>Disposal of Hazardous Waste</vt:lpstr>
      <vt:lpstr>How to dispose of Hazardous Waste:</vt:lpstr>
      <vt:lpstr>Superfund Sites</vt:lpstr>
      <vt:lpstr>Superfund Sites</vt:lpstr>
      <vt:lpstr>Social Unfairness – NIMBY effect</vt:lpstr>
      <vt:lpstr>Global Issue</vt:lpstr>
      <vt:lpstr>International Treaties</vt:lpstr>
      <vt:lpstr>Upcoming Issues?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Landfills and Hazardous Materials</dc:title>
  <dc:creator>McDermid, Rowena</dc:creator>
  <cp:lastModifiedBy>McDermid, Rowena</cp:lastModifiedBy>
  <cp:revision>35</cp:revision>
  <dcterms:created xsi:type="dcterms:W3CDTF">2022-03-04T22:50:58Z</dcterms:created>
  <dcterms:modified xsi:type="dcterms:W3CDTF">2022-03-21T19:07:33Z</dcterms:modified>
</cp:coreProperties>
</file>