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3"/>
  </p:notesMasterIdLst>
  <p:sldIdLst>
    <p:sldId id="351" r:id="rId3"/>
    <p:sldId id="321" r:id="rId4"/>
    <p:sldId id="267" r:id="rId5"/>
    <p:sldId id="322" r:id="rId6"/>
    <p:sldId id="329" r:id="rId7"/>
    <p:sldId id="325" r:id="rId8"/>
    <p:sldId id="311" r:id="rId9"/>
    <p:sldId id="312" r:id="rId10"/>
    <p:sldId id="313" r:id="rId11"/>
    <p:sldId id="314" r:id="rId12"/>
    <p:sldId id="315" r:id="rId13"/>
    <p:sldId id="316" r:id="rId14"/>
    <p:sldId id="317" r:id="rId15"/>
    <p:sldId id="318" r:id="rId16"/>
    <p:sldId id="319" r:id="rId17"/>
    <p:sldId id="330" r:id="rId18"/>
    <p:sldId id="346" r:id="rId19"/>
    <p:sldId id="342" r:id="rId20"/>
    <p:sldId id="285" r:id="rId21"/>
    <p:sldId id="283" r:id="rId22"/>
    <p:sldId id="323" r:id="rId23"/>
    <p:sldId id="324" r:id="rId24"/>
    <p:sldId id="331" r:id="rId25"/>
    <p:sldId id="268" r:id="rId26"/>
    <p:sldId id="303" r:id="rId27"/>
    <p:sldId id="304" r:id="rId28"/>
    <p:sldId id="260" r:id="rId29"/>
    <p:sldId id="299" r:id="rId30"/>
    <p:sldId id="269" r:id="rId31"/>
    <p:sldId id="271" r:id="rId32"/>
    <p:sldId id="293" r:id="rId33"/>
    <p:sldId id="347" r:id="rId34"/>
    <p:sldId id="290" r:id="rId35"/>
    <p:sldId id="291" r:id="rId36"/>
    <p:sldId id="348" r:id="rId37"/>
    <p:sldId id="341" r:id="rId38"/>
    <p:sldId id="343" r:id="rId39"/>
    <p:sldId id="308" r:id="rId40"/>
    <p:sldId id="326" r:id="rId41"/>
    <p:sldId id="272" r:id="rId42"/>
    <p:sldId id="300" r:id="rId43"/>
    <p:sldId id="336" r:id="rId44"/>
    <p:sldId id="273" r:id="rId45"/>
    <p:sldId id="275" r:id="rId46"/>
    <p:sldId id="280" r:id="rId47"/>
    <p:sldId id="281" r:id="rId48"/>
    <p:sldId id="349" r:id="rId49"/>
    <p:sldId id="327" r:id="rId50"/>
    <p:sldId id="274" r:id="rId51"/>
    <p:sldId id="305" r:id="rId52"/>
    <p:sldId id="334" r:id="rId53"/>
    <p:sldId id="350" r:id="rId54"/>
    <p:sldId id="335" r:id="rId55"/>
    <p:sldId id="345" r:id="rId56"/>
    <p:sldId id="328" r:id="rId57"/>
    <p:sldId id="302" r:id="rId58"/>
    <p:sldId id="266" r:id="rId59"/>
    <p:sldId id="257" r:id="rId60"/>
    <p:sldId id="261" r:id="rId61"/>
    <p:sldId id="264" r:id="rId62"/>
    <p:sldId id="263" r:id="rId63"/>
    <p:sldId id="258" r:id="rId64"/>
    <p:sldId id="265" r:id="rId65"/>
    <p:sldId id="284" r:id="rId66"/>
    <p:sldId id="295" r:id="rId67"/>
    <p:sldId id="296" r:id="rId68"/>
    <p:sldId id="338" r:id="rId69"/>
    <p:sldId id="352" r:id="rId70"/>
    <p:sldId id="344" r:id="rId71"/>
    <p:sldId id="307"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975" autoAdjust="0"/>
  </p:normalViewPr>
  <p:slideViewPr>
    <p:cSldViewPr>
      <p:cViewPr varScale="1">
        <p:scale>
          <a:sx n="95" d="100"/>
          <a:sy n="95" d="100"/>
        </p:scale>
        <p:origin x="206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16C86F-0D21-4D65-A4AE-C970DCD3C72A}" type="datetimeFigureOut">
              <a:rPr lang="en-US" smtClean="0"/>
              <a:pPr/>
              <a:t>1/25/2020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474CE9-1A4A-4E20-ABC6-0C320D46D05C}" type="slidenum">
              <a:rPr lang="en-US" smtClean="0"/>
              <a:pPr/>
              <a:t>‹#›</a:t>
            </a:fld>
            <a:endParaRPr lang="en-US"/>
          </a:p>
        </p:txBody>
      </p:sp>
    </p:spTree>
    <p:extLst>
      <p:ext uri="{BB962C8B-B14F-4D97-AF65-F5344CB8AC3E}">
        <p14:creationId xmlns:p14="http://schemas.microsoft.com/office/powerpoint/2010/main" val="2882804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Yellow-</a:t>
            </a:r>
            <a:r>
              <a:rPr lang="en-US" dirty="0" err="1" smtClean="0"/>
              <a:t>rumped</a:t>
            </a:r>
            <a:r>
              <a:rPr lang="en-US" baseline="0" dirty="0" smtClean="0"/>
              <a:t> warbler</a:t>
            </a:r>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1</a:t>
            </a:fld>
            <a:endParaRPr lang="en-US"/>
          </a:p>
        </p:txBody>
      </p:sp>
    </p:spTree>
    <p:extLst>
      <p:ext uri="{BB962C8B-B14F-4D97-AF65-F5344CB8AC3E}">
        <p14:creationId xmlns:p14="http://schemas.microsoft.com/office/powerpoint/2010/main" val="1541906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Mowing</a:t>
            </a:r>
            <a:r>
              <a:rPr lang="en-US" baseline="0" dirty="0" smtClean="0"/>
              <a:t> down more and more of the essential habitat.</a:t>
            </a:r>
            <a:endParaRPr lang="en-US" dirty="0"/>
          </a:p>
        </p:txBody>
      </p:sp>
      <p:sp>
        <p:nvSpPr>
          <p:cNvPr id="4" name="Slide Number Placeholder 3"/>
          <p:cNvSpPr>
            <a:spLocks noGrp="1"/>
          </p:cNvSpPr>
          <p:nvPr>
            <p:ph type="sldNum" sz="quarter" idx="10"/>
          </p:nvPr>
        </p:nvSpPr>
        <p:spPr/>
        <p:txBody>
          <a:bodyPr/>
          <a:lstStyle/>
          <a:p>
            <a:fld id="{3809E5BC-7B0A-4E68-9439-A334678D5E30}" type="slidenum">
              <a:rPr lang="en-US" smtClean="0"/>
              <a:pPr/>
              <a:t>10</a:t>
            </a:fld>
            <a:endParaRPr lang="en-US"/>
          </a:p>
        </p:txBody>
      </p:sp>
    </p:spTree>
    <p:extLst>
      <p:ext uri="{BB962C8B-B14F-4D97-AF65-F5344CB8AC3E}">
        <p14:creationId xmlns:p14="http://schemas.microsoft.com/office/powerpoint/2010/main" val="3606331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Converting millions</a:t>
            </a:r>
            <a:r>
              <a:rPr lang="en-US" baseline="0" dirty="0" smtClean="0"/>
              <a:t> of acres</a:t>
            </a:r>
            <a:endParaRPr lang="en-US" dirty="0"/>
          </a:p>
        </p:txBody>
      </p:sp>
      <p:sp>
        <p:nvSpPr>
          <p:cNvPr id="4" name="Slide Number Placeholder 3"/>
          <p:cNvSpPr>
            <a:spLocks noGrp="1"/>
          </p:cNvSpPr>
          <p:nvPr>
            <p:ph type="sldNum" sz="quarter" idx="10"/>
          </p:nvPr>
        </p:nvSpPr>
        <p:spPr/>
        <p:txBody>
          <a:bodyPr/>
          <a:lstStyle/>
          <a:p>
            <a:fld id="{3809E5BC-7B0A-4E68-9439-A334678D5E30}" type="slidenum">
              <a:rPr lang="en-US" smtClean="0"/>
              <a:pPr/>
              <a:t>11</a:t>
            </a:fld>
            <a:endParaRPr lang="en-US"/>
          </a:p>
        </p:txBody>
      </p:sp>
    </p:spTree>
    <p:extLst>
      <p:ext uri="{BB962C8B-B14F-4D97-AF65-F5344CB8AC3E}">
        <p14:creationId xmlns:p14="http://schemas.microsoft.com/office/powerpoint/2010/main" val="3327386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smtClean="0">
                <a:solidFill>
                  <a:schemeClr val="tx1"/>
                </a:solidFill>
                <a:effectLst/>
                <a:latin typeface="+mn-lt"/>
                <a:ea typeface="+mn-ea"/>
                <a:cs typeface="+mn-cs"/>
              </a:rPr>
              <a:t>Into housing developments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09E5BC-7B0A-4E68-9439-A334678D5E30}" type="slidenum">
              <a:rPr lang="en-US" smtClean="0"/>
              <a:pPr/>
              <a:t>12</a:t>
            </a:fld>
            <a:endParaRPr lang="en-US"/>
          </a:p>
        </p:txBody>
      </p:sp>
    </p:spTree>
    <p:extLst>
      <p:ext uri="{BB962C8B-B14F-4D97-AF65-F5344CB8AC3E}">
        <p14:creationId xmlns:p14="http://schemas.microsoft.com/office/powerpoint/2010/main" val="3422830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urban sprawl.</a:t>
            </a:r>
          </a:p>
          <a:p>
            <a:endParaRPr lang="en-US" dirty="0"/>
          </a:p>
        </p:txBody>
      </p:sp>
      <p:sp>
        <p:nvSpPr>
          <p:cNvPr id="4" name="Slide Number Placeholder 3"/>
          <p:cNvSpPr>
            <a:spLocks noGrp="1"/>
          </p:cNvSpPr>
          <p:nvPr>
            <p:ph type="sldNum" sz="quarter" idx="10"/>
          </p:nvPr>
        </p:nvSpPr>
        <p:spPr/>
        <p:txBody>
          <a:bodyPr/>
          <a:lstStyle/>
          <a:p>
            <a:fld id="{3809E5BC-7B0A-4E68-9439-A334678D5E30}" type="slidenum">
              <a:rPr lang="en-US" smtClean="0"/>
              <a:pPr/>
              <a:t>13</a:t>
            </a:fld>
            <a:endParaRPr lang="en-US"/>
          </a:p>
        </p:txBody>
      </p:sp>
    </p:spTree>
    <p:extLst>
      <p:ext uri="{BB962C8B-B14F-4D97-AF65-F5344CB8AC3E}">
        <p14:creationId xmlns:p14="http://schemas.microsoft.com/office/powerpoint/2010/main" val="3432051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see that now, within this decade, the eastern half of our country has seen tremendous increase in housing densities.</a:t>
            </a:r>
            <a:endParaRPr lang="en-US" dirty="0"/>
          </a:p>
        </p:txBody>
      </p:sp>
      <p:sp>
        <p:nvSpPr>
          <p:cNvPr id="4" name="Slide Number Placeholder 3"/>
          <p:cNvSpPr>
            <a:spLocks noGrp="1"/>
          </p:cNvSpPr>
          <p:nvPr>
            <p:ph type="sldNum" sz="quarter" idx="10"/>
          </p:nvPr>
        </p:nvSpPr>
        <p:spPr/>
        <p:txBody>
          <a:bodyPr/>
          <a:lstStyle/>
          <a:p>
            <a:fld id="{3809E5BC-7B0A-4E68-9439-A334678D5E30}" type="slidenum">
              <a:rPr lang="en-US" smtClean="0"/>
              <a:pPr/>
              <a:t>14</a:t>
            </a:fld>
            <a:endParaRPr lang="en-US"/>
          </a:p>
        </p:txBody>
      </p:sp>
    </p:spTree>
    <p:extLst>
      <p:ext uri="{BB962C8B-B14F-4D97-AF65-F5344CB8AC3E}">
        <p14:creationId xmlns:p14="http://schemas.microsoft.com/office/powerpoint/2010/main" val="1374918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it is only going to get worse. </a:t>
            </a:r>
          </a:p>
          <a:p>
            <a:r>
              <a:rPr lang="en-US" baseline="0" dirty="0" smtClean="0"/>
              <a:t>This is the projected density of housing by the year 2030, a mere 15 years from now.</a:t>
            </a:r>
          </a:p>
          <a:p>
            <a:r>
              <a:rPr lang="en-US" baseline="0" dirty="0" smtClean="0"/>
              <a:t>Already we have lost a staggering 150 million acres of ecologically productive land to urban sprawl.</a:t>
            </a:r>
            <a:endParaRPr lang="en-US" dirty="0" smtClean="0"/>
          </a:p>
          <a:p>
            <a:endParaRPr lang="en-US" dirty="0"/>
          </a:p>
        </p:txBody>
      </p:sp>
      <p:sp>
        <p:nvSpPr>
          <p:cNvPr id="4" name="Slide Number Placeholder 3"/>
          <p:cNvSpPr>
            <a:spLocks noGrp="1"/>
          </p:cNvSpPr>
          <p:nvPr>
            <p:ph type="sldNum" sz="quarter" idx="10"/>
          </p:nvPr>
        </p:nvSpPr>
        <p:spPr/>
        <p:txBody>
          <a:bodyPr/>
          <a:lstStyle/>
          <a:p>
            <a:fld id="{3809E5BC-7B0A-4E68-9439-A334678D5E30}" type="slidenum">
              <a:rPr lang="en-US" smtClean="0"/>
              <a:pPr/>
              <a:t>15</a:t>
            </a:fld>
            <a:endParaRPr lang="en-US"/>
          </a:p>
        </p:txBody>
      </p:sp>
    </p:spTree>
    <p:extLst>
      <p:ext uri="{BB962C8B-B14F-4D97-AF65-F5344CB8AC3E}">
        <p14:creationId xmlns:p14="http://schemas.microsoft.com/office/powerpoint/2010/main" val="2615118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smtClean="0"/>
              <a:t>Resting and refueling station</a:t>
            </a:r>
            <a:r>
              <a:rPr lang="en-US" baseline="0" dirty="0" smtClean="0"/>
              <a:t> - </a:t>
            </a:r>
            <a:r>
              <a:rPr lang="en-US" dirty="0" smtClean="0"/>
              <a:t>Fire escape – Areas that</a:t>
            </a:r>
            <a:r>
              <a:rPr lang="en-US" baseline="0" dirty="0" smtClean="0"/>
              <a:t> don’t necessarily provide high amounts of food and resources, but are vital for high stress situations. Ex. Fallouts from bad weather.</a:t>
            </a:r>
            <a:endParaRPr lang="en-US" dirty="0" smtClean="0"/>
          </a:p>
          <a:p>
            <a:endParaRPr lang="en-US" dirty="0"/>
          </a:p>
        </p:txBody>
      </p:sp>
      <p:sp>
        <p:nvSpPr>
          <p:cNvPr id="4" name="Slide Number Placeholder 3"/>
          <p:cNvSpPr>
            <a:spLocks noGrp="1"/>
          </p:cNvSpPr>
          <p:nvPr>
            <p:ph type="sldNum" sz="quarter" idx="10"/>
          </p:nvPr>
        </p:nvSpPr>
        <p:spPr/>
        <p:txBody>
          <a:bodyPr/>
          <a:lstStyle/>
          <a:p>
            <a:fld id="{53C50063-7B9A-42B6-BDB2-90C410E3E7B1}" type="slidenum">
              <a:rPr lang="en-US" smtClean="0"/>
              <a:pPr/>
              <a:t>16</a:t>
            </a:fld>
            <a:endParaRPr lang="en-US"/>
          </a:p>
        </p:txBody>
      </p:sp>
    </p:spTree>
    <p:extLst>
      <p:ext uri="{BB962C8B-B14F-4D97-AF65-F5344CB8AC3E}">
        <p14:creationId xmlns:p14="http://schemas.microsoft.com/office/powerpoint/2010/main" val="2781300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forecast and magnitude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0EB1A0-FFA3-2645-9745-D992E76971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9366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Buff-breasted Sandpiper</a:t>
            </a:r>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18</a:t>
            </a:fld>
            <a:endParaRPr lang="en-US"/>
          </a:p>
        </p:txBody>
      </p:sp>
    </p:spTree>
    <p:extLst>
      <p:ext uri="{BB962C8B-B14F-4D97-AF65-F5344CB8AC3E}">
        <p14:creationId xmlns:p14="http://schemas.microsoft.com/office/powerpoint/2010/main" val="394339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http://www.waderstudygroup.org/projects/geolocator-project/maps-library-introduction/calidris-subruficollis-bbsp-buff-breasted-sandpiper/</a:t>
            </a:r>
          </a:p>
          <a:p>
            <a:r>
              <a:rPr lang="en-US" dirty="0" smtClean="0"/>
              <a:t>Migration</a:t>
            </a:r>
            <a:r>
              <a:rPr lang="en-US" baseline="0" dirty="0" smtClean="0"/>
              <a:t> of a female BBSP in 2013</a:t>
            </a:r>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19</a:t>
            </a:fld>
            <a:endParaRPr lang="en-US"/>
          </a:p>
        </p:txBody>
      </p:sp>
    </p:spTree>
    <p:extLst>
      <p:ext uri="{BB962C8B-B14F-4D97-AF65-F5344CB8AC3E}">
        <p14:creationId xmlns:p14="http://schemas.microsoft.com/office/powerpoint/2010/main" val="3512237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540BC-3A75-4E9E-8D66-AC2F90D1F465}" type="slidenum">
              <a:rPr lang="en-US" smtClean="0"/>
              <a:pPr/>
              <a:t>2</a:t>
            </a:fld>
            <a:endParaRPr lang="en-US"/>
          </a:p>
        </p:txBody>
      </p:sp>
    </p:spTree>
    <p:extLst>
      <p:ext uri="{BB962C8B-B14F-4D97-AF65-F5344CB8AC3E}">
        <p14:creationId xmlns:p14="http://schemas.microsoft.com/office/powerpoint/2010/main" val="2326844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migratory birds work there way north, they are confronted with a m</a:t>
            </a:r>
            <a:r>
              <a:rPr lang="en-US" dirty="0" smtClean="0"/>
              <a:t>ajor obstacle, Earth’s largest Gulf, more than 900 miles wide and 600 miles across. Migration</a:t>
            </a:r>
            <a:r>
              <a:rPr lang="en-US" baseline="0" dirty="0" smtClean="0"/>
              <a:t> routes were shaped by various evolutionary selection pressures. Timing is very important for breeding. If birds arrive too early on the breeding grounds, there may be freezing temperatures and little to eat. If birds arrive too late, the prime territories may be occupied by earlier arriving males. These counter selection pressures have shaped many adaptations and migration routes and made the spring migration more punctuated than the fall retreat. </a:t>
            </a:r>
            <a:endParaRPr lang="en-US" dirty="0" smtClean="0"/>
          </a:p>
          <a:p>
            <a:endParaRPr lang="en-US" dirty="0"/>
          </a:p>
        </p:txBody>
      </p:sp>
      <p:sp>
        <p:nvSpPr>
          <p:cNvPr id="4" name="Slide Number Placeholder 3"/>
          <p:cNvSpPr>
            <a:spLocks noGrp="1"/>
          </p:cNvSpPr>
          <p:nvPr>
            <p:ph type="sldNum" sz="quarter" idx="10"/>
          </p:nvPr>
        </p:nvSpPr>
        <p:spPr/>
        <p:txBody>
          <a:bodyPr/>
          <a:lstStyle/>
          <a:p>
            <a:fld id="{B3B1B24F-7C82-4D51-AB31-6E64D4D5C7F2}" type="slidenum">
              <a:rPr lang="en-US" smtClean="0"/>
              <a:pPr/>
              <a:t>20</a:t>
            </a:fld>
            <a:endParaRPr lang="en-US"/>
          </a:p>
        </p:txBody>
      </p:sp>
    </p:spTree>
    <p:extLst>
      <p:ext uri="{BB962C8B-B14F-4D97-AF65-F5344CB8AC3E}">
        <p14:creationId xmlns:p14="http://schemas.microsoft.com/office/powerpoint/2010/main" val="1969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Places you once visited</a:t>
            </a:r>
            <a:r>
              <a:rPr lang="en-US" baseline="0" dirty="0" smtClean="0"/>
              <a:t> looked like this: This is </a:t>
            </a:r>
            <a:r>
              <a:rPr lang="en-US" dirty="0" err="1" smtClean="0"/>
              <a:t>Saums</a:t>
            </a:r>
            <a:r>
              <a:rPr lang="en-US" dirty="0" smtClean="0"/>
              <a:t> Road Prairie, west</a:t>
            </a:r>
            <a:r>
              <a:rPr lang="en-US" baseline="0" dirty="0" smtClean="0"/>
              <a:t> side, before. Wonderful for plant study and for humans to appreciate our natural heritage, too.</a:t>
            </a:r>
            <a:endParaRPr lang="en-US" dirty="0"/>
          </a:p>
        </p:txBody>
      </p:sp>
      <p:sp>
        <p:nvSpPr>
          <p:cNvPr id="4" name="Slide Number Placeholder 3"/>
          <p:cNvSpPr>
            <a:spLocks noGrp="1"/>
          </p:cNvSpPr>
          <p:nvPr>
            <p:ph type="sldNum" sz="quarter" idx="10"/>
          </p:nvPr>
        </p:nvSpPr>
        <p:spPr/>
        <p:txBody>
          <a:bodyPr/>
          <a:lstStyle/>
          <a:p>
            <a:fld id="{53C50063-7B9A-42B6-BDB2-90C410E3E7B1}" type="slidenum">
              <a:rPr lang="en-US" smtClean="0"/>
              <a:pPr/>
              <a:t>21</a:t>
            </a:fld>
            <a:endParaRPr lang="en-US"/>
          </a:p>
        </p:txBody>
      </p:sp>
    </p:spTree>
    <p:extLst>
      <p:ext uri="{BB962C8B-B14F-4D97-AF65-F5344CB8AC3E}">
        <p14:creationId xmlns:p14="http://schemas.microsoft.com/office/powerpoint/2010/main" val="671863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look like this: </a:t>
            </a:r>
            <a:r>
              <a:rPr lang="en-US" dirty="0" err="1" smtClean="0"/>
              <a:t>Saums</a:t>
            </a:r>
            <a:r>
              <a:rPr lang="en-US" dirty="0" smtClean="0"/>
              <a:t> Prairie, After—road development</a:t>
            </a:r>
            <a:endParaRPr lang="en-US" dirty="0"/>
          </a:p>
        </p:txBody>
      </p:sp>
      <p:sp>
        <p:nvSpPr>
          <p:cNvPr id="4" name="Slide Number Placeholder 3"/>
          <p:cNvSpPr>
            <a:spLocks noGrp="1"/>
          </p:cNvSpPr>
          <p:nvPr>
            <p:ph type="sldNum" sz="quarter" idx="10"/>
          </p:nvPr>
        </p:nvSpPr>
        <p:spPr/>
        <p:txBody>
          <a:bodyPr/>
          <a:lstStyle/>
          <a:p>
            <a:fld id="{53C50063-7B9A-42B6-BDB2-90C410E3E7B1}" type="slidenum">
              <a:rPr lang="en-US" smtClean="0"/>
              <a:pPr/>
              <a:t>22</a:t>
            </a:fld>
            <a:endParaRPr lang="en-US"/>
          </a:p>
        </p:txBody>
      </p:sp>
    </p:spTree>
    <p:extLst>
      <p:ext uri="{BB962C8B-B14F-4D97-AF65-F5344CB8AC3E}">
        <p14:creationId xmlns:p14="http://schemas.microsoft.com/office/powerpoint/2010/main" val="150499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want butterflies and bird food, choose native. You won’t see the eaten leaves! I think eaten leave are</a:t>
            </a:r>
            <a:r>
              <a:rPr lang="en-US" baseline="0" dirty="0" smtClean="0"/>
              <a:t> a sign of a healthy garden!</a:t>
            </a:r>
            <a:endParaRPr lang="en-US" dirty="0"/>
          </a:p>
        </p:txBody>
      </p:sp>
      <p:sp>
        <p:nvSpPr>
          <p:cNvPr id="4" name="Slide Number Placeholder 3"/>
          <p:cNvSpPr>
            <a:spLocks noGrp="1"/>
          </p:cNvSpPr>
          <p:nvPr>
            <p:ph type="sldNum" sz="quarter" idx="10"/>
          </p:nvPr>
        </p:nvSpPr>
        <p:spPr/>
        <p:txBody>
          <a:bodyPr/>
          <a:lstStyle/>
          <a:p>
            <a:fld id="{53C50063-7B9A-42B6-BDB2-90C410E3E7B1}"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Orchard Oriole on black cherry</a:t>
            </a:r>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30</a:t>
            </a:fld>
            <a:endParaRPr lang="en-US"/>
          </a:p>
        </p:txBody>
      </p:sp>
    </p:spTree>
    <p:extLst>
      <p:ext uri="{BB962C8B-B14F-4D97-AF65-F5344CB8AC3E}">
        <p14:creationId xmlns:p14="http://schemas.microsoft.com/office/powerpoint/2010/main" val="2459306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Black-throated Blue</a:t>
            </a:r>
            <a:r>
              <a:rPr lang="en-US" baseline="0" dirty="0" smtClean="0"/>
              <a:t> Warbler on American Beautyberry</a:t>
            </a:r>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31</a:t>
            </a:fld>
            <a:endParaRPr lang="en-US"/>
          </a:p>
        </p:txBody>
      </p:sp>
    </p:spTree>
    <p:extLst>
      <p:ext uri="{BB962C8B-B14F-4D97-AF65-F5344CB8AC3E}">
        <p14:creationId xmlns:p14="http://schemas.microsoft.com/office/powerpoint/2010/main" val="3262543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miter lim="800000"/>
            <a:headEnd/>
            <a:tailEnd/>
          </a:ln>
        </p:spPr>
        <p:txBody>
          <a:bodyPr/>
          <a:lstStyle/>
          <a:p>
            <a:fld id="{D5419071-AFC8-3B47-99A3-ADFC95BF4E1B}" type="slidenum">
              <a:rPr lang="en-US"/>
              <a:pPr/>
              <a:t>33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en-US">
              <a:latin typeface="Arial" pitchFamily="-112"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just birds</a:t>
            </a:r>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a:t>
            </a:r>
            <a:r>
              <a:rPr lang="en-US" baseline="0" dirty="0" smtClean="0"/>
              <a:t> bird sanctuaries ranging from fire escapes such as High Island to urban sanctuaries like Edith L Moore and Sims Bayou</a:t>
            </a:r>
          </a:p>
        </p:txBody>
      </p:sp>
      <p:sp>
        <p:nvSpPr>
          <p:cNvPr id="4" name="Slide Number Placeholder 3"/>
          <p:cNvSpPr>
            <a:spLocks noGrp="1"/>
          </p:cNvSpPr>
          <p:nvPr>
            <p:ph type="sldNum" sz="quarter" idx="10"/>
          </p:nvPr>
        </p:nvSpPr>
        <p:spPr/>
        <p:txBody>
          <a:bodyPr/>
          <a:lstStyle/>
          <a:p>
            <a:fld id="{B3B1B24F-7C82-4D51-AB31-6E64D4D5C7F2}" type="slidenum">
              <a:rPr lang="en-US" smtClean="0"/>
              <a:pPr/>
              <a:t>3</a:t>
            </a:fld>
            <a:endParaRPr lang="en-US"/>
          </a:p>
        </p:txBody>
      </p:sp>
    </p:spTree>
    <p:extLst>
      <p:ext uri="{BB962C8B-B14F-4D97-AF65-F5344CB8AC3E}">
        <p14:creationId xmlns:p14="http://schemas.microsoft.com/office/powerpoint/2010/main" val="526109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endParaRPr lang="en-US"/>
          </a:p>
        </p:txBody>
      </p:sp>
      <p:sp>
        <p:nvSpPr>
          <p:cNvPr id="23556" name="Slide Number Placeholder 3"/>
          <p:cNvSpPr>
            <a:spLocks noGrp="1"/>
          </p:cNvSpPr>
          <p:nvPr>
            <p:ph type="sldNum" sz="quarter" idx="5"/>
          </p:nvPr>
        </p:nvSpPr>
        <p:spPr>
          <a:noFill/>
          <a:ln>
            <a:miter lim="800000"/>
            <a:headEnd/>
            <a:tailEnd/>
          </a:ln>
        </p:spPr>
        <p:txBody>
          <a:bodyPr/>
          <a:lstStyle/>
          <a:p>
            <a:fld id="{8843AFBA-02CA-1848-A10A-D1897EB75DA0}" type="slidenum">
              <a:rPr lang="en-US"/>
              <a:pPr/>
              <a:t>35</a:t>
            </a:fld>
            <a:endParaRPr lang="en-US"/>
          </a:p>
        </p:txBody>
      </p:sp>
    </p:spTree>
    <p:extLst>
      <p:ext uri="{BB962C8B-B14F-4D97-AF65-F5344CB8AC3E}">
        <p14:creationId xmlns:p14="http://schemas.microsoft.com/office/powerpoint/2010/main" val="4197259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36</a:t>
            </a:fld>
            <a:endParaRPr lang="en-US"/>
          </a:p>
        </p:txBody>
      </p:sp>
    </p:spTree>
    <p:extLst>
      <p:ext uri="{BB962C8B-B14F-4D97-AF65-F5344CB8AC3E}">
        <p14:creationId xmlns:p14="http://schemas.microsoft.com/office/powerpoint/2010/main" val="337235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November, the Houston Audubon Natives Nursery underwent a large expansion that included the addition of tables, irrigation, and increased the capacity. We now carry over 60 species of native plants that are sold for restoration and for our Bird-Friendly Yards program.</a:t>
            </a:r>
          </a:p>
          <a:p>
            <a:endParaRPr lang="en-US" baseline="0" dirty="0" smtClean="0"/>
          </a:p>
          <a:p>
            <a:r>
              <a:rPr lang="en-US" baseline="0" dirty="0" smtClean="0"/>
              <a:t>Any volunteers from the Natives Nursery?</a:t>
            </a:r>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38</a:t>
            </a:fld>
            <a:endParaRPr lang="en-US"/>
          </a:p>
        </p:txBody>
      </p:sp>
    </p:spTree>
    <p:extLst>
      <p:ext uri="{BB962C8B-B14F-4D97-AF65-F5344CB8AC3E}">
        <p14:creationId xmlns:p14="http://schemas.microsoft.com/office/powerpoint/2010/main" val="3157226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Scientists call it structural diversity. Birds call it home. Think of it in terms of different layers or stories: trees provide the canopy layer or over-story. The mid-story layers are created by small trees and shrubs. And the understory is provided by the ground cover of grasses and broad-leaved herbaceous plants. By creating a habitat with multiple layers, you will increase the variety of birds.</a:t>
            </a:r>
            <a:endParaRPr lang="en-US" dirty="0"/>
          </a:p>
        </p:txBody>
      </p:sp>
      <p:sp>
        <p:nvSpPr>
          <p:cNvPr id="4" name="Slide Number Placeholder 3"/>
          <p:cNvSpPr>
            <a:spLocks noGrp="1"/>
          </p:cNvSpPr>
          <p:nvPr>
            <p:ph type="sldNum" sz="quarter" idx="10"/>
          </p:nvPr>
        </p:nvSpPr>
        <p:spPr/>
        <p:txBody>
          <a:bodyPr/>
          <a:lstStyle/>
          <a:p>
            <a:fld id="{3809E5BC-7B0A-4E68-9439-A334678D5E30}" type="slidenum">
              <a:rPr lang="en-US" smtClean="0"/>
              <a:t>42</a:t>
            </a:fld>
            <a:endParaRPr lang="en-US"/>
          </a:p>
        </p:txBody>
      </p:sp>
    </p:spTree>
    <p:extLst>
      <p:ext uri="{BB962C8B-B14F-4D97-AF65-F5344CB8AC3E}">
        <p14:creationId xmlns:p14="http://schemas.microsoft.com/office/powerpoint/2010/main" val="4215069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Blue-winged Warbler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t>In addition</a:t>
            </a:r>
            <a:r>
              <a:rPr lang="en-US" altLang="en-US" baseline="0" dirty="0" smtClean="0"/>
              <a:t> to the food and habitat provided by native plants, the most important thing to provide for birds in your sanctuary is water. Clear, fresh water for drinking and bathing.</a:t>
            </a:r>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SHALLOW WATER, MOVING, AUDITORY</a:t>
            </a:r>
          </a:p>
        </p:txBody>
      </p:sp>
      <p:sp>
        <p:nvSpPr>
          <p:cNvPr id="4" name="Slide Number Placeholder 3"/>
          <p:cNvSpPr>
            <a:spLocks noGrp="1"/>
          </p:cNvSpPr>
          <p:nvPr>
            <p:ph type="sldNum" sz="quarter" idx="10"/>
          </p:nvPr>
        </p:nvSpPr>
        <p:spPr/>
        <p:txBody>
          <a:bodyPr/>
          <a:lstStyle/>
          <a:p>
            <a:fld id="{8F474CE9-1A4A-4E20-ABC6-0C320D46D05C}" type="slidenum">
              <a:rPr lang="en-US" smtClean="0"/>
              <a:pPr/>
              <a:t>43</a:t>
            </a:fld>
            <a:endParaRPr lang="en-US"/>
          </a:p>
        </p:txBody>
      </p:sp>
    </p:spTree>
    <p:extLst>
      <p:ext uri="{BB962C8B-B14F-4D97-AF65-F5344CB8AC3E}">
        <p14:creationId xmlns:p14="http://schemas.microsoft.com/office/powerpoint/2010/main" val="1854530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8365637C-D77C-4501-AB1C-E340A66CE9FC}" type="slidenum">
              <a:rPr lang="en-US" altLang="en-US" sz="1400" smtClean="0"/>
              <a:pPr>
                <a:spcBef>
                  <a:spcPct val="0"/>
                </a:spcBef>
              </a:pPr>
              <a:t>44</a:t>
            </a:fld>
            <a:endParaRPr lang="en-US" altLang="en-US" sz="1400" smtClean="0"/>
          </a:p>
        </p:txBody>
      </p:sp>
      <p:sp>
        <p:nvSpPr>
          <p:cNvPr id="122883"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smtClean="0"/>
              <a:t>Providing the material for refueling is important as well. This can happen as a result of your native plants, or through the use of bird</a:t>
            </a:r>
            <a:r>
              <a:rPr lang="en-US" altLang="en-US" baseline="0" dirty="0" smtClean="0"/>
              <a:t> feeders</a:t>
            </a:r>
            <a:endParaRPr lang="en-US" altLang="en-US" dirty="0" smtClean="0"/>
          </a:p>
        </p:txBody>
      </p:sp>
    </p:spTree>
    <p:extLst>
      <p:ext uri="{BB962C8B-B14F-4D97-AF65-F5344CB8AC3E}">
        <p14:creationId xmlns:p14="http://schemas.microsoft.com/office/powerpoint/2010/main" val="3161536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NESTING AND ROOSTING: Tree snaps or</a:t>
            </a:r>
            <a:r>
              <a:rPr lang="en-US" baseline="0" dirty="0" smtClean="0"/>
              <a:t> OWL BOXES like for the Eastern Screech Owl</a:t>
            </a:r>
          </a:p>
          <a:p>
            <a:r>
              <a:rPr lang="en-US" dirty="0" smtClean="0"/>
              <a:t>Common</a:t>
            </a:r>
            <a:r>
              <a:rPr lang="en-US" baseline="0" dirty="0" smtClean="0"/>
              <a:t> year round, whinny sound, cavity nesters, can build own boxes</a:t>
            </a:r>
            <a:endParaRPr lang="en-US" dirty="0"/>
          </a:p>
        </p:txBody>
      </p:sp>
      <p:sp>
        <p:nvSpPr>
          <p:cNvPr id="4" name="Slide Number Placeholder 3"/>
          <p:cNvSpPr>
            <a:spLocks noGrp="1"/>
          </p:cNvSpPr>
          <p:nvPr>
            <p:ph type="sldNum" sz="quarter" idx="10"/>
          </p:nvPr>
        </p:nvSpPr>
        <p:spPr/>
        <p:txBody>
          <a:bodyPr/>
          <a:lstStyle/>
          <a:p>
            <a:fld id="{53C50063-7B9A-42B6-BDB2-90C410E3E7B1}" type="slidenum">
              <a:rPr lang="en-US" smtClean="0"/>
              <a:pPr/>
              <a:t>45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Houston Audubon</a:t>
            </a:r>
            <a:r>
              <a:rPr lang="en-US" baseline="0" dirty="0" smtClean="0"/>
              <a:t> has been partnering with various parks to install chimney swift towers. Woodland Park (Friends of Woodland Park). Swifts over Houston in partnership HPARD, Houston Parks Board, and TPWD. Swifts Nights Out</a:t>
            </a:r>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46</a:t>
            </a:fld>
            <a:endParaRPr lang="en-US"/>
          </a:p>
        </p:txBody>
      </p:sp>
    </p:spTree>
    <p:extLst>
      <p:ext uri="{BB962C8B-B14F-4D97-AF65-F5344CB8AC3E}">
        <p14:creationId xmlns:p14="http://schemas.microsoft.com/office/powerpoint/2010/main" val="2393240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Tx/>
              <a:buNone/>
            </a:pPr>
            <a:r>
              <a:rPr lang="en-US" dirty="0" smtClean="0"/>
              <a:t>Galveston American</a:t>
            </a:r>
            <a:r>
              <a:rPr lang="en-US" baseline="0" dirty="0" smtClean="0"/>
              <a:t> National Building – Spring Migration 2017 – 400 birds dead in one night</a:t>
            </a:r>
            <a:endParaRPr lang="en-US" altLang="en-US" baseline="0" dirty="0" smtClean="0"/>
          </a:p>
          <a:p>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51</a:t>
            </a:fld>
            <a:endParaRPr lang="en-US"/>
          </a:p>
        </p:txBody>
      </p:sp>
    </p:spTree>
    <p:extLst>
      <p:ext uri="{BB962C8B-B14F-4D97-AF65-F5344CB8AC3E}">
        <p14:creationId xmlns:p14="http://schemas.microsoft.com/office/powerpoint/2010/main" val="1243416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single corn kernel coated with a neonicotinoid can kill a songbird,” Palmer said. “Even a tiny grain of wheat or canola treated with the oldest neonicotinoid — called </a:t>
            </a:r>
            <a:r>
              <a:rPr lang="en-US" sz="1200" b="0" i="0" kern="1200" dirty="0" err="1" smtClean="0">
                <a:solidFill>
                  <a:schemeClr val="tx1"/>
                </a:solidFill>
                <a:effectLst/>
                <a:latin typeface="+mn-lt"/>
                <a:ea typeface="+mn-ea"/>
                <a:cs typeface="+mn-cs"/>
              </a:rPr>
              <a:t>imidacloprid</a:t>
            </a:r>
            <a:r>
              <a:rPr lang="en-US" sz="1200" b="0" i="0" kern="1200" dirty="0" smtClean="0">
                <a:solidFill>
                  <a:schemeClr val="tx1"/>
                </a:solidFill>
                <a:effectLst/>
                <a:latin typeface="+mn-lt"/>
                <a:ea typeface="+mn-ea"/>
                <a:cs typeface="+mn-cs"/>
              </a:rPr>
              <a:t> — can fatally poison a bird. And as little as 1/10th of a neonicotinoid-coated corn seed per day during egg-laying season is all that is needed to affect reproduction.” American</a:t>
            </a:r>
            <a:r>
              <a:rPr lang="en-US" sz="1200" b="0" i="0" kern="1200" baseline="0" dirty="0" smtClean="0">
                <a:solidFill>
                  <a:schemeClr val="tx1"/>
                </a:solidFill>
                <a:effectLst/>
                <a:latin typeface="+mn-lt"/>
                <a:ea typeface="+mn-ea"/>
                <a:cs typeface="+mn-cs"/>
              </a:rPr>
              <a:t> Bird Conservancy</a:t>
            </a:r>
          </a:p>
          <a:p>
            <a:r>
              <a:rPr lang="en-US" dirty="0" smtClean="0"/>
              <a:t>https://www.smithsonianmag.com/science-nature/popular-pesticides-linked-drops-bird-population-180951971/</a:t>
            </a:r>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53</a:t>
            </a:fld>
            <a:endParaRPr lang="en-US"/>
          </a:p>
        </p:txBody>
      </p:sp>
    </p:spTree>
    <p:extLst>
      <p:ext uri="{BB962C8B-B14F-4D97-AF65-F5344CB8AC3E}">
        <p14:creationId xmlns:p14="http://schemas.microsoft.com/office/powerpoint/2010/main" val="445603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Birds</a:t>
            </a:r>
            <a:r>
              <a:rPr lang="en-US" baseline="0" dirty="0" smtClean="0"/>
              <a:t> are a wonderful entry point to nature appreciation and ultimately stewardship. BFC hopes to create bird lovers and those who care about their health. Improving life for birds improves life for all wildlife and for people, too. Get a Field Guide!</a:t>
            </a:r>
            <a:endParaRPr lang="en-US" dirty="0"/>
          </a:p>
        </p:txBody>
      </p:sp>
      <p:sp>
        <p:nvSpPr>
          <p:cNvPr id="4" name="Slide Number Placeholder 3"/>
          <p:cNvSpPr>
            <a:spLocks noGrp="1"/>
          </p:cNvSpPr>
          <p:nvPr>
            <p:ph type="sldNum" sz="quarter" idx="10"/>
          </p:nvPr>
        </p:nvSpPr>
        <p:spPr/>
        <p:txBody>
          <a:bodyPr/>
          <a:lstStyle/>
          <a:p>
            <a:fld id="{53C50063-7B9A-42B6-BDB2-90C410E3E7B1}" type="slidenum">
              <a:rPr lang="en-US" smtClean="0"/>
              <a:pPr/>
              <a:t>4</a:t>
            </a:fld>
            <a:endParaRPr lang="en-US"/>
          </a:p>
        </p:txBody>
      </p:sp>
    </p:spTree>
    <p:extLst>
      <p:ext uri="{BB962C8B-B14F-4D97-AF65-F5344CB8AC3E}">
        <p14:creationId xmlns:p14="http://schemas.microsoft.com/office/powerpoint/2010/main" val="3000463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54</a:t>
            </a:fld>
            <a:endParaRPr lang="en-US"/>
          </a:p>
        </p:txBody>
      </p:sp>
    </p:spTree>
    <p:extLst>
      <p:ext uri="{BB962C8B-B14F-4D97-AF65-F5344CB8AC3E}">
        <p14:creationId xmlns:p14="http://schemas.microsoft.com/office/powerpoint/2010/main" val="34476198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57</a:t>
            </a:fld>
            <a:endParaRPr lang="en-US"/>
          </a:p>
        </p:txBody>
      </p:sp>
    </p:spTree>
    <p:extLst>
      <p:ext uri="{BB962C8B-B14F-4D97-AF65-F5344CB8AC3E}">
        <p14:creationId xmlns:p14="http://schemas.microsoft.com/office/powerpoint/2010/main" val="16001136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inspired by nature</a:t>
            </a:r>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58</a:t>
            </a:fld>
            <a:endParaRPr lang="en-US"/>
          </a:p>
        </p:txBody>
      </p:sp>
    </p:spTree>
    <p:extLst>
      <p:ext uri="{BB962C8B-B14F-4D97-AF65-F5344CB8AC3E}">
        <p14:creationId xmlns:p14="http://schemas.microsoft.com/office/powerpoint/2010/main" val="2893538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13429">
              <a:spcBef>
                <a:spcPct val="30000"/>
              </a:spcBef>
              <a:defRPr sz="1200">
                <a:solidFill>
                  <a:schemeClr val="tx1"/>
                </a:solidFill>
                <a:latin typeface="Arial" charset="0"/>
              </a:defRPr>
            </a:lvl1pPr>
            <a:lvl2pPr marL="736288" indent="-283425" defTabSz="913429">
              <a:spcBef>
                <a:spcPct val="30000"/>
              </a:spcBef>
              <a:defRPr sz="1200">
                <a:solidFill>
                  <a:schemeClr val="tx1"/>
                </a:solidFill>
                <a:latin typeface="Arial" charset="0"/>
              </a:defRPr>
            </a:lvl2pPr>
            <a:lvl3pPr marL="1133699" indent="-226432" defTabSz="913429">
              <a:spcBef>
                <a:spcPct val="30000"/>
              </a:spcBef>
              <a:defRPr sz="1200">
                <a:solidFill>
                  <a:schemeClr val="tx1"/>
                </a:solidFill>
                <a:latin typeface="Arial" charset="0"/>
              </a:defRPr>
            </a:lvl3pPr>
            <a:lvl4pPr marL="1586562" indent="-226432" defTabSz="913429">
              <a:spcBef>
                <a:spcPct val="30000"/>
              </a:spcBef>
              <a:defRPr sz="1200">
                <a:solidFill>
                  <a:schemeClr val="tx1"/>
                </a:solidFill>
                <a:latin typeface="Arial" charset="0"/>
              </a:defRPr>
            </a:lvl4pPr>
            <a:lvl5pPr marL="2040966" indent="-226432" defTabSz="913429">
              <a:spcBef>
                <a:spcPct val="30000"/>
              </a:spcBef>
              <a:defRPr sz="1200">
                <a:solidFill>
                  <a:schemeClr val="tx1"/>
                </a:solidFill>
                <a:latin typeface="Arial" charset="0"/>
              </a:defRPr>
            </a:lvl5pPr>
            <a:lvl6pPr marL="2484587" indent="-226432" defTabSz="913429" eaLnBrk="0" fontAlgn="base" hangingPunct="0">
              <a:spcBef>
                <a:spcPct val="30000"/>
              </a:spcBef>
              <a:spcAft>
                <a:spcPct val="0"/>
              </a:spcAft>
              <a:defRPr sz="1200">
                <a:solidFill>
                  <a:schemeClr val="tx1"/>
                </a:solidFill>
                <a:latin typeface="Arial" charset="0"/>
              </a:defRPr>
            </a:lvl6pPr>
            <a:lvl7pPr marL="2928208" indent="-226432" defTabSz="913429" eaLnBrk="0" fontAlgn="base" hangingPunct="0">
              <a:spcBef>
                <a:spcPct val="30000"/>
              </a:spcBef>
              <a:spcAft>
                <a:spcPct val="0"/>
              </a:spcAft>
              <a:defRPr sz="1200">
                <a:solidFill>
                  <a:schemeClr val="tx1"/>
                </a:solidFill>
                <a:latin typeface="Arial" charset="0"/>
              </a:defRPr>
            </a:lvl7pPr>
            <a:lvl8pPr marL="3371829" indent="-226432" defTabSz="913429" eaLnBrk="0" fontAlgn="base" hangingPunct="0">
              <a:spcBef>
                <a:spcPct val="30000"/>
              </a:spcBef>
              <a:spcAft>
                <a:spcPct val="0"/>
              </a:spcAft>
              <a:defRPr sz="1200">
                <a:solidFill>
                  <a:schemeClr val="tx1"/>
                </a:solidFill>
                <a:latin typeface="Arial" charset="0"/>
              </a:defRPr>
            </a:lvl8pPr>
            <a:lvl9pPr marL="3815451" indent="-226432" defTabSz="913429" eaLnBrk="0" fontAlgn="base" hangingPunct="0">
              <a:spcBef>
                <a:spcPct val="30000"/>
              </a:spcBef>
              <a:spcAft>
                <a:spcPct val="0"/>
              </a:spcAft>
              <a:defRPr sz="1200">
                <a:solidFill>
                  <a:schemeClr val="tx1"/>
                </a:solidFill>
                <a:latin typeface="Arial" charset="0"/>
              </a:defRPr>
            </a:lvl9pPr>
          </a:lstStyle>
          <a:p>
            <a:pPr>
              <a:spcBef>
                <a:spcPct val="0"/>
              </a:spcBef>
            </a:pPr>
            <a:fld id="{EBF5973A-4F73-436B-A9B6-A949B46F4F39}" type="slidenum">
              <a:rPr lang="en-US" altLang="en-US"/>
              <a:pPr>
                <a:spcBef>
                  <a:spcPct val="0"/>
                </a:spcBef>
              </a:pPr>
              <a:t>60</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en-US" altLang="en-US" dirty="0" smtClean="0"/>
              <a:t>Be inspired by others doing the same thing</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13429">
              <a:spcBef>
                <a:spcPct val="30000"/>
              </a:spcBef>
              <a:defRPr sz="1200">
                <a:solidFill>
                  <a:schemeClr val="tx1"/>
                </a:solidFill>
                <a:latin typeface="Arial" charset="0"/>
              </a:defRPr>
            </a:lvl1pPr>
            <a:lvl2pPr marL="736288" indent="-283425" defTabSz="913429">
              <a:spcBef>
                <a:spcPct val="30000"/>
              </a:spcBef>
              <a:defRPr sz="1200">
                <a:solidFill>
                  <a:schemeClr val="tx1"/>
                </a:solidFill>
                <a:latin typeface="Arial" charset="0"/>
              </a:defRPr>
            </a:lvl2pPr>
            <a:lvl3pPr marL="1133699" indent="-226432" defTabSz="913429">
              <a:spcBef>
                <a:spcPct val="30000"/>
              </a:spcBef>
              <a:defRPr sz="1200">
                <a:solidFill>
                  <a:schemeClr val="tx1"/>
                </a:solidFill>
                <a:latin typeface="Arial" charset="0"/>
              </a:defRPr>
            </a:lvl3pPr>
            <a:lvl4pPr marL="1586562" indent="-226432" defTabSz="913429">
              <a:spcBef>
                <a:spcPct val="30000"/>
              </a:spcBef>
              <a:defRPr sz="1200">
                <a:solidFill>
                  <a:schemeClr val="tx1"/>
                </a:solidFill>
                <a:latin typeface="Arial" charset="0"/>
              </a:defRPr>
            </a:lvl4pPr>
            <a:lvl5pPr marL="2040966" indent="-226432" defTabSz="913429">
              <a:spcBef>
                <a:spcPct val="30000"/>
              </a:spcBef>
              <a:defRPr sz="1200">
                <a:solidFill>
                  <a:schemeClr val="tx1"/>
                </a:solidFill>
                <a:latin typeface="Arial" charset="0"/>
              </a:defRPr>
            </a:lvl5pPr>
            <a:lvl6pPr marL="2484587" indent="-226432" defTabSz="913429" eaLnBrk="0" fontAlgn="base" hangingPunct="0">
              <a:spcBef>
                <a:spcPct val="30000"/>
              </a:spcBef>
              <a:spcAft>
                <a:spcPct val="0"/>
              </a:spcAft>
              <a:defRPr sz="1200">
                <a:solidFill>
                  <a:schemeClr val="tx1"/>
                </a:solidFill>
                <a:latin typeface="Arial" charset="0"/>
              </a:defRPr>
            </a:lvl6pPr>
            <a:lvl7pPr marL="2928208" indent="-226432" defTabSz="913429" eaLnBrk="0" fontAlgn="base" hangingPunct="0">
              <a:spcBef>
                <a:spcPct val="30000"/>
              </a:spcBef>
              <a:spcAft>
                <a:spcPct val="0"/>
              </a:spcAft>
              <a:defRPr sz="1200">
                <a:solidFill>
                  <a:schemeClr val="tx1"/>
                </a:solidFill>
                <a:latin typeface="Arial" charset="0"/>
              </a:defRPr>
            </a:lvl7pPr>
            <a:lvl8pPr marL="3371829" indent="-226432" defTabSz="913429" eaLnBrk="0" fontAlgn="base" hangingPunct="0">
              <a:spcBef>
                <a:spcPct val="30000"/>
              </a:spcBef>
              <a:spcAft>
                <a:spcPct val="0"/>
              </a:spcAft>
              <a:defRPr sz="1200">
                <a:solidFill>
                  <a:schemeClr val="tx1"/>
                </a:solidFill>
                <a:latin typeface="Arial" charset="0"/>
              </a:defRPr>
            </a:lvl8pPr>
            <a:lvl9pPr marL="3815451" indent="-226432" defTabSz="913429" eaLnBrk="0" fontAlgn="base" hangingPunct="0">
              <a:spcBef>
                <a:spcPct val="30000"/>
              </a:spcBef>
              <a:spcAft>
                <a:spcPct val="0"/>
              </a:spcAft>
              <a:defRPr sz="1200">
                <a:solidFill>
                  <a:schemeClr val="tx1"/>
                </a:solidFill>
                <a:latin typeface="Arial" charset="0"/>
              </a:defRPr>
            </a:lvl9pPr>
          </a:lstStyle>
          <a:p>
            <a:pPr>
              <a:spcBef>
                <a:spcPct val="0"/>
              </a:spcBef>
            </a:pPr>
            <a:fld id="{1A6F9A0E-0FC3-4E97-8FE2-8DCA59ABCF69}" type="slidenum">
              <a:rPr lang="en-US" altLang="en-US"/>
              <a:pPr>
                <a:spcBef>
                  <a:spcPct val="0"/>
                </a:spcBef>
              </a:pPr>
              <a:t>61</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Layers—ground, grasses,</a:t>
            </a:r>
            <a:r>
              <a:rPr lang="en-US" baseline="0" dirty="0" smtClean="0"/>
              <a:t> shrubs, canopy.</a:t>
            </a:r>
            <a:r>
              <a:rPr lang="en-US" dirty="0" smtClean="0"/>
              <a:t> Not all natives, “transitional” to natives. Avoids lawn, diverse</a:t>
            </a:r>
            <a:r>
              <a:rPr lang="en-US" baseline="0" dirty="0" smtClean="0"/>
              <a:t> native trees,</a:t>
            </a:r>
            <a:endParaRPr lang="en-US" dirty="0"/>
          </a:p>
        </p:txBody>
      </p:sp>
      <p:sp>
        <p:nvSpPr>
          <p:cNvPr id="4" name="Slide Number Placeholder 3"/>
          <p:cNvSpPr>
            <a:spLocks noGrp="1"/>
          </p:cNvSpPr>
          <p:nvPr>
            <p:ph type="sldNum" sz="quarter" idx="10"/>
          </p:nvPr>
        </p:nvSpPr>
        <p:spPr/>
        <p:txBody>
          <a:bodyPr/>
          <a:lstStyle/>
          <a:p>
            <a:fld id="{53C50063-7B9A-42B6-BDB2-90C410E3E7B1}" type="slidenum">
              <a:rPr lang="en-US" smtClean="0"/>
              <a:pPr/>
              <a:t>63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36AECE-B142-4A93-953C-E96C91D195C0}" type="slidenum">
              <a:rPr lang="en-US" smtClean="0"/>
              <a:pPr/>
              <a:t>64</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landscaping industry and our own views of a</a:t>
            </a:r>
            <a:r>
              <a:rPr lang="en-US" baseline="0" dirty="0" smtClean="0"/>
              <a:t> “beautiful lawn” has been dominated by things such as decorative value.</a:t>
            </a:r>
            <a:endParaRPr lang="en-US" dirty="0"/>
          </a:p>
        </p:txBody>
      </p:sp>
      <p:sp>
        <p:nvSpPr>
          <p:cNvPr id="4" name="Slide Number Placeholder 3"/>
          <p:cNvSpPr>
            <a:spLocks noGrp="1"/>
          </p:cNvSpPr>
          <p:nvPr>
            <p:ph type="sldNum" sz="quarter" idx="10"/>
          </p:nvPr>
        </p:nvSpPr>
        <p:spPr/>
        <p:txBody>
          <a:bodyPr/>
          <a:lstStyle/>
          <a:p>
            <a:fld id="{3809E5BC-7B0A-4E68-9439-A334678D5E30}" type="slidenum">
              <a:rPr lang="en-US" smtClean="0"/>
              <a:pPr/>
              <a:t>65</a:t>
            </a:fld>
            <a:endParaRPr lang="en-US"/>
          </a:p>
        </p:txBody>
      </p:sp>
    </p:spTree>
    <p:extLst>
      <p:ext uri="{BB962C8B-B14F-4D97-AF65-F5344CB8AC3E}">
        <p14:creationId xmlns:p14="http://schemas.microsoft.com/office/powerpoint/2010/main" val="4000918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we must balance this by adding back the values that nature already provided for free—food webs, soil retention, carbon sequestration, and frankly, in my opinion, a beauty unrivaled by any manicured lawn.</a:t>
            </a:r>
            <a:endParaRPr lang="en-US" dirty="0"/>
          </a:p>
        </p:txBody>
      </p:sp>
      <p:sp>
        <p:nvSpPr>
          <p:cNvPr id="4" name="Slide Number Placeholder 3"/>
          <p:cNvSpPr>
            <a:spLocks noGrp="1"/>
          </p:cNvSpPr>
          <p:nvPr>
            <p:ph type="sldNum" sz="quarter" idx="10"/>
          </p:nvPr>
        </p:nvSpPr>
        <p:spPr/>
        <p:txBody>
          <a:bodyPr/>
          <a:lstStyle/>
          <a:p>
            <a:fld id="{3809E5BC-7B0A-4E68-9439-A334678D5E30}" type="slidenum">
              <a:rPr lang="en-US" smtClean="0"/>
              <a:pPr/>
              <a:t>66</a:t>
            </a:fld>
            <a:endParaRPr lang="en-US"/>
          </a:p>
        </p:txBody>
      </p:sp>
    </p:spTree>
    <p:extLst>
      <p:ext uri="{BB962C8B-B14F-4D97-AF65-F5344CB8AC3E}">
        <p14:creationId xmlns:p14="http://schemas.microsoft.com/office/powerpoint/2010/main" val="943676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smtClean="0">
                <a:solidFill>
                  <a:schemeClr val="tx1"/>
                </a:solidFill>
                <a:effectLst/>
                <a:latin typeface="+mn-lt"/>
                <a:ea typeface="+mn-ea"/>
                <a:cs typeface="+mn-cs"/>
              </a:rPr>
              <a:t>Do everything I have mentioned, and you'll end up with a yard like this: high diversity of plant species, and LAYERS of vegetation to meet birds' different needs: Tree canopy, shrub layer, ground cover and leaf litter. </a:t>
            </a:r>
          </a:p>
          <a:p>
            <a:pPr hangingPunct="0"/>
            <a:r>
              <a:rPr lang="en-US" sz="1200" kern="1200" dirty="0" smtClean="0">
                <a:solidFill>
                  <a:schemeClr val="tx1"/>
                </a:solidFill>
                <a:effectLst/>
                <a:latin typeface="+mn-lt"/>
                <a:ea typeface="+mn-ea"/>
                <a:cs typeface="+mn-cs"/>
              </a:rPr>
              <a:t> </a:t>
            </a:r>
          </a:p>
          <a:p>
            <a:pPr hangingPunct="0"/>
            <a:r>
              <a:rPr lang="en-US" sz="1200" kern="1200" dirty="0" smtClean="0">
                <a:solidFill>
                  <a:schemeClr val="tx1"/>
                </a:solidFill>
                <a:effectLst/>
                <a:latin typeface="+mn-lt"/>
                <a:ea typeface="+mn-ea"/>
                <a:cs typeface="+mn-cs"/>
              </a:rPr>
              <a:t>In summary... </a:t>
            </a:r>
          </a:p>
          <a:p>
            <a:pPr hangingPunct="0"/>
            <a:r>
              <a:rPr lang="en-US" sz="1200" kern="1200" dirty="0" smtClean="0">
                <a:solidFill>
                  <a:schemeClr val="tx1"/>
                </a:solidFill>
                <a:effectLst/>
                <a:latin typeface="+mn-lt"/>
                <a:ea typeface="+mn-ea"/>
                <a:cs typeface="+mn-cs"/>
              </a:rPr>
              <a:t>Plan for birds throughout their annual cycle</a:t>
            </a:r>
          </a:p>
          <a:p>
            <a:pPr hangingPunct="0"/>
            <a:r>
              <a:rPr lang="en-US" sz="1200" kern="1200" dirty="0" smtClean="0">
                <a:solidFill>
                  <a:schemeClr val="tx1"/>
                </a:solidFill>
                <a:effectLst/>
                <a:latin typeface="+mn-lt"/>
                <a:ea typeface="+mn-ea"/>
                <a:cs typeface="+mn-cs"/>
              </a:rPr>
              <a:t>FOOD: native plant foods for all seasons</a:t>
            </a:r>
          </a:p>
          <a:p>
            <a:pPr hangingPunct="0"/>
            <a:r>
              <a:rPr lang="en-US" sz="1200" kern="1200" dirty="0" smtClean="0">
                <a:solidFill>
                  <a:schemeClr val="tx1"/>
                </a:solidFill>
                <a:effectLst/>
                <a:latin typeface="+mn-lt"/>
                <a:ea typeface="+mn-ea"/>
                <a:cs typeface="+mn-cs"/>
              </a:rPr>
              <a:t>LAYERS: plant in layers to provide structural diversity in your habitat</a:t>
            </a:r>
          </a:p>
          <a:p>
            <a:pPr hangingPunct="0"/>
            <a:r>
              <a:rPr lang="en-US" sz="1200" kern="1200" dirty="0" smtClean="0">
                <a:solidFill>
                  <a:schemeClr val="tx1"/>
                </a:solidFill>
                <a:effectLst/>
                <a:latin typeface="+mn-lt"/>
                <a:ea typeface="+mn-ea"/>
                <a:cs typeface="+mn-cs"/>
              </a:rPr>
              <a:t>WATER: Provide a source of clean, fresh water</a:t>
            </a:r>
          </a:p>
          <a:p>
            <a:r>
              <a:rPr lang="en-US" sz="1200" kern="1200" dirty="0" smtClean="0">
                <a:solidFill>
                  <a:schemeClr val="tx1"/>
                </a:solidFill>
                <a:effectLst/>
                <a:latin typeface="+mn-lt"/>
                <a:ea typeface="+mn-ea"/>
                <a:cs typeface="+mn-cs"/>
              </a:rPr>
              <a:t>SHELTER: Provide shelter for roosting and nesting sites.</a:t>
            </a:r>
            <a:endParaRPr lang="en-US" dirty="0"/>
          </a:p>
        </p:txBody>
      </p:sp>
      <p:sp>
        <p:nvSpPr>
          <p:cNvPr id="4" name="Slide Number Placeholder 3"/>
          <p:cNvSpPr>
            <a:spLocks noGrp="1"/>
          </p:cNvSpPr>
          <p:nvPr>
            <p:ph type="sldNum" sz="quarter" idx="10"/>
          </p:nvPr>
        </p:nvSpPr>
        <p:spPr/>
        <p:txBody>
          <a:bodyPr/>
          <a:lstStyle/>
          <a:p>
            <a:fld id="{3809E5BC-7B0A-4E68-9439-A334678D5E30}" type="slidenum">
              <a:rPr lang="en-US" smtClean="0"/>
              <a:t>67</a:t>
            </a:fld>
            <a:endParaRPr lang="en-US"/>
          </a:p>
        </p:txBody>
      </p:sp>
    </p:spTree>
    <p:extLst>
      <p:ext uri="{BB962C8B-B14F-4D97-AF65-F5344CB8AC3E}">
        <p14:creationId xmlns:p14="http://schemas.microsoft.com/office/powerpoint/2010/main" val="1354308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Birds</a:t>
            </a:r>
            <a:r>
              <a:rPr lang="en-US" baseline="0" dirty="0" smtClean="0"/>
              <a:t> are a wonderful </a:t>
            </a:r>
            <a:r>
              <a:rPr lang="en-US" baseline="0" dirty="0" err="1" smtClean="0"/>
              <a:t>entrypoint</a:t>
            </a:r>
            <a:r>
              <a:rPr lang="en-US" baseline="0" dirty="0" smtClean="0"/>
              <a:t> to nature appreciation and ultimately stewardship. BFC hopes to create bird lovers and those who care about their health. Improving life for birds improves life for all wildlife and for people, too. Get a Field Guide!</a:t>
            </a:r>
            <a:endParaRPr lang="en-US" dirty="0"/>
          </a:p>
        </p:txBody>
      </p:sp>
      <p:sp>
        <p:nvSpPr>
          <p:cNvPr id="4" name="Slide Number Placeholder 3"/>
          <p:cNvSpPr>
            <a:spLocks noGrp="1"/>
          </p:cNvSpPr>
          <p:nvPr>
            <p:ph type="sldNum" sz="quarter" idx="10"/>
          </p:nvPr>
        </p:nvSpPr>
        <p:spPr/>
        <p:txBody>
          <a:bodyPr/>
          <a:lstStyle/>
          <a:p>
            <a:fld id="{53C50063-7B9A-42B6-BDB2-90C410E3E7B1}" type="slidenum">
              <a:rPr lang="en-US" smtClean="0"/>
              <a:pPr/>
              <a:t>5</a:t>
            </a:fld>
            <a:endParaRPr lang="en-US"/>
          </a:p>
        </p:txBody>
      </p:sp>
    </p:spTree>
    <p:extLst>
      <p:ext uri="{BB962C8B-B14F-4D97-AF65-F5344CB8AC3E}">
        <p14:creationId xmlns:p14="http://schemas.microsoft.com/office/powerpoint/2010/main" val="3485753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Plant</a:t>
            </a:r>
            <a:r>
              <a:rPr lang="en-US" baseline="0" dirty="0" smtClean="0"/>
              <a:t> lists, upcoming details, volunteer opportunities and details, all BFY materials/application</a:t>
            </a:r>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68</a:t>
            </a:fld>
            <a:endParaRPr lang="en-US"/>
          </a:p>
        </p:txBody>
      </p:sp>
    </p:spTree>
    <p:extLst>
      <p:ext uri="{BB962C8B-B14F-4D97-AF65-F5344CB8AC3E}">
        <p14:creationId xmlns:p14="http://schemas.microsoft.com/office/powerpoint/2010/main" val="3169071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Larkspur</a:t>
            </a:r>
            <a:endParaRPr lang="en-US" dirty="0"/>
          </a:p>
        </p:txBody>
      </p:sp>
      <p:sp>
        <p:nvSpPr>
          <p:cNvPr id="4" name="Slide Number Placeholder 3"/>
          <p:cNvSpPr>
            <a:spLocks noGrp="1"/>
          </p:cNvSpPr>
          <p:nvPr>
            <p:ph type="sldNum" sz="quarter" idx="10"/>
          </p:nvPr>
        </p:nvSpPr>
        <p:spPr/>
        <p:txBody>
          <a:bodyPr/>
          <a:lstStyle/>
          <a:p>
            <a:fld id="{8F474CE9-1A4A-4E20-ABC6-0C320D46D05C}" type="slidenum">
              <a:rPr lang="en-US" smtClean="0"/>
              <a:pPr/>
              <a:t>70</a:t>
            </a:fld>
            <a:endParaRPr lang="en-US"/>
          </a:p>
        </p:txBody>
      </p:sp>
    </p:spTree>
    <p:extLst>
      <p:ext uri="{BB962C8B-B14F-4D97-AF65-F5344CB8AC3E}">
        <p14:creationId xmlns:p14="http://schemas.microsoft.com/office/powerpoint/2010/main" val="2205103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is what you see, this is where you have to land for food and water, congestion, concrete, water pollution.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53C50063-7B9A-42B6-BDB2-90C410E3E7B1}" type="slidenum">
              <a:rPr lang="en-US" smtClean="0"/>
              <a:pPr/>
              <a:t>6</a:t>
            </a:fld>
            <a:endParaRPr lang="en-US"/>
          </a:p>
        </p:txBody>
      </p:sp>
    </p:spTree>
    <p:extLst>
      <p:ext uri="{BB962C8B-B14F-4D97-AF65-F5344CB8AC3E}">
        <p14:creationId xmlns:p14="http://schemas.microsoft.com/office/powerpoint/2010/main" val="50811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vital role of restoring</a:t>
            </a:r>
            <a:r>
              <a:rPr lang="en-US" baseline="0" dirty="0" smtClean="0"/>
              <a:t> habitat in urban, suburban and rural communities is growing.</a:t>
            </a:r>
          </a:p>
          <a:p>
            <a:r>
              <a:rPr lang="en-US" baseline="0" dirty="0" smtClean="0"/>
              <a:t>Back in the 1940’s our country looked like this. Urban centers (especially in the eastern US) were essentially isolated cores surrounded by small farms and open land.</a:t>
            </a:r>
          </a:p>
          <a:p>
            <a:endParaRPr lang="en-US" baseline="0" dirty="0" smtClean="0"/>
          </a:p>
          <a:p>
            <a:r>
              <a:rPr lang="en-US" baseline="0" dirty="0" smtClean="0"/>
              <a:t>But just within the span of one lifetime, within the last 75 years, housing densities have exploded. </a:t>
            </a:r>
            <a:endParaRPr lang="en-US" dirty="0"/>
          </a:p>
        </p:txBody>
      </p:sp>
      <p:sp>
        <p:nvSpPr>
          <p:cNvPr id="4" name="Slide Number Placeholder 3"/>
          <p:cNvSpPr>
            <a:spLocks noGrp="1"/>
          </p:cNvSpPr>
          <p:nvPr>
            <p:ph type="sldNum" sz="quarter" idx="10"/>
          </p:nvPr>
        </p:nvSpPr>
        <p:spPr/>
        <p:txBody>
          <a:bodyPr/>
          <a:lstStyle/>
          <a:p>
            <a:fld id="{3809E5BC-7B0A-4E68-9439-A334678D5E30}" type="slidenum">
              <a:rPr lang="en-US" smtClean="0"/>
              <a:pPr/>
              <a:t>7</a:t>
            </a:fld>
            <a:endParaRPr lang="en-US"/>
          </a:p>
        </p:txBody>
      </p:sp>
    </p:spTree>
    <p:extLst>
      <p:ext uri="{BB962C8B-B14F-4D97-AF65-F5344CB8AC3E}">
        <p14:creationId xmlns:p14="http://schemas.microsoft.com/office/powerpoint/2010/main" val="326654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Decade by decade,</a:t>
            </a:r>
            <a:r>
              <a:rPr lang="en-US" baseline="0" dirty="0" smtClean="0"/>
              <a:t> relatively consolidated urban areas . . . </a:t>
            </a:r>
            <a:endParaRPr lang="en-US" dirty="0" smtClean="0"/>
          </a:p>
          <a:p>
            <a:endParaRPr lang="en-US" dirty="0"/>
          </a:p>
        </p:txBody>
      </p:sp>
      <p:sp>
        <p:nvSpPr>
          <p:cNvPr id="4" name="Slide Number Placeholder 3"/>
          <p:cNvSpPr>
            <a:spLocks noGrp="1"/>
          </p:cNvSpPr>
          <p:nvPr>
            <p:ph type="sldNum" sz="quarter" idx="10"/>
          </p:nvPr>
        </p:nvSpPr>
        <p:spPr/>
        <p:txBody>
          <a:bodyPr/>
          <a:lstStyle/>
          <a:p>
            <a:fld id="{3809E5BC-7B0A-4E68-9439-A334678D5E30}" type="slidenum">
              <a:rPr lang="en-US" smtClean="0"/>
              <a:pPr/>
              <a:t>8</a:t>
            </a:fld>
            <a:endParaRPr lang="en-US"/>
          </a:p>
        </p:txBody>
      </p:sp>
    </p:spTree>
    <p:extLst>
      <p:ext uri="{BB962C8B-B14F-4D97-AF65-F5344CB8AC3E}">
        <p14:creationId xmlns:p14="http://schemas.microsoft.com/office/powerpoint/2010/main" val="3242872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spilled out into the surrounding landscape.</a:t>
            </a:r>
            <a:endParaRPr lang="en-US" dirty="0"/>
          </a:p>
        </p:txBody>
      </p:sp>
      <p:sp>
        <p:nvSpPr>
          <p:cNvPr id="4" name="Slide Number Placeholder 3"/>
          <p:cNvSpPr>
            <a:spLocks noGrp="1"/>
          </p:cNvSpPr>
          <p:nvPr>
            <p:ph type="sldNum" sz="quarter" idx="10"/>
          </p:nvPr>
        </p:nvSpPr>
        <p:spPr/>
        <p:txBody>
          <a:bodyPr/>
          <a:lstStyle/>
          <a:p>
            <a:fld id="{3809E5BC-7B0A-4E68-9439-A334678D5E30}" type="slidenum">
              <a:rPr lang="en-US" smtClean="0"/>
              <a:pPr/>
              <a:t>9</a:t>
            </a:fld>
            <a:endParaRPr lang="en-US"/>
          </a:p>
        </p:txBody>
      </p:sp>
    </p:spTree>
    <p:extLst>
      <p:ext uri="{BB962C8B-B14F-4D97-AF65-F5344CB8AC3E}">
        <p14:creationId xmlns:p14="http://schemas.microsoft.com/office/powerpoint/2010/main" val="4161372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002A7D-0F1C-463D-ADAD-77015DD27D66}"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5F45D-B99C-4B41-9106-37E683C2E6BE}" type="slidenum">
              <a:rPr lang="en-US" smtClean="0"/>
              <a:pPr/>
              <a:t>‹#›</a:t>
            </a:fld>
            <a:endParaRPr lang="en-US"/>
          </a:p>
        </p:txBody>
      </p:sp>
    </p:spTree>
    <p:extLst>
      <p:ext uri="{BB962C8B-B14F-4D97-AF65-F5344CB8AC3E}">
        <p14:creationId xmlns:p14="http://schemas.microsoft.com/office/powerpoint/2010/main" val="3507592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002A7D-0F1C-463D-ADAD-77015DD27D66}"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5F45D-B99C-4B41-9106-37E683C2E6BE}" type="slidenum">
              <a:rPr lang="en-US" smtClean="0"/>
              <a:pPr/>
              <a:t>‹#›</a:t>
            </a:fld>
            <a:endParaRPr lang="en-US"/>
          </a:p>
        </p:txBody>
      </p:sp>
    </p:spTree>
    <p:extLst>
      <p:ext uri="{BB962C8B-B14F-4D97-AF65-F5344CB8AC3E}">
        <p14:creationId xmlns:p14="http://schemas.microsoft.com/office/powerpoint/2010/main" val="257915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002A7D-0F1C-463D-ADAD-77015DD27D66}"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5F45D-B99C-4B41-9106-37E683C2E6BE}" type="slidenum">
              <a:rPr lang="en-US" smtClean="0"/>
              <a:pPr/>
              <a:t>‹#›</a:t>
            </a:fld>
            <a:endParaRPr lang="en-US"/>
          </a:p>
        </p:txBody>
      </p:sp>
    </p:spTree>
    <p:extLst>
      <p:ext uri="{BB962C8B-B14F-4D97-AF65-F5344CB8AC3E}">
        <p14:creationId xmlns:p14="http://schemas.microsoft.com/office/powerpoint/2010/main" val="3871326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 Screen Phot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710277"/>
            <a:ext cx="9144000" cy="6147723"/>
          </a:xfrm>
        </p:spPr>
        <p:txBody>
          <a:bodyPr/>
          <a:lstStyle/>
          <a:p>
            <a:endParaRPr lang="en-US" dirty="0"/>
          </a:p>
        </p:txBody>
      </p:sp>
    </p:spTree>
    <p:extLst>
      <p:ext uri="{BB962C8B-B14F-4D97-AF65-F5344CB8AC3E}">
        <p14:creationId xmlns:p14="http://schemas.microsoft.com/office/powerpoint/2010/main" val="363635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 w Text Ver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76724" y="1047624"/>
            <a:ext cx="4410075" cy="5383454"/>
          </a:xfrm>
        </p:spPr>
        <p:txBody>
          <a:bodyPr anchor="ct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0"/>
          </p:nvPr>
        </p:nvSpPr>
        <p:spPr>
          <a:xfrm>
            <a:off x="-12700" y="717074"/>
            <a:ext cx="3984625" cy="6140926"/>
          </a:xfrm>
        </p:spPr>
        <p:txBody>
          <a:bodyPr/>
          <a:lstStyle/>
          <a:p>
            <a:endParaRPr lang="en-US"/>
          </a:p>
        </p:txBody>
      </p:sp>
    </p:spTree>
    <p:extLst>
      <p:ext uri="{BB962C8B-B14F-4D97-AF65-F5344CB8AC3E}">
        <p14:creationId xmlns:p14="http://schemas.microsoft.com/office/powerpoint/2010/main" val="15870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F511B1-DE31-DF45-861C-18CD960ECFFB}" type="datetime1">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5B9CA-27D4-914F-949C-D5E5BE9E9354}" type="slidenum">
              <a:rPr lang="en-US" smtClean="0"/>
              <a:t>‹#›</a:t>
            </a:fld>
            <a:endParaRPr lang="en-US"/>
          </a:p>
        </p:txBody>
      </p:sp>
    </p:spTree>
    <p:extLst>
      <p:ext uri="{BB962C8B-B14F-4D97-AF65-F5344CB8AC3E}">
        <p14:creationId xmlns:p14="http://schemas.microsoft.com/office/powerpoint/2010/main" val="915144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CB3611-3BB6-1048-A437-389D1CB5AB22}" type="datetime1">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5B9CA-27D4-914F-949C-D5E5BE9E9354}" type="slidenum">
              <a:rPr lang="en-US" smtClean="0"/>
              <a:t>‹#›</a:t>
            </a:fld>
            <a:endParaRPr lang="en-US"/>
          </a:p>
        </p:txBody>
      </p:sp>
    </p:spTree>
    <p:extLst>
      <p:ext uri="{BB962C8B-B14F-4D97-AF65-F5344CB8AC3E}">
        <p14:creationId xmlns:p14="http://schemas.microsoft.com/office/powerpoint/2010/main" val="2751687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C547DB-B5C5-D441-97CF-B3987C36AFC9}" type="datetime1">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5B9CA-27D4-914F-949C-D5E5BE9E9354}" type="slidenum">
              <a:rPr lang="en-US" smtClean="0"/>
              <a:t>‹#›</a:t>
            </a:fld>
            <a:endParaRPr lang="en-US"/>
          </a:p>
        </p:txBody>
      </p:sp>
    </p:spTree>
    <p:extLst>
      <p:ext uri="{BB962C8B-B14F-4D97-AF65-F5344CB8AC3E}">
        <p14:creationId xmlns:p14="http://schemas.microsoft.com/office/powerpoint/2010/main" val="1456445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07CCAB-7C34-A848-B4C8-7F12DE0EDF22}" type="datetime1">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5B9CA-27D4-914F-949C-D5E5BE9E9354}" type="slidenum">
              <a:rPr lang="en-US" smtClean="0"/>
              <a:t>‹#›</a:t>
            </a:fld>
            <a:endParaRPr lang="en-US"/>
          </a:p>
        </p:txBody>
      </p:sp>
    </p:spTree>
    <p:extLst>
      <p:ext uri="{BB962C8B-B14F-4D97-AF65-F5344CB8AC3E}">
        <p14:creationId xmlns:p14="http://schemas.microsoft.com/office/powerpoint/2010/main" val="49321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5DA909-CA5D-654C-82E9-E1158E923EE4}" type="datetime1">
              <a:rPr lang="en-US" smtClean="0"/>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C5B9CA-27D4-914F-949C-D5E5BE9E9354}" type="slidenum">
              <a:rPr lang="en-US" smtClean="0"/>
              <a:t>‹#›</a:t>
            </a:fld>
            <a:endParaRPr lang="en-US"/>
          </a:p>
        </p:txBody>
      </p:sp>
    </p:spTree>
    <p:extLst>
      <p:ext uri="{BB962C8B-B14F-4D97-AF65-F5344CB8AC3E}">
        <p14:creationId xmlns:p14="http://schemas.microsoft.com/office/powerpoint/2010/main" val="815147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5407DF-3E4C-3849-88A4-772848CF406D}" type="datetime1">
              <a:rPr lang="en-US" smtClean="0"/>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C5B9CA-27D4-914F-949C-D5E5BE9E9354}" type="slidenum">
              <a:rPr lang="en-US" smtClean="0"/>
              <a:t>‹#›</a:t>
            </a:fld>
            <a:endParaRPr lang="en-US"/>
          </a:p>
        </p:txBody>
      </p:sp>
    </p:spTree>
    <p:extLst>
      <p:ext uri="{BB962C8B-B14F-4D97-AF65-F5344CB8AC3E}">
        <p14:creationId xmlns:p14="http://schemas.microsoft.com/office/powerpoint/2010/main" val="1111968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002A7D-0F1C-463D-ADAD-77015DD27D66}"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5F45D-B99C-4B41-9106-37E683C2E6BE}" type="slidenum">
              <a:rPr lang="en-US" smtClean="0"/>
              <a:pPr/>
              <a:t>‹#›</a:t>
            </a:fld>
            <a:endParaRPr lang="en-US"/>
          </a:p>
        </p:txBody>
      </p:sp>
    </p:spTree>
    <p:extLst>
      <p:ext uri="{BB962C8B-B14F-4D97-AF65-F5344CB8AC3E}">
        <p14:creationId xmlns:p14="http://schemas.microsoft.com/office/powerpoint/2010/main" val="1527258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3FBDF-71E9-174F-BD19-EE72112A2648}" type="datetime1">
              <a:rPr lang="en-US" smtClean="0"/>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C5B9CA-27D4-914F-949C-D5E5BE9E9354}" type="slidenum">
              <a:rPr lang="en-US" smtClean="0"/>
              <a:t>‹#›</a:t>
            </a:fld>
            <a:endParaRPr lang="en-US"/>
          </a:p>
        </p:txBody>
      </p:sp>
    </p:spTree>
    <p:extLst>
      <p:ext uri="{BB962C8B-B14F-4D97-AF65-F5344CB8AC3E}">
        <p14:creationId xmlns:p14="http://schemas.microsoft.com/office/powerpoint/2010/main" val="2296527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CF0E36-5973-4A49-BFBA-9CDE9138EAA7}" type="datetime1">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5B9CA-27D4-914F-949C-D5E5BE9E9354}" type="slidenum">
              <a:rPr lang="en-US" smtClean="0"/>
              <a:t>‹#›</a:t>
            </a:fld>
            <a:endParaRPr lang="en-US"/>
          </a:p>
        </p:txBody>
      </p:sp>
    </p:spTree>
    <p:extLst>
      <p:ext uri="{BB962C8B-B14F-4D97-AF65-F5344CB8AC3E}">
        <p14:creationId xmlns:p14="http://schemas.microsoft.com/office/powerpoint/2010/main" val="2153172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AD625-B8B4-9247-AAA7-68E9B956DB03}" type="datetime1">
              <a:rPr lang="en-US" smtClean="0"/>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5B9CA-27D4-914F-949C-D5E5BE9E9354}" type="slidenum">
              <a:rPr lang="en-US" smtClean="0"/>
              <a:t>‹#›</a:t>
            </a:fld>
            <a:endParaRPr lang="en-US"/>
          </a:p>
        </p:txBody>
      </p:sp>
    </p:spTree>
    <p:extLst>
      <p:ext uri="{BB962C8B-B14F-4D97-AF65-F5344CB8AC3E}">
        <p14:creationId xmlns:p14="http://schemas.microsoft.com/office/powerpoint/2010/main" val="4268139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ADE92D-7D79-DA49-98FC-4A3D92ECA84D}" type="datetime1">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5B9CA-27D4-914F-949C-D5E5BE9E9354}" type="slidenum">
              <a:rPr lang="en-US" smtClean="0"/>
              <a:t>‹#›</a:t>
            </a:fld>
            <a:endParaRPr lang="en-US"/>
          </a:p>
        </p:txBody>
      </p:sp>
    </p:spTree>
    <p:extLst>
      <p:ext uri="{BB962C8B-B14F-4D97-AF65-F5344CB8AC3E}">
        <p14:creationId xmlns:p14="http://schemas.microsoft.com/office/powerpoint/2010/main" val="945661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F0BF9-D2AB-F442-8C7D-C77D3B5B7630}" type="datetime1">
              <a:rPr lang="en-US" smtClean="0"/>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5B9CA-27D4-914F-949C-D5E5BE9E9354}" type="slidenum">
              <a:rPr lang="en-US" smtClean="0"/>
              <a:t>‹#›</a:t>
            </a:fld>
            <a:endParaRPr lang="en-US"/>
          </a:p>
        </p:txBody>
      </p:sp>
    </p:spTree>
    <p:extLst>
      <p:ext uri="{BB962C8B-B14F-4D97-AF65-F5344CB8AC3E}">
        <p14:creationId xmlns:p14="http://schemas.microsoft.com/office/powerpoint/2010/main" val="964780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237067" y="419101"/>
            <a:ext cx="8686800" cy="715963"/>
          </a:xfrm>
          <a:prstGeom prst="rect">
            <a:avLst/>
          </a:prstGeom>
        </p:spPr>
        <p:txBody>
          <a:bodyPr vert="horz"/>
          <a:lstStyle>
            <a:lvl1pPr>
              <a:defRPr sz="2800">
                <a:solidFill>
                  <a:srgbClr val="FFFFFF"/>
                </a:solidFill>
              </a:defRPr>
            </a:lvl1pPr>
          </a:lstStyle>
          <a:p>
            <a:r>
              <a:rPr lang="en-US" dirty="0" smtClean="0"/>
              <a:t>Click to edit Master title style</a:t>
            </a:r>
            <a:endParaRPr lang="en-US" dirty="0"/>
          </a:p>
        </p:txBody>
      </p:sp>
      <p:sp>
        <p:nvSpPr>
          <p:cNvPr id="14" name="Content Placeholder 13"/>
          <p:cNvSpPr>
            <a:spLocks noGrp="1"/>
          </p:cNvSpPr>
          <p:nvPr>
            <p:ph sz="quarter" idx="10"/>
          </p:nvPr>
        </p:nvSpPr>
        <p:spPr>
          <a:xfrm>
            <a:off x="237067" y="1371600"/>
            <a:ext cx="8686800" cy="5029200"/>
          </a:xfrm>
          <a:prstGeom prst="rect">
            <a:avLst/>
          </a:prstGeom>
        </p:spPr>
        <p:txBody>
          <a:bodyPr vert="horz"/>
          <a:lstStyle>
            <a:lvl1pPr>
              <a:spcAft>
                <a:spcPts val="600"/>
              </a:spcAft>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49443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002A7D-0F1C-463D-ADAD-77015DD27D66}"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5F45D-B99C-4B41-9106-37E683C2E6BE}" type="slidenum">
              <a:rPr lang="en-US" smtClean="0"/>
              <a:pPr/>
              <a:t>‹#›</a:t>
            </a:fld>
            <a:endParaRPr lang="en-US"/>
          </a:p>
        </p:txBody>
      </p:sp>
    </p:spTree>
    <p:extLst>
      <p:ext uri="{BB962C8B-B14F-4D97-AF65-F5344CB8AC3E}">
        <p14:creationId xmlns:p14="http://schemas.microsoft.com/office/powerpoint/2010/main" val="226277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002A7D-0F1C-463D-ADAD-77015DD27D66}"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35F45D-B99C-4B41-9106-37E683C2E6BE}" type="slidenum">
              <a:rPr lang="en-US" smtClean="0"/>
              <a:pPr/>
              <a:t>‹#›</a:t>
            </a:fld>
            <a:endParaRPr lang="en-US"/>
          </a:p>
        </p:txBody>
      </p:sp>
    </p:spTree>
    <p:extLst>
      <p:ext uri="{BB962C8B-B14F-4D97-AF65-F5344CB8AC3E}">
        <p14:creationId xmlns:p14="http://schemas.microsoft.com/office/powerpoint/2010/main" val="1113852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002A7D-0F1C-463D-ADAD-77015DD27D66}" type="datetimeFigureOut">
              <a:rPr lang="en-US" smtClean="0"/>
              <a:pPr/>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35F45D-B99C-4B41-9106-37E683C2E6BE}" type="slidenum">
              <a:rPr lang="en-US" smtClean="0"/>
              <a:pPr/>
              <a:t>‹#›</a:t>
            </a:fld>
            <a:endParaRPr lang="en-US"/>
          </a:p>
        </p:txBody>
      </p:sp>
    </p:spTree>
    <p:extLst>
      <p:ext uri="{BB962C8B-B14F-4D97-AF65-F5344CB8AC3E}">
        <p14:creationId xmlns:p14="http://schemas.microsoft.com/office/powerpoint/2010/main" val="1134810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002A7D-0F1C-463D-ADAD-77015DD27D66}" type="datetimeFigureOut">
              <a:rPr lang="en-US" smtClean="0"/>
              <a:pPr/>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35F45D-B99C-4B41-9106-37E683C2E6BE}" type="slidenum">
              <a:rPr lang="en-US" smtClean="0"/>
              <a:pPr/>
              <a:t>‹#›</a:t>
            </a:fld>
            <a:endParaRPr lang="en-US"/>
          </a:p>
        </p:txBody>
      </p:sp>
    </p:spTree>
    <p:extLst>
      <p:ext uri="{BB962C8B-B14F-4D97-AF65-F5344CB8AC3E}">
        <p14:creationId xmlns:p14="http://schemas.microsoft.com/office/powerpoint/2010/main" val="2895386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002A7D-0F1C-463D-ADAD-77015DD27D66}" type="datetimeFigureOut">
              <a:rPr lang="en-US" smtClean="0"/>
              <a:pPr/>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35F45D-B99C-4B41-9106-37E683C2E6BE}" type="slidenum">
              <a:rPr lang="en-US" smtClean="0"/>
              <a:pPr/>
              <a:t>‹#›</a:t>
            </a:fld>
            <a:endParaRPr lang="en-US"/>
          </a:p>
        </p:txBody>
      </p:sp>
    </p:spTree>
    <p:extLst>
      <p:ext uri="{BB962C8B-B14F-4D97-AF65-F5344CB8AC3E}">
        <p14:creationId xmlns:p14="http://schemas.microsoft.com/office/powerpoint/2010/main" val="2549940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02A7D-0F1C-463D-ADAD-77015DD27D66}"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35F45D-B99C-4B41-9106-37E683C2E6BE}" type="slidenum">
              <a:rPr lang="en-US" smtClean="0"/>
              <a:pPr/>
              <a:t>‹#›</a:t>
            </a:fld>
            <a:endParaRPr lang="en-US"/>
          </a:p>
        </p:txBody>
      </p:sp>
    </p:spTree>
    <p:extLst>
      <p:ext uri="{BB962C8B-B14F-4D97-AF65-F5344CB8AC3E}">
        <p14:creationId xmlns:p14="http://schemas.microsoft.com/office/powerpoint/2010/main" val="2684086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02A7D-0F1C-463D-ADAD-77015DD27D66}"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35F45D-B99C-4B41-9106-37E683C2E6BE}" type="slidenum">
              <a:rPr lang="en-US" smtClean="0"/>
              <a:pPr/>
              <a:t>‹#›</a:t>
            </a:fld>
            <a:endParaRPr lang="en-US"/>
          </a:p>
        </p:txBody>
      </p:sp>
    </p:spTree>
    <p:extLst>
      <p:ext uri="{BB962C8B-B14F-4D97-AF65-F5344CB8AC3E}">
        <p14:creationId xmlns:p14="http://schemas.microsoft.com/office/powerpoint/2010/main" val="1702714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alpha val="43000"/>
              </a:schemeClr>
            </a:gs>
            <a:gs pos="100000">
              <a:srgbClr val="FFFFFF">
                <a:alpha val="43000"/>
              </a:srgb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02A7D-0F1C-463D-ADAD-77015DD27D66}" type="datetimeFigureOut">
              <a:rPr lang="en-US" smtClean="0"/>
              <a:pPr/>
              <a:t>1/25/2020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5F45D-B99C-4B41-9106-37E683C2E6BE}" type="slidenum">
              <a:rPr lang="en-US" smtClean="0"/>
              <a:pPr/>
              <a:t>‹#›</a:t>
            </a:fld>
            <a:endParaRPr lang="en-US"/>
          </a:p>
        </p:txBody>
      </p:sp>
    </p:spTree>
    <p:extLst>
      <p:ext uri="{BB962C8B-B14F-4D97-AF65-F5344CB8AC3E}">
        <p14:creationId xmlns:p14="http://schemas.microsoft.com/office/powerpoint/2010/main" val="496458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07678-5F04-484C-B860-83745B1DB49D}" type="datetime1">
              <a:rPr lang="en-US" smtClean="0"/>
              <a:t>1/25/2020</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5B9CA-27D4-914F-949C-D5E5BE9E9354}" type="slidenum">
              <a:rPr lang="en-US" smtClean="0"/>
              <a:t>‹#›</a:t>
            </a:fld>
            <a:endParaRPr lang="en-US"/>
          </a:p>
        </p:txBody>
      </p:sp>
    </p:spTree>
    <p:extLst>
      <p:ext uri="{BB962C8B-B14F-4D97-AF65-F5344CB8AC3E}">
        <p14:creationId xmlns:p14="http://schemas.microsoft.com/office/powerpoint/2010/main" val="830168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61.jpe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www.google.com/url?sa=i&amp;rct=j&amp;q=&amp;esrc=s&amp;source=images&amp;cd=&amp;cad=rja&amp;uact=8&amp;ved=0ahUKEwiys9uHnrLXAhXJLmMKHaQhBCIQjRwIBw&amp;url=https://www.flickr.com/photos/jtwilliams10/8570805152&amp;psig=AOvVaw0RJj5XhT5p7off6cFRveqv&amp;ust=1510342397295786"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www.houstonaudubon.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Yellow-rumped Warbler"/>
          <p:cNvPicPr>
            <a:picLocks noChangeAspect="1" noChangeArrowheads="1"/>
          </p:cNvPicPr>
          <p:nvPr/>
        </p:nvPicPr>
        <p:blipFill rotWithShape="1">
          <a:blip r:embed="rId3">
            <a:extLst>
              <a:ext uri="{28A0092B-C50C-407E-A947-70E740481C1C}">
                <a14:useLocalDpi xmlns:a14="http://schemas.microsoft.com/office/drawing/2010/main" val="0"/>
              </a:ext>
            </a:extLst>
          </a:blip>
          <a:srcRect t="6855" b="4506"/>
          <a:stretch/>
        </p:blipFill>
        <p:spPr bwMode="auto">
          <a:xfrm>
            <a:off x="0" y="1468463"/>
            <a:ext cx="9144000" cy="54102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345498" y="1468463"/>
            <a:ext cx="2798502" cy="5389537"/>
          </a:xfrm>
          <a:prstGeom prst="rect">
            <a:avLst/>
          </a:prstGeom>
          <a:solidFill>
            <a:schemeClr val="accent6">
              <a:lumMod val="60000"/>
              <a:lumOff val="4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7023" y="2362200"/>
            <a:ext cx="1475451" cy="1834189"/>
          </a:xfrm>
          <a:prstGeom prst="rect">
            <a:avLst/>
          </a:prstGeom>
        </p:spPr>
      </p:pic>
      <p:sp>
        <p:nvSpPr>
          <p:cNvPr id="13" name="TextBox 12"/>
          <p:cNvSpPr txBox="1"/>
          <p:nvPr/>
        </p:nvSpPr>
        <p:spPr>
          <a:xfrm>
            <a:off x="0" y="420469"/>
            <a:ext cx="9144000" cy="646331"/>
          </a:xfrm>
          <a:prstGeom prst="rect">
            <a:avLst/>
          </a:prstGeom>
          <a:noFill/>
        </p:spPr>
        <p:txBody>
          <a:bodyPr wrap="square" rtlCol="0">
            <a:spAutoFit/>
          </a:bodyPr>
          <a:lstStyle/>
          <a:p>
            <a:pPr algn="ctr"/>
            <a:r>
              <a:rPr lang="en-US" sz="3600" b="1" dirty="0" smtClean="0">
                <a:latin typeface="Rockwell" panose="02060603020205020403" pitchFamily="18" charset="0"/>
              </a:rPr>
              <a:t>Creating </a:t>
            </a:r>
            <a:r>
              <a:rPr lang="en-US" sz="3600" b="1" dirty="0" smtClean="0">
                <a:latin typeface="Rockwell" panose="02060603020205020403" pitchFamily="18" charset="0"/>
              </a:rPr>
              <a:t>Bird-Friendly </a:t>
            </a:r>
            <a:r>
              <a:rPr lang="en-US" sz="3600" b="1" dirty="0" smtClean="0">
                <a:latin typeface="Rockwell" panose="02060603020205020403" pitchFamily="18" charset="0"/>
              </a:rPr>
              <a:t>Habitats</a:t>
            </a:r>
            <a:endParaRPr lang="en-US" sz="3600" b="1" dirty="0" smtClean="0">
              <a:latin typeface="Rockwell" panose="02060603020205020403" pitchFamily="18" charset="0"/>
            </a:endParaRPr>
          </a:p>
        </p:txBody>
      </p:sp>
      <p:sp>
        <p:nvSpPr>
          <p:cNvPr id="2" name="TextBox 1"/>
          <p:cNvSpPr txBox="1"/>
          <p:nvPr/>
        </p:nvSpPr>
        <p:spPr>
          <a:xfrm>
            <a:off x="6525548" y="4487208"/>
            <a:ext cx="2438400" cy="1631216"/>
          </a:xfrm>
          <a:prstGeom prst="rect">
            <a:avLst/>
          </a:prstGeom>
          <a:noFill/>
        </p:spPr>
        <p:txBody>
          <a:bodyPr wrap="square" rtlCol="0">
            <a:spAutoFit/>
          </a:bodyPr>
          <a:lstStyle/>
          <a:p>
            <a:pPr algn="ctr"/>
            <a:r>
              <a:rPr lang="en-US" sz="2400" b="1" dirty="0">
                <a:latin typeface="Rockwell" panose="02060603020205020403" pitchFamily="18" charset="0"/>
              </a:rPr>
              <a:t>Anna </a:t>
            </a:r>
            <a:r>
              <a:rPr lang="en-US" sz="2400" b="1" dirty="0" smtClean="0">
                <a:latin typeface="Rockwell" panose="02060603020205020403" pitchFamily="18" charset="0"/>
              </a:rPr>
              <a:t>Vallery</a:t>
            </a:r>
          </a:p>
          <a:p>
            <a:pPr algn="ctr"/>
            <a:r>
              <a:rPr lang="en-US" sz="2000" i="1" dirty="0" smtClean="0">
                <a:latin typeface="Rockwell" panose="02060603020205020403" pitchFamily="18" charset="0"/>
              </a:rPr>
              <a:t>Conservation Specialist</a:t>
            </a:r>
          </a:p>
          <a:p>
            <a:pPr algn="ctr"/>
            <a:r>
              <a:rPr lang="en-US" dirty="0" smtClean="0">
                <a:latin typeface="Rockwell" panose="02060603020205020403" pitchFamily="18" charset="0"/>
              </a:rPr>
              <a:t>Houston </a:t>
            </a:r>
            <a:r>
              <a:rPr lang="en-US" dirty="0">
                <a:latin typeface="Rockwell" panose="02060603020205020403" pitchFamily="18" charset="0"/>
              </a:rPr>
              <a:t>Audubon</a:t>
            </a:r>
          </a:p>
          <a:p>
            <a:endParaRPr lang="en-US" dirty="0"/>
          </a:p>
        </p:txBody>
      </p:sp>
    </p:spTree>
    <p:extLst>
      <p:ext uri="{BB962C8B-B14F-4D97-AF65-F5344CB8AC3E}">
        <p14:creationId xmlns:p14="http://schemas.microsoft.com/office/powerpoint/2010/main" val="20797650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usreg_hdpbg_70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5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95332"/>
      </p:ext>
    </p:extLst>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usreg_hdpbg_80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5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122975"/>
      </p:ext>
    </p:extLst>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usreg_hdpbg_90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5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759954"/>
      </p:ext>
    </p:extLst>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usreg_hdpbg_00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5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569316"/>
      </p:ext>
    </p:extLst>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7050088"/>
            <a:chOff x="0" y="0"/>
            <a:chExt cx="9144000" cy="7050088"/>
          </a:xfrm>
        </p:grpSpPr>
        <p:pic>
          <p:nvPicPr>
            <p:cNvPr id="44034" name="Picture 2" descr="usreg_hdpbg_10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5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9144000" cy="577516"/>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usreg_hdpbg_10_ppt"/>
            <p:cNvPicPr>
              <a:picLocks noChangeAspect="1" noChangeArrowheads="1"/>
            </p:cNvPicPr>
            <p:nvPr/>
          </p:nvPicPr>
          <p:blipFill rotWithShape="1">
            <a:blip r:embed="rId3">
              <a:extLst>
                <a:ext uri="{28A0092B-C50C-407E-A947-70E740481C1C}">
                  <a14:useLocalDpi xmlns:a14="http://schemas.microsoft.com/office/drawing/2010/main" val="0"/>
                </a:ext>
              </a:extLst>
            </a:blip>
            <a:srcRect l="36662" b="90784"/>
            <a:stretch/>
          </p:blipFill>
          <p:spPr bwMode="auto">
            <a:xfrm>
              <a:off x="2342423" y="0"/>
              <a:ext cx="5778584" cy="64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52792595"/>
      </p:ext>
    </p:extLst>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usreg_hdpbg_30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5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311502"/>
      </p:ext>
    </p:extLst>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Migration stop over 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4011"/>
            <a:ext cx="8991600" cy="686201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6858000" y="1066800"/>
            <a:ext cx="1905000" cy="990600"/>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59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71" y="613603"/>
            <a:ext cx="6858000" cy="3892379"/>
          </a:xfrm>
          <a:prstGeom prst="rect">
            <a:avLst/>
          </a:prstGeom>
        </p:spPr>
      </p:pic>
      <p:sp>
        <p:nvSpPr>
          <p:cNvPr id="9" name="Rectangle 8"/>
          <p:cNvSpPr/>
          <p:nvPr/>
        </p:nvSpPr>
        <p:spPr>
          <a:xfrm>
            <a:off x="2089232" y="3878247"/>
            <a:ext cx="1380281" cy="21702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457200"/>
            <a:endParaRPr lang="en-US" dirty="0">
              <a:solidFill>
                <a:prstClr val="white"/>
              </a:solidFill>
              <a:latin typeface="Calibri"/>
            </a:endParaRPr>
          </a:p>
        </p:txBody>
      </p:sp>
      <p:sp>
        <p:nvSpPr>
          <p:cNvPr id="11" name="TextBox 10"/>
          <p:cNvSpPr txBox="1"/>
          <p:nvPr/>
        </p:nvSpPr>
        <p:spPr>
          <a:xfrm>
            <a:off x="5500870" y="840220"/>
            <a:ext cx="2491449" cy="392415"/>
          </a:xfrm>
          <a:prstGeom prst="rect">
            <a:avLst/>
          </a:prstGeom>
          <a:noFill/>
        </p:spPr>
        <p:txBody>
          <a:bodyPr wrap="square" lIns="68580" tIns="34290" rIns="68580" bIns="34290" rtlCol="0">
            <a:spAutoFit/>
          </a:bodyPr>
          <a:lstStyle/>
          <a:p>
            <a:pPr algn="r" defTabSz="457200"/>
            <a:r>
              <a:rPr lang="en-US" sz="2100" dirty="0">
                <a:solidFill>
                  <a:prstClr val="white"/>
                </a:solidFill>
                <a:latin typeface="Helvetica Light" charset="0"/>
                <a:ea typeface="Helvetica Light" charset="0"/>
                <a:cs typeface="Helvetica Light" charset="0"/>
              </a:rPr>
              <a:t>Migration forecast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4400" y="3077358"/>
            <a:ext cx="3182440" cy="514415"/>
          </a:xfrm>
          <a:prstGeom prst="rect">
            <a:avLst/>
          </a:prstGeom>
        </p:spPr>
      </p:pic>
      <p:sp>
        <p:nvSpPr>
          <p:cNvPr id="10" name="TextBox 9"/>
          <p:cNvSpPr txBox="1"/>
          <p:nvPr/>
        </p:nvSpPr>
        <p:spPr>
          <a:xfrm>
            <a:off x="1589769" y="3989542"/>
            <a:ext cx="2097741" cy="623248"/>
          </a:xfrm>
          <a:prstGeom prst="rect">
            <a:avLst/>
          </a:prstGeom>
          <a:noFill/>
        </p:spPr>
        <p:txBody>
          <a:bodyPr wrap="square" lIns="68580" tIns="34290" rIns="68580" bIns="34290" rtlCol="0">
            <a:spAutoFit/>
          </a:bodyPr>
          <a:lstStyle/>
          <a:p>
            <a:pPr algn="ctr" defTabSz="457200"/>
            <a:r>
              <a:rPr lang="en-US" dirty="0">
                <a:solidFill>
                  <a:prstClr val="white"/>
                </a:solidFill>
                <a:latin typeface="Helvetica Light" charset="0"/>
                <a:ea typeface="Helvetica Light" charset="0"/>
                <a:cs typeface="Helvetica Light" charset="0"/>
              </a:rPr>
              <a:t>112 to 178 </a:t>
            </a:r>
          </a:p>
          <a:p>
            <a:pPr algn="ctr" defTabSz="457200"/>
            <a:r>
              <a:rPr lang="en-US" dirty="0">
                <a:solidFill>
                  <a:prstClr val="white"/>
                </a:solidFill>
                <a:latin typeface="Helvetica Light" charset="0"/>
                <a:ea typeface="Helvetica Light" charset="0"/>
                <a:cs typeface="Helvetica Light" charset="0"/>
              </a:rPr>
              <a:t>million birds</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7680" y="4007301"/>
            <a:ext cx="3762870" cy="2135683"/>
          </a:xfrm>
          <a:prstGeom prst="rect">
            <a:avLst/>
          </a:prstGeom>
        </p:spPr>
      </p:pic>
      <p:sp>
        <p:nvSpPr>
          <p:cNvPr id="13" name="Oval 12"/>
          <p:cNvSpPr/>
          <p:nvPr/>
        </p:nvSpPr>
        <p:spPr>
          <a:xfrm>
            <a:off x="3469517" y="892306"/>
            <a:ext cx="1111169" cy="3163898"/>
          </a:xfrm>
          <a:prstGeom prst="ellipse">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457200"/>
            <a:endParaRPr lang="en-US" dirty="0">
              <a:solidFill>
                <a:prstClr val="white"/>
              </a:solidFill>
              <a:latin typeface="Calibri"/>
            </a:endParaRPr>
          </a:p>
        </p:txBody>
      </p:sp>
      <p:sp>
        <p:nvSpPr>
          <p:cNvPr id="14" name="Oval 13"/>
          <p:cNvSpPr/>
          <p:nvPr/>
        </p:nvSpPr>
        <p:spPr>
          <a:xfrm>
            <a:off x="5743941" y="4175008"/>
            <a:ext cx="607670" cy="1730255"/>
          </a:xfrm>
          <a:prstGeom prst="ellipse">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457200"/>
            <a:endParaRPr lang="en-US" dirty="0">
              <a:solidFill>
                <a:prstClr val="white"/>
              </a:solidFill>
              <a:latin typeface="Calibri"/>
            </a:endParaRPr>
          </a:p>
        </p:txBody>
      </p:sp>
      <p:sp>
        <p:nvSpPr>
          <p:cNvPr id="15" name="TextBox 14"/>
          <p:cNvSpPr txBox="1"/>
          <p:nvPr/>
        </p:nvSpPr>
        <p:spPr>
          <a:xfrm>
            <a:off x="1589769" y="3637968"/>
            <a:ext cx="2097741" cy="377026"/>
          </a:xfrm>
          <a:prstGeom prst="rect">
            <a:avLst/>
          </a:prstGeom>
          <a:noFill/>
        </p:spPr>
        <p:txBody>
          <a:bodyPr wrap="square" lIns="68580" tIns="34290" rIns="68580" bIns="34290" rtlCol="0">
            <a:spAutoFit/>
          </a:bodyPr>
          <a:lstStyle/>
          <a:p>
            <a:pPr algn="ctr" defTabSz="457200"/>
            <a:r>
              <a:rPr lang="en-US" sz="2000" dirty="0">
                <a:solidFill>
                  <a:prstClr val="white"/>
                </a:solidFill>
                <a:latin typeface="Helvetica Light" charset="0"/>
                <a:ea typeface="Helvetica Light" charset="0"/>
                <a:cs typeface="Helvetica Light" charset="0"/>
              </a:rPr>
              <a:t>April 23</a:t>
            </a:r>
            <a:r>
              <a:rPr lang="en-US" sz="2000">
                <a:solidFill>
                  <a:prstClr val="white"/>
                </a:solidFill>
                <a:latin typeface="Helvetica Light" charset="0"/>
                <a:ea typeface="Helvetica Light" charset="0"/>
                <a:cs typeface="Helvetica Light" charset="0"/>
              </a:rPr>
              <a:t>, 2017</a:t>
            </a:r>
            <a:endParaRPr lang="en-US" sz="2000" dirty="0">
              <a:solidFill>
                <a:prstClr val="white"/>
              </a:solidFill>
              <a:latin typeface="Helvetica Light" charset="0"/>
              <a:ea typeface="Helvetica Light" charset="0"/>
              <a:cs typeface="Helvetica Light" charset="0"/>
            </a:endParaRPr>
          </a:p>
        </p:txBody>
      </p:sp>
    </p:spTree>
    <p:extLst>
      <p:ext uri="{BB962C8B-B14F-4D97-AF65-F5344CB8AC3E}">
        <p14:creationId xmlns:p14="http://schemas.microsoft.com/office/powerpoint/2010/main" val="2845934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uff-breasted Sandpi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9717"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34200" y="6070137"/>
            <a:ext cx="3429000" cy="369332"/>
          </a:xfrm>
          <a:prstGeom prst="rect">
            <a:avLst/>
          </a:prstGeom>
          <a:noFill/>
        </p:spPr>
        <p:txBody>
          <a:bodyPr wrap="square" rtlCol="0">
            <a:spAutoFit/>
          </a:bodyPr>
          <a:lstStyle/>
          <a:p>
            <a:r>
              <a:rPr lang="en-US" dirty="0" smtClean="0"/>
              <a:t>Photo by Greg </a:t>
            </a:r>
            <a:r>
              <a:rPr lang="en-US" dirty="0" err="1" smtClean="0"/>
              <a:t>Lavaty</a:t>
            </a:r>
            <a:endParaRPr lang="en-US" dirty="0"/>
          </a:p>
        </p:txBody>
      </p:sp>
    </p:spTree>
    <p:extLst>
      <p:ext uri="{BB962C8B-B14F-4D97-AF65-F5344CB8AC3E}">
        <p14:creationId xmlns:p14="http://schemas.microsoft.com/office/powerpoint/2010/main" val="1171103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mBbspC469typical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0943"/>
            <a:ext cx="7799061" cy="68511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4" descr="FINAL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685800"/>
            <a:ext cx="4381502" cy="548640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
          </p:nvPr>
        </p:nvSpPr>
        <p:spPr>
          <a:xfrm>
            <a:off x="5410200" y="1600200"/>
            <a:ext cx="3276600" cy="4525963"/>
          </a:xfrm>
        </p:spPr>
        <p:txBody>
          <a:bodyPr/>
          <a:lstStyle/>
          <a:p>
            <a:pPr>
              <a:buNone/>
            </a:pPr>
            <a:r>
              <a:rPr lang="en-US" dirty="0" smtClean="0"/>
              <a:t>	</a:t>
            </a:r>
            <a:r>
              <a:rPr lang="en-US" sz="3600" b="1" dirty="0" smtClean="0"/>
              <a:t>Promoting the  conservation of birds and other wildlife since 1969.</a:t>
            </a:r>
            <a:endParaRPr lang="en-US" sz="3600" b="1" dirty="0"/>
          </a:p>
        </p:txBody>
      </p:sp>
    </p:spTree>
    <p:extLst>
      <p:ext uri="{BB962C8B-B14F-4D97-AF65-F5344CB8AC3E}">
        <p14:creationId xmlns:p14="http://schemas.microsoft.com/office/powerpoint/2010/main" val="4194355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851" r="14853" b="13462"/>
          <a:stretch/>
        </p:blipFill>
        <p:spPr>
          <a:xfrm>
            <a:off x="0" y="0"/>
            <a:ext cx="9144000" cy="6858000"/>
          </a:xfrm>
          <a:prstGeom prst="rect">
            <a:avLst/>
          </a:prstGeom>
        </p:spPr>
      </p:pic>
      <p:sp>
        <p:nvSpPr>
          <p:cNvPr id="2" name="Title 1"/>
          <p:cNvSpPr>
            <a:spLocks noGrp="1"/>
          </p:cNvSpPr>
          <p:nvPr>
            <p:ph type="title"/>
          </p:nvPr>
        </p:nvSpPr>
        <p:spPr>
          <a:xfrm>
            <a:off x="4876800" y="1447800"/>
            <a:ext cx="1066800" cy="609600"/>
          </a:xfrm>
        </p:spPr>
        <p:txBody>
          <a:bodyPr>
            <a:normAutofit fontScale="90000"/>
          </a:bodyPr>
          <a:lstStyle/>
          <a:p>
            <a:r>
              <a:rPr lang="en-US" sz="2400" dirty="0" smtClean="0">
                <a:solidFill>
                  <a:schemeClr val="bg1"/>
                </a:solidFill>
              </a:rPr>
              <a:t>Gulf of Mexico</a:t>
            </a:r>
            <a:endParaRPr lang="en-US" sz="2400" dirty="0">
              <a:solidFill>
                <a:schemeClr val="bg1"/>
              </a:solidFill>
            </a:endParaRPr>
          </a:p>
        </p:txBody>
      </p:sp>
      <p:grpSp>
        <p:nvGrpSpPr>
          <p:cNvPr id="3" name="Group 9"/>
          <p:cNvGrpSpPr/>
          <p:nvPr/>
        </p:nvGrpSpPr>
        <p:grpSpPr>
          <a:xfrm>
            <a:off x="2819400" y="1371600"/>
            <a:ext cx="1524000" cy="1752600"/>
            <a:chOff x="2819400" y="1371600"/>
            <a:chExt cx="1524000" cy="1752600"/>
          </a:xfrm>
        </p:grpSpPr>
        <p:cxnSp>
          <p:nvCxnSpPr>
            <p:cNvPr id="7" name="Straight Arrow Connector 6"/>
            <p:cNvCxnSpPr/>
            <p:nvPr/>
          </p:nvCxnSpPr>
          <p:spPr>
            <a:xfrm flipH="1" flipV="1">
              <a:off x="3581400" y="1371600"/>
              <a:ext cx="762000" cy="1752600"/>
            </a:xfrm>
            <a:prstGeom prst="straightConnector1">
              <a:avLst/>
            </a:prstGeom>
            <a:ln w="635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2373868"/>
              <a:ext cx="1219200" cy="369332"/>
            </a:xfrm>
            <a:prstGeom prst="rect">
              <a:avLst/>
            </a:prstGeom>
            <a:noFill/>
          </p:spPr>
          <p:txBody>
            <a:bodyPr wrap="square" rtlCol="0">
              <a:spAutoFit/>
            </a:bodyPr>
            <a:lstStyle/>
            <a:p>
              <a:r>
                <a:rPr lang="en-US" dirty="0" smtClean="0">
                  <a:solidFill>
                    <a:schemeClr val="bg1"/>
                  </a:solidFill>
                </a:rPr>
                <a:t>600+ miles</a:t>
              </a:r>
              <a:endParaRPr lang="en-US" dirty="0">
                <a:solidFill>
                  <a:schemeClr val="bg1"/>
                </a:solidFill>
              </a:endParaRPr>
            </a:p>
          </p:txBody>
        </p:sp>
      </p:grpSp>
      <p:grpSp>
        <p:nvGrpSpPr>
          <p:cNvPr id="5" name="Group 7"/>
          <p:cNvGrpSpPr/>
          <p:nvPr/>
        </p:nvGrpSpPr>
        <p:grpSpPr>
          <a:xfrm>
            <a:off x="4152900" y="1371600"/>
            <a:ext cx="3453809" cy="4419600"/>
            <a:chOff x="889591" y="582930"/>
            <a:chExt cx="3453809" cy="2541270"/>
          </a:xfrm>
        </p:grpSpPr>
        <p:cxnSp>
          <p:nvCxnSpPr>
            <p:cNvPr id="11" name="Straight Arrow Connector 10"/>
            <p:cNvCxnSpPr/>
            <p:nvPr/>
          </p:nvCxnSpPr>
          <p:spPr>
            <a:xfrm flipH="1" flipV="1">
              <a:off x="889591" y="582930"/>
              <a:ext cx="3453809" cy="2541270"/>
            </a:xfrm>
            <a:prstGeom prst="straightConnector1">
              <a:avLst/>
            </a:prstGeom>
            <a:ln w="635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89691" y="2009102"/>
              <a:ext cx="1219200" cy="212366"/>
            </a:xfrm>
            <a:prstGeom prst="rect">
              <a:avLst/>
            </a:prstGeom>
            <a:noFill/>
          </p:spPr>
          <p:txBody>
            <a:bodyPr wrap="square" rtlCol="0">
              <a:spAutoFit/>
            </a:bodyPr>
            <a:lstStyle/>
            <a:p>
              <a:r>
                <a:rPr lang="en-US" dirty="0" smtClean="0">
                  <a:solidFill>
                    <a:schemeClr val="bg1"/>
                  </a:solidFill>
                </a:rPr>
                <a:t>1800 miles</a:t>
              </a:r>
              <a:endParaRPr lang="en-US" dirty="0">
                <a:solidFill>
                  <a:schemeClr val="bg1"/>
                </a:solidFill>
              </a:endParaRPr>
            </a:p>
          </p:txBody>
        </p:sp>
      </p:grpSp>
      <p:pic>
        <p:nvPicPr>
          <p:cNvPr id="10" name="Picture 9"/>
          <p:cNvPicPr>
            <a:picLocks noChangeAspect="1"/>
          </p:cNvPicPr>
          <p:nvPr/>
        </p:nvPicPr>
        <p:blipFill>
          <a:blip r:embed="rId4"/>
          <a:stretch>
            <a:fillRect/>
          </a:stretch>
        </p:blipFill>
        <p:spPr>
          <a:xfrm>
            <a:off x="0" y="4470400"/>
            <a:ext cx="2387600" cy="2387600"/>
          </a:xfrm>
          <a:prstGeom prst="rect">
            <a:avLst/>
          </a:prstGeom>
        </p:spPr>
      </p:pic>
    </p:spTree>
    <p:extLst>
      <p:ext uri="{BB962C8B-B14F-4D97-AF65-F5344CB8AC3E}">
        <p14:creationId xmlns:p14="http://schemas.microsoft.com/office/powerpoint/2010/main" val="34598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ums 4 - 12Oct08"/>
          <p:cNvPicPr>
            <a:picLocks noChangeAspect="1" noChangeArrowheads="1"/>
          </p:cNvPicPr>
          <p:nvPr/>
        </p:nvPicPr>
        <p:blipFill>
          <a:blip r:embed="rId3" cstate="print">
            <a:extLst>
              <a:ext uri="{28A0092B-C50C-407E-A947-70E740481C1C}">
                <a14:useLocalDpi xmlns:a14="http://schemas.microsoft.com/office/drawing/2010/main" val="0"/>
              </a:ext>
            </a:extLst>
          </a:blip>
          <a:srcRect r="15706" b="15933"/>
          <a:stretch>
            <a:fillRect/>
          </a:stretch>
        </p:blipFill>
        <p:spPr bwMode="auto">
          <a:xfrm>
            <a:off x="0" y="0"/>
            <a:ext cx="93726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5765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MG_1383"/>
          <p:cNvPicPr>
            <a:picLocks noChangeAspect="1" noChangeArrowheads="1"/>
          </p:cNvPicPr>
          <p:nvPr/>
        </p:nvPicPr>
        <p:blipFill>
          <a:blip r:embed="rId3">
            <a:lum contrast="6000"/>
            <a:extLst>
              <a:ext uri="{28A0092B-C50C-407E-A947-70E740481C1C}">
                <a14:useLocalDpi xmlns:a14="http://schemas.microsoft.com/office/drawing/2010/main" val="0"/>
              </a:ext>
            </a:extLst>
          </a:blip>
          <a:srcRect l="2812"/>
          <a:stretch>
            <a:fillRect/>
          </a:stretch>
        </p:blipFill>
        <p:spPr bwMode="auto">
          <a:xfrm>
            <a:off x="152400" y="76200"/>
            <a:ext cx="8788083" cy="67818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7036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716" r="10632"/>
          <a:stretch/>
        </p:blipFill>
        <p:spPr>
          <a:xfrm>
            <a:off x="0" y="304800"/>
            <a:ext cx="9144000" cy="6192206"/>
          </a:xfrm>
          <a:prstGeom prst="rect">
            <a:avLst/>
          </a:prstGeom>
        </p:spPr>
      </p:pic>
    </p:spTree>
    <p:extLst>
      <p:ext uri="{BB962C8B-B14F-4D97-AF65-F5344CB8AC3E}">
        <p14:creationId xmlns:p14="http://schemas.microsoft.com/office/powerpoint/2010/main" val="1994410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866702"/>
            <a:ext cx="5105400" cy="1991298"/>
          </a:xfrm>
          <a:prstGeom prst="rect">
            <a:avLst/>
          </a:prstGeom>
        </p:spPr>
      </p:pic>
      <p:pic>
        <p:nvPicPr>
          <p:cNvPr id="5" name="Picture 4"/>
          <p:cNvPicPr>
            <a:picLocks noChangeAspect="1"/>
          </p:cNvPicPr>
          <p:nvPr/>
        </p:nvPicPr>
        <p:blipFill>
          <a:blip r:embed="rId3"/>
          <a:stretch>
            <a:fillRect/>
          </a:stretch>
        </p:blipFill>
        <p:spPr>
          <a:xfrm>
            <a:off x="4343400" y="3581400"/>
            <a:ext cx="4800600" cy="1811115"/>
          </a:xfrm>
          <a:prstGeom prst="rect">
            <a:avLst/>
          </a:prstGeom>
        </p:spPr>
      </p:pic>
      <p:pic>
        <p:nvPicPr>
          <p:cNvPr id="6" name="Picture 5"/>
          <p:cNvPicPr>
            <a:picLocks noChangeAspect="1"/>
          </p:cNvPicPr>
          <p:nvPr/>
        </p:nvPicPr>
        <p:blipFill>
          <a:blip r:embed="rId4"/>
          <a:stretch>
            <a:fillRect/>
          </a:stretch>
        </p:blipFill>
        <p:spPr>
          <a:xfrm>
            <a:off x="0" y="1981200"/>
            <a:ext cx="4895896" cy="1905000"/>
          </a:xfrm>
          <a:prstGeom prst="rect">
            <a:avLst/>
          </a:prstGeom>
        </p:spPr>
      </p:pic>
      <p:pic>
        <p:nvPicPr>
          <p:cNvPr id="7" name="Picture 6"/>
          <p:cNvPicPr>
            <a:picLocks noChangeAspect="1"/>
          </p:cNvPicPr>
          <p:nvPr/>
        </p:nvPicPr>
        <p:blipFill>
          <a:blip r:embed="rId5"/>
          <a:srcRect t="14236"/>
          <a:stretch>
            <a:fillRect/>
          </a:stretch>
        </p:blipFill>
        <p:spPr>
          <a:xfrm>
            <a:off x="3636301" y="0"/>
            <a:ext cx="5507699" cy="2086443"/>
          </a:xfrm>
          <a:prstGeom prst="rect">
            <a:avLst/>
          </a:prstGeom>
        </p:spPr>
      </p:pic>
      <p:sp>
        <p:nvSpPr>
          <p:cNvPr id="2" name="Rectangle 1"/>
          <p:cNvSpPr/>
          <p:nvPr/>
        </p:nvSpPr>
        <p:spPr>
          <a:xfrm>
            <a:off x="3733800" y="381000"/>
            <a:ext cx="2133600"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7200" y="415219"/>
            <a:ext cx="2743200" cy="923330"/>
          </a:xfrm>
          <a:prstGeom prst="rect">
            <a:avLst/>
          </a:prstGeom>
          <a:noFill/>
          <a:ln w="38100">
            <a:solidFill>
              <a:schemeClr val="accent4">
                <a:lumMod val="75000"/>
              </a:schemeClr>
            </a:solidFill>
          </a:ln>
        </p:spPr>
        <p:txBody>
          <a:bodyPr wrap="square" rtlCol="0">
            <a:spAutoFit/>
          </a:bodyPr>
          <a:lstStyle/>
          <a:p>
            <a:r>
              <a:rPr lang="en-US" dirty="0" smtClean="0"/>
              <a:t>Bird-Friendly Communities steps can be implemented at any scale.</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t>Warm Up Quiz Question</a:t>
            </a:r>
            <a:r>
              <a:rPr lang="en-US" dirty="0" smtClean="0"/>
              <a:t>: What do Chickadees feed their young?</a:t>
            </a:r>
            <a:endParaRPr lang="en-US" dirty="0"/>
          </a:p>
        </p:txBody>
      </p:sp>
      <p:sp>
        <p:nvSpPr>
          <p:cNvPr id="3" name="Content Placeholder 2"/>
          <p:cNvSpPr>
            <a:spLocks noGrp="1"/>
          </p:cNvSpPr>
          <p:nvPr>
            <p:ph idx="1"/>
          </p:nvPr>
        </p:nvSpPr>
        <p:spPr>
          <a:xfrm>
            <a:off x="4800600" y="2133600"/>
            <a:ext cx="2286000" cy="3992563"/>
          </a:xfrm>
        </p:spPr>
        <p:txBody>
          <a:bodyPr/>
          <a:lstStyle/>
          <a:p>
            <a:pPr>
              <a:buNone/>
            </a:pPr>
            <a:r>
              <a:rPr lang="en-US" dirty="0" smtClean="0"/>
              <a:t>A) Seeds</a:t>
            </a:r>
          </a:p>
          <a:p>
            <a:pPr>
              <a:buNone/>
            </a:pPr>
            <a:r>
              <a:rPr lang="en-US" dirty="0" smtClean="0"/>
              <a:t>B) Fruits</a:t>
            </a:r>
          </a:p>
          <a:p>
            <a:pPr>
              <a:buNone/>
            </a:pPr>
            <a:r>
              <a:rPr lang="en-US" dirty="0" smtClean="0"/>
              <a:t>C) Nuts </a:t>
            </a:r>
          </a:p>
          <a:p>
            <a:pPr>
              <a:buNone/>
            </a:pPr>
            <a:r>
              <a:rPr lang="en-US" dirty="0" smtClean="0"/>
              <a:t>D) Nectar</a:t>
            </a:r>
          </a:p>
          <a:p>
            <a:pPr>
              <a:buNone/>
            </a:pPr>
            <a:r>
              <a:rPr lang="en-US" dirty="0" smtClean="0"/>
              <a:t>E) Insects</a:t>
            </a:r>
            <a:endParaRPr lang="en-US" dirty="0"/>
          </a:p>
        </p:txBody>
      </p:sp>
      <p:pic>
        <p:nvPicPr>
          <p:cNvPr id="4" name="Picture 3"/>
          <p:cNvPicPr>
            <a:picLocks noChangeAspect="1"/>
          </p:cNvPicPr>
          <p:nvPr/>
        </p:nvPicPr>
        <p:blipFill>
          <a:blip r:embed="rId2"/>
          <a:stretch>
            <a:fillRect/>
          </a:stretch>
        </p:blipFill>
        <p:spPr>
          <a:xfrm>
            <a:off x="533400" y="2362200"/>
            <a:ext cx="3683000" cy="29464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t>Warm Up</a:t>
            </a:r>
            <a:r>
              <a:rPr lang="en-US" dirty="0" smtClean="0"/>
              <a:t>: What do Chickadees feed their young?</a:t>
            </a:r>
            <a:endParaRPr lang="en-US" dirty="0"/>
          </a:p>
        </p:txBody>
      </p:sp>
      <p:sp>
        <p:nvSpPr>
          <p:cNvPr id="3" name="Content Placeholder 2"/>
          <p:cNvSpPr>
            <a:spLocks noGrp="1"/>
          </p:cNvSpPr>
          <p:nvPr>
            <p:ph idx="1"/>
          </p:nvPr>
        </p:nvSpPr>
        <p:spPr>
          <a:xfrm>
            <a:off x="5029200" y="2057401"/>
            <a:ext cx="2057400" cy="2895600"/>
          </a:xfrm>
        </p:spPr>
        <p:txBody>
          <a:bodyPr>
            <a:normAutofit lnSpcReduction="10000"/>
          </a:bodyPr>
          <a:lstStyle/>
          <a:p>
            <a:pPr>
              <a:buNone/>
            </a:pPr>
            <a:r>
              <a:rPr lang="en-US" dirty="0" smtClean="0"/>
              <a:t>A) Seeds</a:t>
            </a:r>
          </a:p>
          <a:p>
            <a:pPr>
              <a:buNone/>
            </a:pPr>
            <a:r>
              <a:rPr lang="en-US" dirty="0" smtClean="0"/>
              <a:t>B) Fruits</a:t>
            </a:r>
          </a:p>
          <a:p>
            <a:pPr>
              <a:buNone/>
            </a:pPr>
            <a:r>
              <a:rPr lang="en-US" dirty="0" smtClean="0"/>
              <a:t>C) Nuts </a:t>
            </a:r>
          </a:p>
          <a:p>
            <a:pPr>
              <a:buNone/>
            </a:pPr>
            <a:r>
              <a:rPr lang="en-US" dirty="0" smtClean="0"/>
              <a:t>D) Nectar</a:t>
            </a:r>
          </a:p>
          <a:p>
            <a:pPr>
              <a:buNone/>
            </a:pPr>
            <a:r>
              <a:rPr lang="en-US" dirty="0" smtClean="0">
                <a:latin typeface="Zapf Dingbats"/>
                <a:ea typeface="Zapf Dingbats"/>
                <a:cs typeface="Zapf Dingbats"/>
              </a:rPr>
              <a:t>✔</a:t>
            </a:r>
            <a:r>
              <a:rPr lang="en-US" b="1" dirty="0" smtClean="0"/>
              <a:t>Insects</a:t>
            </a:r>
            <a:endParaRPr lang="en-US" b="1" dirty="0"/>
          </a:p>
        </p:txBody>
      </p:sp>
      <p:pic>
        <p:nvPicPr>
          <p:cNvPr id="4" name="Picture 3"/>
          <p:cNvPicPr>
            <a:picLocks noChangeAspect="1"/>
          </p:cNvPicPr>
          <p:nvPr/>
        </p:nvPicPr>
        <p:blipFill>
          <a:blip r:embed="rId2"/>
          <a:stretch>
            <a:fillRect/>
          </a:stretch>
        </p:blipFill>
        <p:spPr>
          <a:xfrm>
            <a:off x="609600" y="2209800"/>
            <a:ext cx="3683000" cy="2946400"/>
          </a:xfrm>
          <a:prstGeom prst="rect">
            <a:avLst/>
          </a:prstGeom>
        </p:spPr>
      </p:pic>
      <p:sp>
        <p:nvSpPr>
          <p:cNvPr id="5" name="TextBox 4"/>
          <p:cNvSpPr txBox="1"/>
          <p:nvPr/>
        </p:nvSpPr>
        <p:spPr>
          <a:xfrm>
            <a:off x="914400" y="5791200"/>
            <a:ext cx="7638329" cy="461665"/>
          </a:xfrm>
          <a:prstGeom prst="rect">
            <a:avLst/>
          </a:prstGeom>
          <a:noFill/>
        </p:spPr>
        <p:txBody>
          <a:bodyPr wrap="none" rtlCol="0">
            <a:spAutoFit/>
          </a:bodyPr>
          <a:lstStyle/>
          <a:p>
            <a:r>
              <a:rPr lang="en-US" sz="2400" dirty="0" smtClean="0"/>
              <a:t>98% of all </a:t>
            </a:r>
            <a:r>
              <a:rPr lang="en-US" sz="2400" dirty="0" err="1" smtClean="0"/>
              <a:t>landbirds</a:t>
            </a:r>
            <a:r>
              <a:rPr lang="en-US" sz="2400" dirty="0" smtClean="0"/>
              <a:t> feed protein-rich insects to their young.</a:t>
            </a:r>
            <a:endParaRPr lang="en-US"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154382"/>
            <a:ext cx="2971800" cy="4322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p:cNvSpPr>
            <a:spLocks noGrp="1"/>
          </p:cNvSpPr>
          <p:nvPr>
            <p:ph type="title"/>
          </p:nvPr>
        </p:nvSpPr>
        <p:spPr>
          <a:xfrm>
            <a:off x="457200" y="609600"/>
            <a:ext cx="8229600" cy="1143000"/>
          </a:xfrm>
        </p:spPr>
        <p:txBody>
          <a:bodyPr>
            <a:noAutofit/>
          </a:bodyPr>
          <a:lstStyle/>
          <a:p>
            <a:r>
              <a:rPr lang="en-US" sz="3200" u="sng" dirty="0" smtClean="0"/>
              <a:t>SECTION 1: Plants for Birds</a:t>
            </a:r>
            <a:r>
              <a:rPr lang="en-US" sz="3200" dirty="0" smtClean="0"/>
              <a:t/>
            </a:r>
            <a:br>
              <a:rPr lang="en-US" sz="3200" dirty="0" smtClean="0"/>
            </a:br>
            <a:r>
              <a:rPr lang="en-US" sz="3200" dirty="0" smtClean="0"/>
              <a:t>Quiz: How many caterpillars will a Chickadee feed its young until the clutch fledges?</a:t>
            </a:r>
            <a:endParaRPr lang="en-US" sz="3200" dirty="0"/>
          </a:p>
        </p:txBody>
      </p:sp>
      <p:sp>
        <p:nvSpPr>
          <p:cNvPr id="6" name="Content Placeholder 5"/>
          <p:cNvSpPr>
            <a:spLocks noGrp="1"/>
          </p:cNvSpPr>
          <p:nvPr>
            <p:ph idx="1"/>
          </p:nvPr>
        </p:nvSpPr>
        <p:spPr>
          <a:xfrm>
            <a:off x="4648200" y="2789237"/>
            <a:ext cx="4114800" cy="3687763"/>
          </a:xfrm>
        </p:spPr>
        <p:txBody>
          <a:bodyPr/>
          <a:lstStyle/>
          <a:p>
            <a:pPr>
              <a:buNone/>
            </a:pPr>
            <a:r>
              <a:rPr lang="en-US" dirty="0" smtClean="0"/>
              <a:t>A) 85</a:t>
            </a:r>
          </a:p>
          <a:p>
            <a:pPr>
              <a:buNone/>
            </a:pPr>
            <a:r>
              <a:rPr lang="en-US" dirty="0" smtClean="0"/>
              <a:t>B) 500</a:t>
            </a:r>
          </a:p>
          <a:p>
            <a:pPr>
              <a:buNone/>
            </a:pPr>
            <a:r>
              <a:rPr lang="en-US" dirty="0" smtClean="0"/>
              <a:t>C) 2000</a:t>
            </a:r>
          </a:p>
          <a:p>
            <a:pPr>
              <a:buNone/>
            </a:pPr>
            <a:r>
              <a:rPr lang="en-US" dirty="0" smtClean="0"/>
              <a:t>D) 9000</a:t>
            </a:r>
            <a:endParaRPr lang="en-US" dirty="0"/>
          </a:p>
        </p:txBody>
      </p:sp>
    </p:spTree>
    <p:extLst>
      <p:ext uri="{BB962C8B-B14F-4D97-AF65-F5344CB8AC3E}">
        <p14:creationId xmlns:p14="http://schemas.microsoft.com/office/powerpoint/2010/main" val="19322286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828800"/>
            <a:ext cx="2566988"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p:cNvSpPr>
            <a:spLocks noGrp="1"/>
          </p:cNvSpPr>
          <p:nvPr>
            <p:ph type="title"/>
          </p:nvPr>
        </p:nvSpPr>
        <p:spPr/>
        <p:txBody>
          <a:bodyPr>
            <a:noAutofit/>
          </a:bodyPr>
          <a:lstStyle/>
          <a:p>
            <a:r>
              <a:rPr lang="en-US" sz="3200" u="sng" dirty="0" smtClean="0"/>
              <a:t>Section 1: Plants for Birds</a:t>
            </a:r>
            <a:r>
              <a:rPr lang="en-US" sz="3200" dirty="0" smtClean="0"/>
              <a:t/>
            </a:r>
            <a:br>
              <a:rPr lang="en-US" sz="3200" dirty="0" smtClean="0"/>
            </a:br>
            <a:r>
              <a:rPr lang="en-US" sz="3200" dirty="0" smtClean="0"/>
              <a:t>Quiz: How many caterpillars will a Chickadee feed its young until the clutch fledges?</a:t>
            </a:r>
            <a:endParaRPr lang="en-US" sz="3200" dirty="0"/>
          </a:p>
        </p:txBody>
      </p:sp>
      <p:sp>
        <p:nvSpPr>
          <p:cNvPr id="6" name="Content Placeholder 5"/>
          <p:cNvSpPr>
            <a:spLocks noGrp="1"/>
          </p:cNvSpPr>
          <p:nvPr>
            <p:ph idx="1"/>
          </p:nvPr>
        </p:nvSpPr>
        <p:spPr>
          <a:xfrm>
            <a:off x="4648200" y="2438400"/>
            <a:ext cx="4114800" cy="3687763"/>
          </a:xfrm>
        </p:spPr>
        <p:txBody>
          <a:bodyPr/>
          <a:lstStyle/>
          <a:p>
            <a:pPr>
              <a:buNone/>
            </a:pPr>
            <a:r>
              <a:rPr lang="en-US" dirty="0" smtClean="0"/>
              <a:t>A) 85</a:t>
            </a:r>
          </a:p>
          <a:p>
            <a:pPr>
              <a:buNone/>
            </a:pPr>
            <a:r>
              <a:rPr lang="en-US" dirty="0" smtClean="0"/>
              <a:t>B) 500</a:t>
            </a:r>
          </a:p>
          <a:p>
            <a:pPr>
              <a:buNone/>
            </a:pPr>
            <a:r>
              <a:rPr lang="en-US" dirty="0" smtClean="0"/>
              <a:t>C) 2000</a:t>
            </a:r>
          </a:p>
          <a:p>
            <a:pPr>
              <a:buNone/>
            </a:pPr>
            <a:r>
              <a:rPr lang="en-US" dirty="0" smtClean="0">
                <a:latin typeface="Zapf Dingbats"/>
                <a:ea typeface="Zapf Dingbats"/>
                <a:cs typeface="Zapf Dingbats"/>
              </a:rPr>
              <a:t>✔</a:t>
            </a:r>
            <a:r>
              <a:rPr lang="en-US" b="1" dirty="0" smtClean="0"/>
              <a:t>9000</a:t>
            </a:r>
            <a:endParaRPr lang="en-US" b="1" dirty="0"/>
          </a:p>
        </p:txBody>
      </p:sp>
      <p:sp>
        <p:nvSpPr>
          <p:cNvPr id="7" name="TextBox 6"/>
          <p:cNvSpPr txBox="1"/>
          <p:nvPr/>
        </p:nvSpPr>
        <p:spPr>
          <a:xfrm>
            <a:off x="457200" y="6019800"/>
            <a:ext cx="8435122" cy="400110"/>
          </a:xfrm>
          <a:prstGeom prst="rect">
            <a:avLst/>
          </a:prstGeom>
          <a:noFill/>
        </p:spPr>
        <p:txBody>
          <a:bodyPr wrap="none" rtlCol="0">
            <a:spAutoFit/>
          </a:bodyPr>
          <a:lstStyle/>
          <a:p>
            <a:r>
              <a:rPr lang="en-US" sz="2000" dirty="0" smtClean="0"/>
              <a:t>Native plants host insects, and insects are bird food. No Native plants=No birds.</a:t>
            </a:r>
            <a:endParaRPr lang="en-US" sz="2000" dirty="0"/>
          </a:p>
        </p:txBody>
      </p:sp>
    </p:spTree>
    <p:extLst>
      <p:ext uri="{BB962C8B-B14F-4D97-AF65-F5344CB8AC3E}">
        <p14:creationId xmlns:p14="http://schemas.microsoft.com/office/powerpoint/2010/main" val="19322286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838200"/>
          </a:xfrm>
        </p:spPr>
        <p:txBody>
          <a:bodyPr>
            <a:normAutofit/>
          </a:bodyPr>
          <a:lstStyle/>
          <a:p>
            <a:r>
              <a:rPr lang="en-US" sz="3600" dirty="0" smtClean="0"/>
              <a:t>Bird-Friendly Tree List for Houston</a:t>
            </a:r>
            <a:endParaRPr lang="en-US" sz="3600" dirty="0"/>
          </a:p>
        </p:txBody>
      </p:sp>
      <p:pic>
        <p:nvPicPr>
          <p:cNvPr id="5" name="Picture 7" descr="BNH paper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733800"/>
            <a:ext cx="19304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Oval 5"/>
          <p:cNvSpPr/>
          <p:nvPr/>
        </p:nvSpPr>
        <p:spPr>
          <a:xfrm>
            <a:off x="7543800" y="2057400"/>
            <a:ext cx="14478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GREAT BOOK!</a:t>
            </a:r>
            <a:endParaRPr lang="en-US" dirty="0"/>
          </a:p>
        </p:txBody>
      </p:sp>
      <p:cxnSp>
        <p:nvCxnSpPr>
          <p:cNvPr id="8" name="Straight Arrow Connector 7"/>
          <p:cNvCxnSpPr/>
          <p:nvPr/>
        </p:nvCxnSpPr>
        <p:spPr>
          <a:xfrm rot="5400000">
            <a:off x="7810500" y="3314700"/>
            <a:ext cx="6096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9" name="Group 4"/>
          <p:cNvGrpSpPr>
            <a:grpSpLocks noChangeAspect="1"/>
          </p:cNvGrpSpPr>
          <p:nvPr/>
        </p:nvGrpSpPr>
        <p:grpSpPr bwMode="auto">
          <a:xfrm>
            <a:off x="381000" y="757238"/>
            <a:ext cx="6338888" cy="5957887"/>
            <a:chOff x="240" y="477"/>
            <a:chExt cx="3993" cy="3753"/>
          </a:xfrm>
        </p:grpSpPr>
        <p:sp>
          <p:nvSpPr>
            <p:cNvPr id="10" name="AutoShape 3"/>
            <p:cNvSpPr>
              <a:spLocks noChangeAspect="1" noChangeArrowheads="1" noTextEdit="1"/>
            </p:cNvSpPr>
            <p:nvPr/>
          </p:nvSpPr>
          <p:spPr bwMode="auto">
            <a:xfrm>
              <a:off x="240" y="477"/>
              <a:ext cx="3984" cy="3727"/>
            </a:xfrm>
            <a:prstGeom prst="rect">
              <a:avLst/>
            </a:prstGeom>
            <a:noFill/>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205"/>
            <p:cNvGrpSpPr>
              <a:grpSpLocks/>
            </p:cNvGrpSpPr>
            <p:nvPr/>
          </p:nvGrpSpPr>
          <p:grpSpPr bwMode="auto">
            <a:xfrm>
              <a:off x="246" y="477"/>
              <a:ext cx="3987" cy="3753"/>
              <a:chOff x="246" y="477"/>
              <a:chExt cx="3987" cy="3753"/>
            </a:xfrm>
          </p:grpSpPr>
          <p:sp>
            <p:nvSpPr>
              <p:cNvPr id="56" name="Rectangle 5"/>
              <p:cNvSpPr>
                <a:spLocks noChangeArrowheads="1"/>
              </p:cNvSpPr>
              <p:nvPr/>
            </p:nvSpPr>
            <p:spPr bwMode="auto">
              <a:xfrm>
                <a:off x="246" y="477"/>
                <a:ext cx="3981" cy="216"/>
              </a:xfrm>
              <a:prstGeom prst="rect">
                <a:avLst/>
              </a:prstGeom>
              <a:solidFill>
                <a:srgbClr val="C4D7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6"/>
              <p:cNvSpPr>
                <a:spLocks noChangeArrowheads="1"/>
              </p:cNvSpPr>
              <p:nvPr/>
            </p:nvSpPr>
            <p:spPr bwMode="auto">
              <a:xfrm>
                <a:off x="246" y="687"/>
                <a:ext cx="3981" cy="153"/>
              </a:xfrm>
              <a:prstGeom prst="rect">
                <a:avLst/>
              </a:prstGeom>
              <a:solidFill>
                <a:srgbClr val="D8E4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7"/>
              <p:cNvSpPr>
                <a:spLocks noChangeArrowheads="1"/>
              </p:cNvSpPr>
              <p:nvPr/>
            </p:nvSpPr>
            <p:spPr bwMode="auto">
              <a:xfrm>
                <a:off x="246" y="833"/>
                <a:ext cx="3981" cy="21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8"/>
              <p:cNvSpPr>
                <a:spLocks noChangeArrowheads="1"/>
              </p:cNvSpPr>
              <p:nvPr/>
            </p:nvSpPr>
            <p:spPr bwMode="auto">
              <a:xfrm>
                <a:off x="246" y="2938"/>
                <a:ext cx="3981" cy="1266"/>
              </a:xfrm>
              <a:prstGeom prst="rect">
                <a:avLst/>
              </a:prstGeom>
              <a:solidFill>
                <a:srgbClr val="DCE6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9"/>
              <p:cNvSpPr>
                <a:spLocks noChangeArrowheads="1"/>
              </p:cNvSpPr>
              <p:nvPr/>
            </p:nvSpPr>
            <p:spPr bwMode="auto">
              <a:xfrm>
                <a:off x="288" y="528"/>
                <a:ext cx="388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Arial" pitchFamily="34" charset="0"/>
                    <a:cs typeface="Arial" pitchFamily="34" charset="0"/>
                  </a:rPr>
                  <a:t>WOODY PLANTS RANKED BY ABILITY TO SUPPORT LEPIDOPTERA SPECIES</a:t>
                </a:r>
                <a:endParaRPr kumimoji="0" lang="en-US" altLang="en-US" sz="1300" b="0" i="0" u="none" strike="noStrike" cap="none" normalizeH="0" baseline="0" dirty="0" smtClean="0">
                  <a:ln>
                    <a:noFill/>
                  </a:ln>
                  <a:solidFill>
                    <a:schemeClr val="tx1"/>
                  </a:solidFill>
                  <a:effectLst/>
                  <a:latin typeface="Arial" pitchFamily="34" charset="0"/>
                  <a:cs typeface="Arial" pitchFamily="34" charset="0"/>
                </a:endParaRPr>
              </a:p>
            </p:txBody>
          </p:sp>
          <p:sp>
            <p:nvSpPr>
              <p:cNvPr id="61" name="Rectangle 10"/>
              <p:cNvSpPr>
                <a:spLocks noChangeArrowheads="1"/>
              </p:cNvSpPr>
              <p:nvPr/>
            </p:nvSpPr>
            <p:spPr bwMode="auto">
              <a:xfrm>
                <a:off x="271" y="700"/>
                <a:ext cx="89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pitchFamily="34" charset="0"/>
                    <a:cs typeface="Arial" pitchFamily="34" charset="0"/>
                  </a:rPr>
                  <a:t>Common Name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2" name="Rectangle 11"/>
              <p:cNvSpPr>
                <a:spLocks noChangeArrowheads="1"/>
              </p:cNvSpPr>
              <p:nvPr/>
            </p:nvSpPr>
            <p:spPr bwMode="auto">
              <a:xfrm>
                <a:off x="1550" y="700"/>
                <a:ext cx="413"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pitchFamily="34" charset="0"/>
                    <a:cs typeface="Arial" pitchFamily="34" charset="0"/>
                  </a:rPr>
                  <a:t>Genus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3" name="Rectangle 12"/>
              <p:cNvSpPr>
                <a:spLocks noChangeArrowheads="1"/>
              </p:cNvSpPr>
              <p:nvPr/>
            </p:nvSpPr>
            <p:spPr bwMode="auto">
              <a:xfrm>
                <a:off x="2561" y="700"/>
                <a:ext cx="37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pitchFamily="34" charset="0"/>
                    <a:cs typeface="Arial" pitchFamily="34" charset="0"/>
                  </a:rPr>
                  <a:t>origin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4" name="Rectangle 13"/>
              <p:cNvSpPr>
                <a:spLocks noChangeArrowheads="1"/>
              </p:cNvSpPr>
              <p:nvPr/>
            </p:nvSpPr>
            <p:spPr bwMode="auto">
              <a:xfrm>
                <a:off x="3070" y="700"/>
                <a:ext cx="1088"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rgbClr val="000000"/>
                    </a:solidFill>
                    <a:effectLst/>
                    <a:latin typeface="Arial" pitchFamily="34" charset="0"/>
                    <a:cs typeface="Arial" pitchFamily="34" charset="0"/>
                  </a:rPr>
                  <a:t>Species Supported</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5" name="Rectangle 14"/>
              <p:cNvSpPr>
                <a:spLocks noChangeArrowheads="1"/>
              </p:cNvSpPr>
              <p:nvPr/>
            </p:nvSpPr>
            <p:spPr bwMode="auto">
              <a:xfrm>
                <a:off x="271" y="859"/>
                <a:ext cx="26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Oak</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6" name="Rectangle 15"/>
              <p:cNvSpPr>
                <a:spLocks noChangeArrowheads="1"/>
              </p:cNvSpPr>
              <p:nvPr/>
            </p:nvSpPr>
            <p:spPr bwMode="auto">
              <a:xfrm>
                <a:off x="1550" y="852"/>
                <a:ext cx="52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Quercus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7" name="Rectangle 16"/>
              <p:cNvSpPr>
                <a:spLocks noChangeArrowheads="1"/>
              </p:cNvSpPr>
              <p:nvPr/>
            </p:nvSpPr>
            <p:spPr bwMode="auto">
              <a:xfrm>
                <a:off x="2561" y="859"/>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native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8" name="Rectangle 17"/>
              <p:cNvSpPr>
                <a:spLocks noChangeArrowheads="1"/>
              </p:cNvSpPr>
              <p:nvPr/>
            </p:nvSpPr>
            <p:spPr bwMode="auto">
              <a:xfrm>
                <a:off x="3070" y="859"/>
                <a:ext cx="24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532</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 name="Rectangle 18"/>
              <p:cNvSpPr>
                <a:spLocks noChangeArrowheads="1"/>
              </p:cNvSpPr>
              <p:nvPr/>
            </p:nvSpPr>
            <p:spPr bwMode="auto">
              <a:xfrm>
                <a:off x="271" y="999"/>
                <a:ext cx="63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pitchFamily="34" charset="0"/>
                    <a:cs typeface="Arial" pitchFamily="34" charset="0"/>
                  </a:rPr>
                  <a:t>Cherry, plum</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Rectangle 19"/>
              <p:cNvSpPr>
                <a:spLocks noChangeArrowheads="1"/>
              </p:cNvSpPr>
              <p:nvPr/>
            </p:nvSpPr>
            <p:spPr bwMode="auto">
              <a:xfrm>
                <a:off x="1550" y="999"/>
                <a:ext cx="45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Prunus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 name="Rectangle 20"/>
              <p:cNvSpPr>
                <a:spLocks noChangeArrowheads="1"/>
              </p:cNvSpPr>
              <p:nvPr/>
            </p:nvSpPr>
            <p:spPr bwMode="auto">
              <a:xfrm>
                <a:off x="2561" y="999"/>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native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2" name="Rectangle 21"/>
              <p:cNvSpPr>
                <a:spLocks noChangeArrowheads="1"/>
              </p:cNvSpPr>
              <p:nvPr/>
            </p:nvSpPr>
            <p:spPr bwMode="auto">
              <a:xfrm>
                <a:off x="3070" y="999"/>
                <a:ext cx="24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456</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3" name="Rectangle 22"/>
              <p:cNvSpPr>
                <a:spLocks noChangeArrowheads="1"/>
              </p:cNvSpPr>
              <p:nvPr/>
            </p:nvSpPr>
            <p:spPr bwMode="auto">
              <a:xfrm>
                <a:off x="271" y="1138"/>
                <a:ext cx="38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Willow</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4" name="Rectangle 23"/>
              <p:cNvSpPr>
                <a:spLocks noChangeArrowheads="1"/>
              </p:cNvSpPr>
              <p:nvPr/>
            </p:nvSpPr>
            <p:spPr bwMode="auto">
              <a:xfrm>
                <a:off x="1550" y="1138"/>
                <a:ext cx="324"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Salix</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5" name="Rectangle 24"/>
              <p:cNvSpPr>
                <a:spLocks noChangeArrowheads="1"/>
              </p:cNvSpPr>
              <p:nvPr/>
            </p:nvSpPr>
            <p:spPr bwMode="auto">
              <a:xfrm>
                <a:off x="2561" y="1138"/>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native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6" name="Rectangle 25"/>
              <p:cNvSpPr>
                <a:spLocks noChangeArrowheads="1"/>
              </p:cNvSpPr>
              <p:nvPr/>
            </p:nvSpPr>
            <p:spPr bwMode="auto">
              <a:xfrm>
                <a:off x="3070" y="1138"/>
                <a:ext cx="24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455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7" name="Rectangle 26"/>
              <p:cNvSpPr>
                <a:spLocks noChangeArrowheads="1"/>
              </p:cNvSpPr>
              <p:nvPr/>
            </p:nvSpPr>
            <p:spPr bwMode="auto">
              <a:xfrm>
                <a:off x="271" y="1278"/>
                <a:ext cx="85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Maple, boxelder</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8" name="Rectangle 27"/>
              <p:cNvSpPr>
                <a:spLocks noChangeArrowheads="1"/>
              </p:cNvSpPr>
              <p:nvPr/>
            </p:nvSpPr>
            <p:spPr bwMode="auto">
              <a:xfrm>
                <a:off x="1550" y="1278"/>
                <a:ext cx="31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Acer</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9" name="Rectangle 28"/>
              <p:cNvSpPr>
                <a:spLocks noChangeArrowheads="1"/>
              </p:cNvSpPr>
              <p:nvPr/>
            </p:nvSpPr>
            <p:spPr bwMode="auto">
              <a:xfrm>
                <a:off x="2561" y="1278"/>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native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0" name="Rectangle 29"/>
              <p:cNvSpPr>
                <a:spLocks noChangeArrowheads="1"/>
              </p:cNvSpPr>
              <p:nvPr/>
            </p:nvSpPr>
            <p:spPr bwMode="auto">
              <a:xfrm>
                <a:off x="3070" y="1278"/>
                <a:ext cx="24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297</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 name="Rectangle 30"/>
              <p:cNvSpPr>
                <a:spLocks noChangeArrowheads="1"/>
              </p:cNvSpPr>
              <p:nvPr/>
            </p:nvSpPr>
            <p:spPr bwMode="auto">
              <a:xfrm>
                <a:off x="271" y="1418"/>
                <a:ext cx="80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Hickory, pecan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 name="Rectangle 31"/>
              <p:cNvSpPr>
                <a:spLocks noChangeArrowheads="1"/>
              </p:cNvSpPr>
              <p:nvPr/>
            </p:nvSpPr>
            <p:spPr bwMode="auto">
              <a:xfrm>
                <a:off x="1550" y="1418"/>
                <a:ext cx="37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Carya</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 name="Rectangle 32"/>
              <p:cNvSpPr>
                <a:spLocks noChangeArrowheads="1"/>
              </p:cNvSpPr>
              <p:nvPr/>
            </p:nvSpPr>
            <p:spPr bwMode="auto">
              <a:xfrm>
                <a:off x="2561" y="1418"/>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native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4" name="Rectangle 33"/>
              <p:cNvSpPr>
                <a:spLocks noChangeArrowheads="1"/>
              </p:cNvSpPr>
              <p:nvPr/>
            </p:nvSpPr>
            <p:spPr bwMode="auto">
              <a:xfrm>
                <a:off x="3070" y="1418"/>
                <a:ext cx="24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235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5" name="Rectangle 34"/>
              <p:cNvSpPr>
                <a:spLocks noChangeArrowheads="1"/>
              </p:cNvSpPr>
              <p:nvPr/>
            </p:nvSpPr>
            <p:spPr bwMode="auto">
              <a:xfrm>
                <a:off x="271" y="1558"/>
                <a:ext cx="24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Elm</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 name="Rectangle 35"/>
              <p:cNvSpPr>
                <a:spLocks noChangeArrowheads="1"/>
              </p:cNvSpPr>
              <p:nvPr/>
            </p:nvSpPr>
            <p:spPr bwMode="auto">
              <a:xfrm>
                <a:off x="1550" y="1558"/>
                <a:ext cx="40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Ulmus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7" name="Rectangle 36"/>
              <p:cNvSpPr>
                <a:spLocks noChangeArrowheads="1"/>
              </p:cNvSpPr>
              <p:nvPr/>
            </p:nvSpPr>
            <p:spPr bwMode="auto">
              <a:xfrm>
                <a:off x="2561" y="1558"/>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native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8" name="Rectangle 37"/>
              <p:cNvSpPr>
                <a:spLocks noChangeArrowheads="1"/>
              </p:cNvSpPr>
              <p:nvPr/>
            </p:nvSpPr>
            <p:spPr bwMode="auto">
              <a:xfrm>
                <a:off x="3070" y="1558"/>
                <a:ext cx="24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215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9" name="Rectangle 38"/>
              <p:cNvSpPr>
                <a:spLocks noChangeArrowheads="1"/>
              </p:cNvSpPr>
              <p:nvPr/>
            </p:nvSpPr>
            <p:spPr bwMode="auto">
              <a:xfrm>
                <a:off x="271" y="1698"/>
                <a:ext cx="53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Hawthorn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0" name="Rectangle 39"/>
              <p:cNvSpPr>
                <a:spLocks noChangeArrowheads="1"/>
              </p:cNvSpPr>
              <p:nvPr/>
            </p:nvSpPr>
            <p:spPr bwMode="auto">
              <a:xfrm>
                <a:off x="1550" y="1698"/>
                <a:ext cx="61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Crataegus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 name="Rectangle 40"/>
              <p:cNvSpPr>
                <a:spLocks noChangeArrowheads="1"/>
              </p:cNvSpPr>
              <p:nvPr/>
            </p:nvSpPr>
            <p:spPr bwMode="auto">
              <a:xfrm>
                <a:off x="2561" y="1698"/>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native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2" name="Rectangle 41"/>
              <p:cNvSpPr>
                <a:spLocks noChangeArrowheads="1"/>
              </p:cNvSpPr>
              <p:nvPr/>
            </p:nvSpPr>
            <p:spPr bwMode="auto">
              <a:xfrm>
                <a:off x="3070" y="1698"/>
                <a:ext cx="24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168</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3" name="Rectangle 42"/>
              <p:cNvSpPr>
                <a:spLocks noChangeArrowheads="1"/>
              </p:cNvSpPr>
              <p:nvPr/>
            </p:nvSpPr>
            <p:spPr bwMode="auto">
              <a:xfrm>
                <a:off x="271" y="1838"/>
                <a:ext cx="24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Ash</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4" name="Rectangle 43"/>
              <p:cNvSpPr>
                <a:spLocks noChangeArrowheads="1"/>
              </p:cNvSpPr>
              <p:nvPr/>
            </p:nvSpPr>
            <p:spPr bwMode="auto">
              <a:xfrm>
                <a:off x="1550" y="1838"/>
                <a:ext cx="534"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Fraxinus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5" name="Rectangle 44"/>
              <p:cNvSpPr>
                <a:spLocks noChangeArrowheads="1"/>
              </p:cNvSpPr>
              <p:nvPr/>
            </p:nvSpPr>
            <p:spPr bwMode="auto">
              <a:xfrm>
                <a:off x="2561" y="1838"/>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native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6" name="Rectangle 45"/>
              <p:cNvSpPr>
                <a:spLocks noChangeArrowheads="1"/>
              </p:cNvSpPr>
              <p:nvPr/>
            </p:nvSpPr>
            <p:spPr bwMode="auto">
              <a:xfrm>
                <a:off x="3070" y="1838"/>
                <a:ext cx="24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149</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7" name="Rectangle 46"/>
              <p:cNvSpPr>
                <a:spLocks noChangeArrowheads="1"/>
              </p:cNvSpPr>
              <p:nvPr/>
            </p:nvSpPr>
            <p:spPr bwMode="auto">
              <a:xfrm>
                <a:off x="271" y="1978"/>
                <a:ext cx="50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Basswod</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8" name="Rectangle 47"/>
              <p:cNvSpPr>
                <a:spLocks noChangeArrowheads="1"/>
              </p:cNvSpPr>
              <p:nvPr/>
            </p:nvSpPr>
            <p:spPr bwMode="auto">
              <a:xfrm>
                <a:off x="1550" y="1978"/>
                <a:ext cx="286"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Tilia</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9" name="Rectangle 48"/>
              <p:cNvSpPr>
                <a:spLocks noChangeArrowheads="1"/>
              </p:cNvSpPr>
              <p:nvPr/>
            </p:nvSpPr>
            <p:spPr bwMode="auto">
              <a:xfrm>
                <a:off x="2561" y="1978"/>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native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0" name="Rectangle 49"/>
              <p:cNvSpPr>
                <a:spLocks noChangeArrowheads="1"/>
              </p:cNvSpPr>
              <p:nvPr/>
            </p:nvSpPr>
            <p:spPr bwMode="auto">
              <a:xfrm>
                <a:off x="3070" y="1978"/>
                <a:ext cx="24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149</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1" name="Rectangle 50"/>
              <p:cNvSpPr>
                <a:spLocks noChangeArrowheads="1"/>
              </p:cNvSpPr>
              <p:nvPr/>
            </p:nvSpPr>
            <p:spPr bwMode="auto">
              <a:xfrm>
                <a:off x="271" y="2118"/>
                <a:ext cx="52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Dogwood</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 name="Rectangle 51"/>
              <p:cNvSpPr>
                <a:spLocks noChangeArrowheads="1"/>
              </p:cNvSpPr>
              <p:nvPr/>
            </p:nvSpPr>
            <p:spPr bwMode="auto">
              <a:xfrm>
                <a:off x="1550" y="2118"/>
                <a:ext cx="458"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Cornus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 name="Rectangle 52"/>
              <p:cNvSpPr>
                <a:spLocks noChangeArrowheads="1"/>
              </p:cNvSpPr>
              <p:nvPr/>
            </p:nvSpPr>
            <p:spPr bwMode="auto">
              <a:xfrm>
                <a:off x="2561" y="2118"/>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native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4" name="Rectangle 53"/>
              <p:cNvSpPr>
                <a:spLocks noChangeArrowheads="1"/>
              </p:cNvSpPr>
              <p:nvPr/>
            </p:nvSpPr>
            <p:spPr bwMode="auto">
              <a:xfrm>
                <a:off x="3070" y="2118"/>
                <a:ext cx="24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118</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5" name="Rectangle 54"/>
              <p:cNvSpPr>
                <a:spLocks noChangeArrowheads="1"/>
              </p:cNvSpPr>
              <p:nvPr/>
            </p:nvSpPr>
            <p:spPr bwMode="auto">
              <a:xfrm>
                <a:off x="271" y="2258"/>
                <a:ext cx="64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Arrowwood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 name="Rectangle 55"/>
              <p:cNvSpPr>
                <a:spLocks noChangeArrowheads="1"/>
              </p:cNvSpPr>
              <p:nvPr/>
            </p:nvSpPr>
            <p:spPr bwMode="auto">
              <a:xfrm>
                <a:off x="1550" y="2258"/>
                <a:ext cx="59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Viburnum</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7" name="Rectangle 56"/>
              <p:cNvSpPr>
                <a:spLocks noChangeArrowheads="1"/>
              </p:cNvSpPr>
              <p:nvPr/>
            </p:nvSpPr>
            <p:spPr bwMode="auto">
              <a:xfrm>
                <a:off x="2561" y="2258"/>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native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 name="Rectangle 57"/>
              <p:cNvSpPr>
                <a:spLocks noChangeArrowheads="1"/>
              </p:cNvSpPr>
              <p:nvPr/>
            </p:nvSpPr>
            <p:spPr bwMode="auto">
              <a:xfrm>
                <a:off x="3070" y="2258"/>
                <a:ext cx="24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104</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9" name="Rectangle 58"/>
              <p:cNvSpPr>
                <a:spLocks noChangeArrowheads="1"/>
              </p:cNvSpPr>
              <p:nvPr/>
            </p:nvSpPr>
            <p:spPr bwMode="auto">
              <a:xfrm>
                <a:off x="271" y="2398"/>
                <a:ext cx="107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American hornbeam</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0" name="Rectangle 59"/>
              <p:cNvSpPr>
                <a:spLocks noChangeArrowheads="1"/>
              </p:cNvSpPr>
              <p:nvPr/>
            </p:nvSpPr>
            <p:spPr bwMode="auto">
              <a:xfrm>
                <a:off x="1550" y="2398"/>
                <a:ext cx="55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Carpinus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1" name="Rectangle 60"/>
              <p:cNvSpPr>
                <a:spLocks noChangeArrowheads="1"/>
              </p:cNvSpPr>
              <p:nvPr/>
            </p:nvSpPr>
            <p:spPr bwMode="auto">
              <a:xfrm>
                <a:off x="2561" y="2398"/>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native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2" name="Rectangle 61"/>
              <p:cNvSpPr>
                <a:spLocks noChangeArrowheads="1"/>
              </p:cNvSpPr>
              <p:nvPr/>
            </p:nvSpPr>
            <p:spPr bwMode="auto">
              <a:xfrm>
                <a:off x="3070" y="2398"/>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68</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3" name="Rectangle 62"/>
              <p:cNvSpPr>
                <a:spLocks noChangeArrowheads="1"/>
              </p:cNvSpPr>
              <p:nvPr/>
            </p:nvSpPr>
            <p:spPr bwMode="auto">
              <a:xfrm>
                <a:off x="271" y="2538"/>
                <a:ext cx="56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Sycamore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4" name="Rectangle 63"/>
              <p:cNvSpPr>
                <a:spLocks noChangeArrowheads="1"/>
              </p:cNvSpPr>
              <p:nvPr/>
            </p:nvSpPr>
            <p:spPr bwMode="auto">
              <a:xfrm>
                <a:off x="1550" y="2538"/>
                <a:ext cx="534"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Platanus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5" name="Rectangle 64"/>
              <p:cNvSpPr>
                <a:spLocks noChangeArrowheads="1"/>
              </p:cNvSpPr>
              <p:nvPr/>
            </p:nvSpPr>
            <p:spPr bwMode="auto">
              <a:xfrm>
                <a:off x="2561" y="2538"/>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native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6" name="Rectangle 65"/>
              <p:cNvSpPr>
                <a:spLocks noChangeArrowheads="1"/>
              </p:cNvSpPr>
              <p:nvPr/>
            </p:nvSpPr>
            <p:spPr bwMode="auto">
              <a:xfrm>
                <a:off x="3070" y="2538"/>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45</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7" name="Rectangle 66"/>
              <p:cNvSpPr>
                <a:spLocks noChangeArrowheads="1"/>
              </p:cNvSpPr>
              <p:nvPr/>
            </p:nvSpPr>
            <p:spPr bwMode="auto">
              <a:xfrm>
                <a:off x="271" y="2678"/>
                <a:ext cx="61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Sugarberry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8" name="Rectangle 67"/>
              <p:cNvSpPr>
                <a:spLocks noChangeArrowheads="1"/>
              </p:cNvSpPr>
              <p:nvPr/>
            </p:nvSpPr>
            <p:spPr bwMode="auto">
              <a:xfrm>
                <a:off x="1550" y="2678"/>
                <a:ext cx="369"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Celtis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9" name="Rectangle 68"/>
              <p:cNvSpPr>
                <a:spLocks noChangeArrowheads="1"/>
              </p:cNvSpPr>
              <p:nvPr/>
            </p:nvSpPr>
            <p:spPr bwMode="auto">
              <a:xfrm>
                <a:off x="2561" y="2678"/>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native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0" name="Rectangle 69"/>
              <p:cNvSpPr>
                <a:spLocks noChangeArrowheads="1"/>
              </p:cNvSpPr>
              <p:nvPr/>
            </p:nvSpPr>
            <p:spPr bwMode="auto">
              <a:xfrm>
                <a:off x="3070" y="2678"/>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43</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1" name="Rectangle 70"/>
              <p:cNvSpPr>
                <a:spLocks noChangeArrowheads="1"/>
              </p:cNvSpPr>
              <p:nvPr/>
            </p:nvSpPr>
            <p:spPr bwMode="auto">
              <a:xfrm>
                <a:off x="271" y="2817"/>
                <a:ext cx="44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Redbud</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2" name="Rectangle 71"/>
              <p:cNvSpPr>
                <a:spLocks noChangeArrowheads="1"/>
              </p:cNvSpPr>
              <p:nvPr/>
            </p:nvSpPr>
            <p:spPr bwMode="auto">
              <a:xfrm>
                <a:off x="1550" y="2817"/>
                <a:ext cx="40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Cercis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3" name="Rectangle 72"/>
              <p:cNvSpPr>
                <a:spLocks noChangeArrowheads="1"/>
              </p:cNvSpPr>
              <p:nvPr/>
            </p:nvSpPr>
            <p:spPr bwMode="auto">
              <a:xfrm>
                <a:off x="2561" y="2817"/>
                <a:ext cx="35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native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 name="Rectangle 73"/>
              <p:cNvSpPr>
                <a:spLocks noChangeArrowheads="1"/>
              </p:cNvSpPr>
              <p:nvPr/>
            </p:nvSpPr>
            <p:spPr bwMode="auto">
              <a:xfrm>
                <a:off x="3070" y="2817"/>
                <a:ext cx="17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19</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5" name="Rectangle 74"/>
              <p:cNvSpPr>
                <a:spLocks noChangeArrowheads="1"/>
              </p:cNvSpPr>
              <p:nvPr/>
            </p:nvSpPr>
            <p:spPr bwMode="auto">
              <a:xfrm>
                <a:off x="271" y="2957"/>
                <a:ext cx="66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Crapemyrtle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6" name="Rectangle 75"/>
              <p:cNvSpPr>
                <a:spLocks noChangeArrowheads="1"/>
              </p:cNvSpPr>
              <p:nvPr/>
            </p:nvSpPr>
            <p:spPr bwMode="auto">
              <a:xfrm>
                <a:off x="1550" y="2957"/>
                <a:ext cx="839"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Lagerstroemia</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7" name="Rectangle 76"/>
              <p:cNvSpPr>
                <a:spLocks noChangeArrowheads="1"/>
              </p:cNvSpPr>
              <p:nvPr/>
            </p:nvSpPr>
            <p:spPr bwMode="auto">
              <a:xfrm>
                <a:off x="2561" y="2957"/>
                <a:ext cx="29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alien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8" name="Rectangle 77"/>
              <p:cNvSpPr>
                <a:spLocks noChangeArrowheads="1"/>
              </p:cNvSpPr>
              <p:nvPr/>
            </p:nvSpPr>
            <p:spPr bwMode="auto">
              <a:xfrm>
                <a:off x="3070" y="2957"/>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3</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9" name="Rectangle 78"/>
              <p:cNvSpPr>
                <a:spLocks noChangeArrowheads="1"/>
              </p:cNvSpPr>
              <p:nvPr/>
            </p:nvSpPr>
            <p:spPr bwMode="auto">
              <a:xfrm>
                <a:off x="271" y="3097"/>
                <a:ext cx="80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Chinaberrytree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0" name="Rectangle 79"/>
              <p:cNvSpPr>
                <a:spLocks noChangeArrowheads="1"/>
              </p:cNvSpPr>
              <p:nvPr/>
            </p:nvSpPr>
            <p:spPr bwMode="auto">
              <a:xfrm>
                <a:off x="1550" y="3097"/>
                <a:ext cx="34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Melia</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1" name="Rectangle 80"/>
              <p:cNvSpPr>
                <a:spLocks noChangeArrowheads="1"/>
              </p:cNvSpPr>
              <p:nvPr/>
            </p:nvSpPr>
            <p:spPr bwMode="auto">
              <a:xfrm>
                <a:off x="2561" y="3097"/>
                <a:ext cx="29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alien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2" name="Rectangle 81"/>
              <p:cNvSpPr>
                <a:spLocks noChangeArrowheads="1"/>
              </p:cNvSpPr>
              <p:nvPr/>
            </p:nvSpPr>
            <p:spPr bwMode="auto">
              <a:xfrm>
                <a:off x="3070" y="3097"/>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2</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3" name="Rectangle 82"/>
              <p:cNvSpPr>
                <a:spLocks noChangeArrowheads="1"/>
              </p:cNvSpPr>
              <p:nvPr/>
            </p:nvSpPr>
            <p:spPr bwMode="auto">
              <a:xfrm>
                <a:off x="271" y="3237"/>
                <a:ext cx="47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Bamboo</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4" name="Rectangle 83"/>
              <p:cNvSpPr>
                <a:spLocks noChangeArrowheads="1"/>
              </p:cNvSpPr>
              <p:nvPr/>
            </p:nvSpPr>
            <p:spPr bwMode="auto">
              <a:xfrm>
                <a:off x="1550" y="3237"/>
                <a:ext cx="57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Bambusa</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5" name="Rectangle 84"/>
              <p:cNvSpPr>
                <a:spLocks noChangeArrowheads="1"/>
              </p:cNvSpPr>
              <p:nvPr/>
            </p:nvSpPr>
            <p:spPr bwMode="auto">
              <a:xfrm>
                <a:off x="2561" y="3237"/>
                <a:ext cx="29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alien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6" name="Rectangle 85"/>
              <p:cNvSpPr>
                <a:spLocks noChangeArrowheads="1"/>
              </p:cNvSpPr>
              <p:nvPr/>
            </p:nvSpPr>
            <p:spPr bwMode="auto">
              <a:xfrm>
                <a:off x="3070" y="3237"/>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1</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7" name="Rectangle 86"/>
              <p:cNvSpPr>
                <a:spLocks noChangeArrowheads="1"/>
              </p:cNvSpPr>
              <p:nvPr/>
            </p:nvSpPr>
            <p:spPr bwMode="auto">
              <a:xfrm>
                <a:off x="271" y="3377"/>
                <a:ext cx="74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Butterfly bush</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8" name="Rectangle 87"/>
              <p:cNvSpPr>
                <a:spLocks noChangeArrowheads="1"/>
              </p:cNvSpPr>
              <p:nvPr/>
            </p:nvSpPr>
            <p:spPr bwMode="auto">
              <a:xfrm>
                <a:off x="1550" y="3377"/>
                <a:ext cx="54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Buddleja</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9" name="Rectangle 88"/>
              <p:cNvSpPr>
                <a:spLocks noChangeArrowheads="1"/>
              </p:cNvSpPr>
              <p:nvPr/>
            </p:nvSpPr>
            <p:spPr bwMode="auto">
              <a:xfrm>
                <a:off x="2561" y="3377"/>
                <a:ext cx="29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alien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 name="Rectangle 89"/>
              <p:cNvSpPr>
                <a:spLocks noChangeArrowheads="1"/>
              </p:cNvSpPr>
              <p:nvPr/>
            </p:nvSpPr>
            <p:spPr bwMode="auto">
              <a:xfrm>
                <a:off x="3070" y="3377"/>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1</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1" name="Rectangle 90"/>
              <p:cNvSpPr>
                <a:spLocks noChangeArrowheads="1"/>
              </p:cNvSpPr>
              <p:nvPr/>
            </p:nvSpPr>
            <p:spPr bwMode="auto">
              <a:xfrm>
                <a:off x="271" y="3517"/>
                <a:ext cx="5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Boxwood</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2" name="Rectangle 91"/>
              <p:cNvSpPr>
                <a:spLocks noChangeArrowheads="1"/>
              </p:cNvSpPr>
              <p:nvPr/>
            </p:nvSpPr>
            <p:spPr bwMode="auto">
              <a:xfrm>
                <a:off x="1550" y="3517"/>
                <a:ext cx="40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Buxus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3" name="Rectangle 92"/>
              <p:cNvSpPr>
                <a:spLocks noChangeArrowheads="1"/>
              </p:cNvSpPr>
              <p:nvPr/>
            </p:nvSpPr>
            <p:spPr bwMode="auto">
              <a:xfrm>
                <a:off x="2561" y="3517"/>
                <a:ext cx="29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alien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 name="Rectangle 93"/>
              <p:cNvSpPr>
                <a:spLocks noChangeArrowheads="1"/>
              </p:cNvSpPr>
              <p:nvPr/>
            </p:nvSpPr>
            <p:spPr bwMode="auto">
              <a:xfrm>
                <a:off x="3070" y="3517"/>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1</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5" name="Rectangle 94"/>
              <p:cNvSpPr>
                <a:spLocks noChangeArrowheads="1"/>
              </p:cNvSpPr>
              <p:nvPr/>
            </p:nvSpPr>
            <p:spPr bwMode="auto">
              <a:xfrm>
                <a:off x="271" y="3657"/>
                <a:ext cx="83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Golden raintree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6" name="Rectangle 95"/>
              <p:cNvSpPr>
                <a:spLocks noChangeArrowheads="1"/>
              </p:cNvSpPr>
              <p:nvPr/>
            </p:nvSpPr>
            <p:spPr bwMode="auto">
              <a:xfrm>
                <a:off x="1550" y="3657"/>
                <a:ext cx="719"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Koelreuteria</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7" name="Rectangle 96"/>
              <p:cNvSpPr>
                <a:spLocks noChangeArrowheads="1"/>
              </p:cNvSpPr>
              <p:nvPr/>
            </p:nvSpPr>
            <p:spPr bwMode="auto">
              <a:xfrm>
                <a:off x="2561" y="3657"/>
                <a:ext cx="29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alien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8" name="Rectangle 97"/>
              <p:cNvSpPr>
                <a:spLocks noChangeArrowheads="1"/>
              </p:cNvSpPr>
              <p:nvPr/>
            </p:nvSpPr>
            <p:spPr bwMode="auto">
              <a:xfrm>
                <a:off x="3070" y="3657"/>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1</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9" name="Rectangle 98"/>
              <p:cNvSpPr>
                <a:spLocks noChangeArrowheads="1"/>
              </p:cNvSpPr>
              <p:nvPr/>
            </p:nvSpPr>
            <p:spPr bwMode="auto">
              <a:xfrm>
                <a:off x="271" y="3797"/>
                <a:ext cx="85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Golden bamboo</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0" name="Rectangle 99"/>
              <p:cNvSpPr>
                <a:spLocks noChangeArrowheads="1"/>
              </p:cNvSpPr>
              <p:nvPr/>
            </p:nvSpPr>
            <p:spPr bwMode="auto">
              <a:xfrm>
                <a:off x="1550" y="3797"/>
                <a:ext cx="82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Phyllostachys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1" name="Rectangle 100"/>
              <p:cNvSpPr>
                <a:spLocks noChangeArrowheads="1"/>
              </p:cNvSpPr>
              <p:nvPr/>
            </p:nvSpPr>
            <p:spPr bwMode="auto">
              <a:xfrm>
                <a:off x="2561" y="3797"/>
                <a:ext cx="29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alien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2" name="Rectangle 101"/>
              <p:cNvSpPr>
                <a:spLocks noChangeArrowheads="1"/>
              </p:cNvSpPr>
              <p:nvPr/>
            </p:nvSpPr>
            <p:spPr bwMode="auto">
              <a:xfrm>
                <a:off x="3070" y="3797"/>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1</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 name="Rectangle 102"/>
              <p:cNvSpPr>
                <a:spLocks noChangeArrowheads="1"/>
              </p:cNvSpPr>
              <p:nvPr/>
            </p:nvSpPr>
            <p:spPr bwMode="auto">
              <a:xfrm>
                <a:off x="271" y="3937"/>
                <a:ext cx="60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Chastetree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4" name="Rectangle 103"/>
              <p:cNvSpPr>
                <a:spLocks noChangeArrowheads="1"/>
              </p:cNvSpPr>
              <p:nvPr/>
            </p:nvSpPr>
            <p:spPr bwMode="auto">
              <a:xfrm>
                <a:off x="1550" y="3937"/>
                <a:ext cx="33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Vitex</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5" name="Rectangle 104"/>
              <p:cNvSpPr>
                <a:spLocks noChangeArrowheads="1"/>
              </p:cNvSpPr>
              <p:nvPr/>
            </p:nvSpPr>
            <p:spPr bwMode="auto">
              <a:xfrm>
                <a:off x="2561" y="3937"/>
                <a:ext cx="29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alien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6" name="Rectangle 105"/>
              <p:cNvSpPr>
                <a:spLocks noChangeArrowheads="1"/>
              </p:cNvSpPr>
              <p:nvPr/>
            </p:nvSpPr>
            <p:spPr bwMode="auto">
              <a:xfrm>
                <a:off x="3070" y="3937"/>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7" name="Rectangle 106"/>
              <p:cNvSpPr>
                <a:spLocks noChangeArrowheads="1"/>
              </p:cNvSpPr>
              <p:nvPr/>
            </p:nvSpPr>
            <p:spPr bwMode="auto">
              <a:xfrm>
                <a:off x="271" y="4077"/>
                <a:ext cx="47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Nandina</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8" name="Rectangle 107"/>
              <p:cNvSpPr>
                <a:spLocks noChangeArrowheads="1"/>
              </p:cNvSpPr>
              <p:nvPr/>
            </p:nvSpPr>
            <p:spPr bwMode="auto">
              <a:xfrm>
                <a:off x="1550" y="4077"/>
                <a:ext cx="509"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1" u="none" strike="noStrike" cap="none" normalizeH="0" baseline="0" smtClean="0">
                    <a:ln>
                      <a:noFill/>
                    </a:ln>
                    <a:solidFill>
                      <a:srgbClr val="000000"/>
                    </a:solidFill>
                    <a:effectLst/>
                    <a:latin typeface="Arial" pitchFamily="34" charset="0"/>
                    <a:cs typeface="Arial" pitchFamily="34" charset="0"/>
                  </a:rPr>
                  <a:t>Nandina</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9" name="Rectangle 108"/>
              <p:cNvSpPr>
                <a:spLocks noChangeArrowheads="1"/>
              </p:cNvSpPr>
              <p:nvPr/>
            </p:nvSpPr>
            <p:spPr bwMode="auto">
              <a:xfrm>
                <a:off x="2561" y="4077"/>
                <a:ext cx="29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alien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0" name="Rectangle 109"/>
              <p:cNvSpPr>
                <a:spLocks noChangeArrowheads="1"/>
              </p:cNvSpPr>
              <p:nvPr/>
            </p:nvSpPr>
            <p:spPr bwMode="auto">
              <a:xfrm>
                <a:off x="3070" y="4077"/>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rgbClr val="000000"/>
                    </a:solidFill>
                    <a:effectLst/>
                    <a:latin typeface="Arial" pitchFamily="34" charset="0"/>
                    <a:cs typeface="Arial" pitchFamily="34" charset="0"/>
                  </a:rPr>
                  <a:t>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1" name="Rectangle 110"/>
              <p:cNvSpPr>
                <a:spLocks noChangeArrowheads="1"/>
              </p:cNvSpPr>
              <p:nvPr/>
            </p:nvSpPr>
            <p:spPr bwMode="auto">
              <a:xfrm>
                <a:off x="246" y="477"/>
                <a:ext cx="6" cy="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11"/>
              <p:cNvSpPr>
                <a:spLocks noChangeArrowheads="1"/>
              </p:cNvSpPr>
              <p:nvPr/>
            </p:nvSpPr>
            <p:spPr bwMode="auto">
              <a:xfrm>
                <a:off x="1524" y="477"/>
                <a:ext cx="7" cy="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112"/>
              <p:cNvSpPr>
                <a:spLocks noChangeArrowheads="1"/>
              </p:cNvSpPr>
              <p:nvPr/>
            </p:nvSpPr>
            <p:spPr bwMode="auto">
              <a:xfrm>
                <a:off x="2535" y="477"/>
                <a:ext cx="7" cy="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113"/>
              <p:cNvSpPr>
                <a:spLocks noChangeArrowheads="1"/>
              </p:cNvSpPr>
              <p:nvPr/>
            </p:nvSpPr>
            <p:spPr bwMode="auto">
              <a:xfrm>
                <a:off x="3044" y="477"/>
                <a:ext cx="7" cy="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14"/>
              <p:cNvSpPr>
                <a:spLocks noChangeArrowheads="1"/>
              </p:cNvSpPr>
              <p:nvPr/>
            </p:nvSpPr>
            <p:spPr bwMode="auto">
              <a:xfrm>
                <a:off x="4221" y="477"/>
                <a:ext cx="6" cy="1"/>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Line 115"/>
              <p:cNvSpPr>
                <a:spLocks noChangeShapeType="1"/>
              </p:cNvSpPr>
              <p:nvPr/>
            </p:nvSpPr>
            <p:spPr bwMode="auto">
              <a:xfrm>
                <a:off x="252" y="687"/>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16"/>
              <p:cNvSpPr>
                <a:spLocks noChangeArrowheads="1"/>
              </p:cNvSpPr>
              <p:nvPr/>
            </p:nvSpPr>
            <p:spPr bwMode="auto">
              <a:xfrm>
                <a:off x="252" y="687"/>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Line 117"/>
              <p:cNvSpPr>
                <a:spLocks noChangeShapeType="1"/>
              </p:cNvSpPr>
              <p:nvPr/>
            </p:nvSpPr>
            <p:spPr bwMode="auto">
              <a:xfrm>
                <a:off x="252" y="827"/>
                <a:ext cx="396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Rectangle 118"/>
              <p:cNvSpPr>
                <a:spLocks noChangeArrowheads="1"/>
              </p:cNvSpPr>
              <p:nvPr/>
            </p:nvSpPr>
            <p:spPr bwMode="auto">
              <a:xfrm>
                <a:off x="252" y="827"/>
                <a:ext cx="396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Line 119"/>
              <p:cNvSpPr>
                <a:spLocks noChangeShapeType="1"/>
              </p:cNvSpPr>
              <p:nvPr/>
            </p:nvSpPr>
            <p:spPr bwMode="auto">
              <a:xfrm>
                <a:off x="252" y="840"/>
                <a:ext cx="396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20"/>
              <p:cNvSpPr>
                <a:spLocks noChangeArrowheads="1"/>
              </p:cNvSpPr>
              <p:nvPr/>
            </p:nvSpPr>
            <p:spPr bwMode="auto">
              <a:xfrm>
                <a:off x="252" y="840"/>
                <a:ext cx="3969"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Line 121"/>
              <p:cNvSpPr>
                <a:spLocks noChangeShapeType="1"/>
              </p:cNvSpPr>
              <p:nvPr/>
            </p:nvSpPr>
            <p:spPr bwMode="auto">
              <a:xfrm>
                <a:off x="1524" y="693"/>
                <a:ext cx="0" cy="13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22"/>
              <p:cNvSpPr>
                <a:spLocks noChangeArrowheads="1"/>
              </p:cNvSpPr>
              <p:nvPr/>
            </p:nvSpPr>
            <p:spPr bwMode="auto">
              <a:xfrm>
                <a:off x="1524" y="693"/>
                <a:ext cx="7" cy="1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Line 123"/>
              <p:cNvSpPr>
                <a:spLocks noChangeShapeType="1"/>
              </p:cNvSpPr>
              <p:nvPr/>
            </p:nvSpPr>
            <p:spPr bwMode="auto">
              <a:xfrm>
                <a:off x="2535" y="693"/>
                <a:ext cx="0" cy="13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Rectangle 124"/>
              <p:cNvSpPr>
                <a:spLocks noChangeArrowheads="1"/>
              </p:cNvSpPr>
              <p:nvPr/>
            </p:nvSpPr>
            <p:spPr bwMode="auto">
              <a:xfrm>
                <a:off x="2535" y="693"/>
                <a:ext cx="7" cy="1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Line 125"/>
              <p:cNvSpPr>
                <a:spLocks noChangeShapeType="1"/>
              </p:cNvSpPr>
              <p:nvPr/>
            </p:nvSpPr>
            <p:spPr bwMode="auto">
              <a:xfrm>
                <a:off x="3044" y="693"/>
                <a:ext cx="0" cy="13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Rectangle 126"/>
              <p:cNvSpPr>
                <a:spLocks noChangeArrowheads="1"/>
              </p:cNvSpPr>
              <p:nvPr/>
            </p:nvSpPr>
            <p:spPr bwMode="auto">
              <a:xfrm>
                <a:off x="3044" y="693"/>
                <a:ext cx="7" cy="1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Line 127"/>
              <p:cNvSpPr>
                <a:spLocks noChangeShapeType="1"/>
              </p:cNvSpPr>
              <p:nvPr/>
            </p:nvSpPr>
            <p:spPr bwMode="auto">
              <a:xfrm>
                <a:off x="252" y="979"/>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Rectangle 128"/>
              <p:cNvSpPr>
                <a:spLocks noChangeArrowheads="1"/>
              </p:cNvSpPr>
              <p:nvPr/>
            </p:nvSpPr>
            <p:spPr bwMode="auto">
              <a:xfrm>
                <a:off x="252" y="979"/>
                <a:ext cx="397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Line 129"/>
              <p:cNvSpPr>
                <a:spLocks noChangeShapeType="1"/>
              </p:cNvSpPr>
              <p:nvPr/>
            </p:nvSpPr>
            <p:spPr bwMode="auto">
              <a:xfrm>
                <a:off x="252" y="1119"/>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30"/>
              <p:cNvSpPr>
                <a:spLocks noChangeArrowheads="1"/>
              </p:cNvSpPr>
              <p:nvPr/>
            </p:nvSpPr>
            <p:spPr bwMode="auto">
              <a:xfrm>
                <a:off x="252" y="1119"/>
                <a:ext cx="397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Line 131"/>
              <p:cNvSpPr>
                <a:spLocks noChangeShapeType="1"/>
              </p:cNvSpPr>
              <p:nvPr/>
            </p:nvSpPr>
            <p:spPr bwMode="auto">
              <a:xfrm>
                <a:off x="252" y="1259"/>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Rectangle 132"/>
              <p:cNvSpPr>
                <a:spLocks noChangeArrowheads="1"/>
              </p:cNvSpPr>
              <p:nvPr/>
            </p:nvSpPr>
            <p:spPr bwMode="auto">
              <a:xfrm>
                <a:off x="252" y="1259"/>
                <a:ext cx="397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Line 133"/>
              <p:cNvSpPr>
                <a:spLocks noChangeShapeType="1"/>
              </p:cNvSpPr>
              <p:nvPr/>
            </p:nvSpPr>
            <p:spPr bwMode="auto">
              <a:xfrm>
                <a:off x="252" y="1399"/>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Rectangle 134"/>
              <p:cNvSpPr>
                <a:spLocks noChangeArrowheads="1"/>
              </p:cNvSpPr>
              <p:nvPr/>
            </p:nvSpPr>
            <p:spPr bwMode="auto">
              <a:xfrm>
                <a:off x="252" y="1399"/>
                <a:ext cx="397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Line 135"/>
              <p:cNvSpPr>
                <a:spLocks noChangeShapeType="1"/>
              </p:cNvSpPr>
              <p:nvPr/>
            </p:nvSpPr>
            <p:spPr bwMode="auto">
              <a:xfrm>
                <a:off x="252" y="1539"/>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36"/>
              <p:cNvSpPr>
                <a:spLocks noChangeArrowheads="1"/>
              </p:cNvSpPr>
              <p:nvPr/>
            </p:nvSpPr>
            <p:spPr bwMode="auto">
              <a:xfrm>
                <a:off x="252" y="1539"/>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Line 137"/>
              <p:cNvSpPr>
                <a:spLocks noChangeShapeType="1"/>
              </p:cNvSpPr>
              <p:nvPr/>
            </p:nvSpPr>
            <p:spPr bwMode="auto">
              <a:xfrm>
                <a:off x="252" y="1679"/>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Rectangle 138"/>
              <p:cNvSpPr>
                <a:spLocks noChangeArrowheads="1"/>
              </p:cNvSpPr>
              <p:nvPr/>
            </p:nvSpPr>
            <p:spPr bwMode="auto">
              <a:xfrm>
                <a:off x="252" y="1679"/>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Line 139"/>
              <p:cNvSpPr>
                <a:spLocks noChangeShapeType="1"/>
              </p:cNvSpPr>
              <p:nvPr/>
            </p:nvSpPr>
            <p:spPr bwMode="auto">
              <a:xfrm>
                <a:off x="252" y="1819"/>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Rectangle 140"/>
              <p:cNvSpPr>
                <a:spLocks noChangeArrowheads="1"/>
              </p:cNvSpPr>
              <p:nvPr/>
            </p:nvSpPr>
            <p:spPr bwMode="auto">
              <a:xfrm>
                <a:off x="252" y="1819"/>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Line 141"/>
              <p:cNvSpPr>
                <a:spLocks noChangeShapeType="1"/>
              </p:cNvSpPr>
              <p:nvPr/>
            </p:nvSpPr>
            <p:spPr bwMode="auto">
              <a:xfrm>
                <a:off x="252" y="1959"/>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Rectangle 142"/>
              <p:cNvSpPr>
                <a:spLocks noChangeArrowheads="1"/>
              </p:cNvSpPr>
              <p:nvPr/>
            </p:nvSpPr>
            <p:spPr bwMode="auto">
              <a:xfrm>
                <a:off x="252" y="1959"/>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Line 143"/>
              <p:cNvSpPr>
                <a:spLocks noChangeShapeType="1"/>
              </p:cNvSpPr>
              <p:nvPr/>
            </p:nvSpPr>
            <p:spPr bwMode="auto">
              <a:xfrm>
                <a:off x="252" y="2099"/>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Rectangle 144"/>
              <p:cNvSpPr>
                <a:spLocks noChangeArrowheads="1"/>
              </p:cNvSpPr>
              <p:nvPr/>
            </p:nvSpPr>
            <p:spPr bwMode="auto">
              <a:xfrm>
                <a:off x="252" y="2099"/>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Line 145"/>
              <p:cNvSpPr>
                <a:spLocks noChangeShapeType="1"/>
              </p:cNvSpPr>
              <p:nvPr/>
            </p:nvSpPr>
            <p:spPr bwMode="auto">
              <a:xfrm>
                <a:off x="252" y="2239"/>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Rectangle 146"/>
              <p:cNvSpPr>
                <a:spLocks noChangeArrowheads="1"/>
              </p:cNvSpPr>
              <p:nvPr/>
            </p:nvSpPr>
            <p:spPr bwMode="auto">
              <a:xfrm>
                <a:off x="252" y="2239"/>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Line 147"/>
              <p:cNvSpPr>
                <a:spLocks noChangeShapeType="1"/>
              </p:cNvSpPr>
              <p:nvPr/>
            </p:nvSpPr>
            <p:spPr bwMode="auto">
              <a:xfrm>
                <a:off x="252" y="2379"/>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Rectangle 148"/>
              <p:cNvSpPr>
                <a:spLocks noChangeArrowheads="1"/>
              </p:cNvSpPr>
              <p:nvPr/>
            </p:nvSpPr>
            <p:spPr bwMode="auto">
              <a:xfrm>
                <a:off x="252" y="2379"/>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Line 149"/>
              <p:cNvSpPr>
                <a:spLocks noChangeShapeType="1"/>
              </p:cNvSpPr>
              <p:nvPr/>
            </p:nvSpPr>
            <p:spPr bwMode="auto">
              <a:xfrm>
                <a:off x="252" y="2519"/>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Rectangle 150"/>
              <p:cNvSpPr>
                <a:spLocks noChangeArrowheads="1"/>
              </p:cNvSpPr>
              <p:nvPr/>
            </p:nvSpPr>
            <p:spPr bwMode="auto">
              <a:xfrm>
                <a:off x="252" y="2519"/>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Line 151"/>
              <p:cNvSpPr>
                <a:spLocks noChangeShapeType="1"/>
              </p:cNvSpPr>
              <p:nvPr/>
            </p:nvSpPr>
            <p:spPr bwMode="auto">
              <a:xfrm>
                <a:off x="252" y="2658"/>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Rectangle 152"/>
              <p:cNvSpPr>
                <a:spLocks noChangeArrowheads="1"/>
              </p:cNvSpPr>
              <p:nvPr/>
            </p:nvSpPr>
            <p:spPr bwMode="auto">
              <a:xfrm>
                <a:off x="252" y="2658"/>
                <a:ext cx="397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Line 153"/>
              <p:cNvSpPr>
                <a:spLocks noChangeShapeType="1"/>
              </p:cNvSpPr>
              <p:nvPr/>
            </p:nvSpPr>
            <p:spPr bwMode="auto">
              <a:xfrm>
                <a:off x="252" y="2798"/>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Rectangle 154"/>
              <p:cNvSpPr>
                <a:spLocks noChangeArrowheads="1"/>
              </p:cNvSpPr>
              <p:nvPr/>
            </p:nvSpPr>
            <p:spPr bwMode="auto">
              <a:xfrm>
                <a:off x="252" y="2798"/>
                <a:ext cx="397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Line 155"/>
              <p:cNvSpPr>
                <a:spLocks noChangeShapeType="1"/>
              </p:cNvSpPr>
              <p:nvPr/>
            </p:nvSpPr>
            <p:spPr bwMode="auto">
              <a:xfrm>
                <a:off x="252" y="2938"/>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Rectangle 156"/>
              <p:cNvSpPr>
                <a:spLocks noChangeArrowheads="1"/>
              </p:cNvSpPr>
              <p:nvPr/>
            </p:nvSpPr>
            <p:spPr bwMode="auto">
              <a:xfrm>
                <a:off x="252" y="2938"/>
                <a:ext cx="397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Line 157"/>
              <p:cNvSpPr>
                <a:spLocks noChangeShapeType="1"/>
              </p:cNvSpPr>
              <p:nvPr/>
            </p:nvSpPr>
            <p:spPr bwMode="auto">
              <a:xfrm>
                <a:off x="252" y="3078"/>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Rectangle 158"/>
              <p:cNvSpPr>
                <a:spLocks noChangeArrowheads="1"/>
              </p:cNvSpPr>
              <p:nvPr/>
            </p:nvSpPr>
            <p:spPr bwMode="auto">
              <a:xfrm>
                <a:off x="252" y="3078"/>
                <a:ext cx="397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Line 159"/>
              <p:cNvSpPr>
                <a:spLocks noChangeShapeType="1"/>
              </p:cNvSpPr>
              <p:nvPr/>
            </p:nvSpPr>
            <p:spPr bwMode="auto">
              <a:xfrm>
                <a:off x="252" y="3218"/>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Rectangle 160"/>
              <p:cNvSpPr>
                <a:spLocks noChangeArrowheads="1"/>
              </p:cNvSpPr>
              <p:nvPr/>
            </p:nvSpPr>
            <p:spPr bwMode="auto">
              <a:xfrm>
                <a:off x="252" y="3218"/>
                <a:ext cx="3975"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Line 161"/>
              <p:cNvSpPr>
                <a:spLocks noChangeShapeType="1"/>
              </p:cNvSpPr>
              <p:nvPr/>
            </p:nvSpPr>
            <p:spPr bwMode="auto">
              <a:xfrm>
                <a:off x="252" y="3358"/>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Rectangle 162"/>
              <p:cNvSpPr>
                <a:spLocks noChangeArrowheads="1"/>
              </p:cNvSpPr>
              <p:nvPr/>
            </p:nvSpPr>
            <p:spPr bwMode="auto">
              <a:xfrm>
                <a:off x="252" y="3358"/>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Line 163"/>
              <p:cNvSpPr>
                <a:spLocks noChangeShapeType="1"/>
              </p:cNvSpPr>
              <p:nvPr/>
            </p:nvSpPr>
            <p:spPr bwMode="auto">
              <a:xfrm>
                <a:off x="252" y="3498"/>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Rectangle 164"/>
              <p:cNvSpPr>
                <a:spLocks noChangeArrowheads="1"/>
              </p:cNvSpPr>
              <p:nvPr/>
            </p:nvSpPr>
            <p:spPr bwMode="auto">
              <a:xfrm>
                <a:off x="252" y="3498"/>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Line 165"/>
              <p:cNvSpPr>
                <a:spLocks noChangeShapeType="1"/>
              </p:cNvSpPr>
              <p:nvPr/>
            </p:nvSpPr>
            <p:spPr bwMode="auto">
              <a:xfrm>
                <a:off x="252" y="3638"/>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Rectangle 166"/>
              <p:cNvSpPr>
                <a:spLocks noChangeArrowheads="1"/>
              </p:cNvSpPr>
              <p:nvPr/>
            </p:nvSpPr>
            <p:spPr bwMode="auto">
              <a:xfrm>
                <a:off x="252" y="3638"/>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Line 167"/>
              <p:cNvSpPr>
                <a:spLocks noChangeShapeType="1"/>
              </p:cNvSpPr>
              <p:nvPr/>
            </p:nvSpPr>
            <p:spPr bwMode="auto">
              <a:xfrm>
                <a:off x="252" y="3778"/>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Rectangle 168"/>
              <p:cNvSpPr>
                <a:spLocks noChangeArrowheads="1"/>
              </p:cNvSpPr>
              <p:nvPr/>
            </p:nvSpPr>
            <p:spPr bwMode="auto">
              <a:xfrm>
                <a:off x="252" y="3778"/>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Line 169"/>
              <p:cNvSpPr>
                <a:spLocks noChangeShapeType="1"/>
              </p:cNvSpPr>
              <p:nvPr/>
            </p:nvSpPr>
            <p:spPr bwMode="auto">
              <a:xfrm>
                <a:off x="252" y="3918"/>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Rectangle 170"/>
              <p:cNvSpPr>
                <a:spLocks noChangeArrowheads="1"/>
              </p:cNvSpPr>
              <p:nvPr/>
            </p:nvSpPr>
            <p:spPr bwMode="auto">
              <a:xfrm>
                <a:off x="252" y="3918"/>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Line 171"/>
              <p:cNvSpPr>
                <a:spLocks noChangeShapeType="1"/>
              </p:cNvSpPr>
              <p:nvPr/>
            </p:nvSpPr>
            <p:spPr bwMode="auto">
              <a:xfrm>
                <a:off x="252" y="4058"/>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Rectangle 172"/>
              <p:cNvSpPr>
                <a:spLocks noChangeArrowheads="1"/>
              </p:cNvSpPr>
              <p:nvPr/>
            </p:nvSpPr>
            <p:spPr bwMode="auto">
              <a:xfrm>
                <a:off x="252" y="4058"/>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Line 173"/>
              <p:cNvSpPr>
                <a:spLocks noChangeShapeType="1"/>
              </p:cNvSpPr>
              <p:nvPr/>
            </p:nvSpPr>
            <p:spPr bwMode="auto">
              <a:xfrm>
                <a:off x="246" y="687"/>
                <a:ext cx="0" cy="35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 name="Rectangle 174"/>
              <p:cNvSpPr>
                <a:spLocks noChangeArrowheads="1"/>
              </p:cNvSpPr>
              <p:nvPr/>
            </p:nvSpPr>
            <p:spPr bwMode="auto">
              <a:xfrm>
                <a:off x="246" y="687"/>
                <a:ext cx="6" cy="35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Line 175"/>
              <p:cNvSpPr>
                <a:spLocks noChangeShapeType="1"/>
              </p:cNvSpPr>
              <p:nvPr/>
            </p:nvSpPr>
            <p:spPr bwMode="auto">
              <a:xfrm>
                <a:off x="1524" y="846"/>
                <a:ext cx="0" cy="335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Rectangle 176"/>
              <p:cNvSpPr>
                <a:spLocks noChangeArrowheads="1"/>
              </p:cNvSpPr>
              <p:nvPr/>
            </p:nvSpPr>
            <p:spPr bwMode="auto">
              <a:xfrm>
                <a:off x="1524" y="846"/>
                <a:ext cx="7" cy="33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Line 177"/>
              <p:cNvSpPr>
                <a:spLocks noChangeShapeType="1"/>
              </p:cNvSpPr>
              <p:nvPr/>
            </p:nvSpPr>
            <p:spPr bwMode="auto">
              <a:xfrm>
                <a:off x="2535" y="846"/>
                <a:ext cx="0" cy="335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Rectangle 178"/>
              <p:cNvSpPr>
                <a:spLocks noChangeArrowheads="1"/>
              </p:cNvSpPr>
              <p:nvPr/>
            </p:nvSpPr>
            <p:spPr bwMode="auto">
              <a:xfrm>
                <a:off x="2535" y="846"/>
                <a:ext cx="7" cy="33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Line 179"/>
              <p:cNvSpPr>
                <a:spLocks noChangeShapeType="1"/>
              </p:cNvSpPr>
              <p:nvPr/>
            </p:nvSpPr>
            <p:spPr bwMode="auto">
              <a:xfrm>
                <a:off x="3044" y="846"/>
                <a:ext cx="0" cy="335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Rectangle 180"/>
              <p:cNvSpPr>
                <a:spLocks noChangeArrowheads="1"/>
              </p:cNvSpPr>
              <p:nvPr/>
            </p:nvSpPr>
            <p:spPr bwMode="auto">
              <a:xfrm>
                <a:off x="3044" y="846"/>
                <a:ext cx="7" cy="33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Line 181"/>
              <p:cNvSpPr>
                <a:spLocks noChangeShapeType="1"/>
              </p:cNvSpPr>
              <p:nvPr/>
            </p:nvSpPr>
            <p:spPr bwMode="auto">
              <a:xfrm>
                <a:off x="252" y="4198"/>
                <a:ext cx="39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Rectangle 182"/>
              <p:cNvSpPr>
                <a:spLocks noChangeArrowheads="1"/>
              </p:cNvSpPr>
              <p:nvPr/>
            </p:nvSpPr>
            <p:spPr bwMode="auto">
              <a:xfrm>
                <a:off x="252" y="4198"/>
                <a:ext cx="3975"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Line 183"/>
              <p:cNvSpPr>
                <a:spLocks noChangeShapeType="1"/>
              </p:cNvSpPr>
              <p:nvPr/>
            </p:nvSpPr>
            <p:spPr bwMode="auto">
              <a:xfrm>
                <a:off x="4221" y="693"/>
                <a:ext cx="0" cy="351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Rectangle 184"/>
              <p:cNvSpPr>
                <a:spLocks noChangeArrowheads="1"/>
              </p:cNvSpPr>
              <p:nvPr/>
            </p:nvSpPr>
            <p:spPr bwMode="auto">
              <a:xfrm>
                <a:off x="4221" y="693"/>
                <a:ext cx="6" cy="35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Line 185"/>
              <p:cNvSpPr>
                <a:spLocks noChangeShapeType="1"/>
              </p:cNvSpPr>
              <p:nvPr/>
            </p:nvSpPr>
            <p:spPr bwMode="auto">
              <a:xfrm>
                <a:off x="246" y="420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Rectangle 186"/>
              <p:cNvSpPr>
                <a:spLocks noChangeArrowheads="1"/>
              </p:cNvSpPr>
              <p:nvPr/>
            </p:nvSpPr>
            <p:spPr bwMode="auto">
              <a:xfrm>
                <a:off x="246" y="4204"/>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Line 187"/>
              <p:cNvSpPr>
                <a:spLocks noChangeShapeType="1"/>
              </p:cNvSpPr>
              <p:nvPr/>
            </p:nvSpPr>
            <p:spPr bwMode="auto">
              <a:xfrm>
                <a:off x="1524" y="420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Rectangle 188"/>
              <p:cNvSpPr>
                <a:spLocks noChangeArrowheads="1"/>
              </p:cNvSpPr>
              <p:nvPr/>
            </p:nvSpPr>
            <p:spPr bwMode="auto">
              <a:xfrm>
                <a:off x="1524" y="4204"/>
                <a:ext cx="7"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Line 189"/>
              <p:cNvSpPr>
                <a:spLocks noChangeShapeType="1"/>
              </p:cNvSpPr>
              <p:nvPr/>
            </p:nvSpPr>
            <p:spPr bwMode="auto">
              <a:xfrm>
                <a:off x="2535" y="420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Rectangle 190"/>
              <p:cNvSpPr>
                <a:spLocks noChangeArrowheads="1"/>
              </p:cNvSpPr>
              <p:nvPr/>
            </p:nvSpPr>
            <p:spPr bwMode="auto">
              <a:xfrm>
                <a:off x="2535" y="4204"/>
                <a:ext cx="7"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Line 191"/>
              <p:cNvSpPr>
                <a:spLocks noChangeShapeType="1"/>
              </p:cNvSpPr>
              <p:nvPr/>
            </p:nvSpPr>
            <p:spPr bwMode="auto">
              <a:xfrm>
                <a:off x="3044" y="420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Rectangle 192"/>
              <p:cNvSpPr>
                <a:spLocks noChangeArrowheads="1"/>
              </p:cNvSpPr>
              <p:nvPr/>
            </p:nvSpPr>
            <p:spPr bwMode="auto">
              <a:xfrm>
                <a:off x="3044" y="4204"/>
                <a:ext cx="7"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Line 193"/>
              <p:cNvSpPr>
                <a:spLocks noChangeShapeType="1"/>
              </p:cNvSpPr>
              <p:nvPr/>
            </p:nvSpPr>
            <p:spPr bwMode="auto">
              <a:xfrm>
                <a:off x="4221" y="420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Rectangle 194"/>
              <p:cNvSpPr>
                <a:spLocks noChangeArrowheads="1"/>
              </p:cNvSpPr>
              <p:nvPr/>
            </p:nvSpPr>
            <p:spPr bwMode="auto">
              <a:xfrm>
                <a:off x="4221" y="4204"/>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Line 195"/>
              <p:cNvSpPr>
                <a:spLocks noChangeShapeType="1"/>
              </p:cNvSpPr>
              <p:nvPr/>
            </p:nvSpPr>
            <p:spPr bwMode="auto">
              <a:xfrm>
                <a:off x="4227" y="477"/>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Rectangle 196"/>
              <p:cNvSpPr>
                <a:spLocks noChangeArrowheads="1"/>
              </p:cNvSpPr>
              <p:nvPr/>
            </p:nvSpPr>
            <p:spPr bwMode="auto">
              <a:xfrm>
                <a:off x="4227" y="477"/>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Line 197"/>
              <p:cNvSpPr>
                <a:spLocks noChangeShapeType="1"/>
              </p:cNvSpPr>
              <p:nvPr/>
            </p:nvSpPr>
            <p:spPr bwMode="auto">
              <a:xfrm>
                <a:off x="4227" y="687"/>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Rectangle 198"/>
              <p:cNvSpPr>
                <a:spLocks noChangeArrowheads="1"/>
              </p:cNvSpPr>
              <p:nvPr/>
            </p:nvSpPr>
            <p:spPr bwMode="auto">
              <a:xfrm>
                <a:off x="4227" y="687"/>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Line 199"/>
              <p:cNvSpPr>
                <a:spLocks noChangeShapeType="1"/>
              </p:cNvSpPr>
              <p:nvPr/>
            </p:nvSpPr>
            <p:spPr bwMode="auto">
              <a:xfrm>
                <a:off x="4227" y="83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Rectangle 200"/>
              <p:cNvSpPr>
                <a:spLocks noChangeArrowheads="1"/>
              </p:cNvSpPr>
              <p:nvPr/>
            </p:nvSpPr>
            <p:spPr bwMode="auto">
              <a:xfrm>
                <a:off x="4227" y="833"/>
                <a:ext cx="6"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Line 201"/>
              <p:cNvSpPr>
                <a:spLocks noChangeShapeType="1"/>
              </p:cNvSpPr>
              <p:nvPr/>
            </p:nvSpPr>
            <p:spPr bwMode="auto">
              <a:xfrm>
                <a:off x="4227" y="97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Rectangle 202"/>
              <p:cNvSpPr>
                <a:spLocks noChangeArrowheads="1"/>
              </p:cNvSpPr>
              <p:nvPr/>
            </p:nvSpPr>
            <p:spPr bwMode="auto">
              <a:xfrm>
                <a:off x="4227" y="979"/>
                <a:ext cx="6"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Line 203"/>
              <p:cNvSpPr>
                <a:spLocks noChangeShapeType="1"/>
              </p:cNvSpPr>
              <p:nvPr/>
            </p:nvSpPr>
            <p:spPr bwMode="auto">
              <a:xfrm>
                <a:off x="4227" y="111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Rectangle 204"/>
              <p:cNvSpPr>
                <a:spLocks noChangeArrowheads="1"/>
              </p:cNvSpPr>
              <p:nvPr/>
            </p:nvSpPr>
            <p:spPr bwMode="auto">
              <a:xfrm>
                <a:off x="4227" y="1119"/>
                <a:ext cx="6"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Line 206"/>
            <p:cNvSpPr>
              <a:spLocks noChangeShapeType="1"/>
            </p:cNvSpPr>
            <p:nvPr/>
          </p:nvSpPr>
          <p:spPr bwMode="auto">
            <a:xfrm>
              <a:off x="4227" y="125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207"/>
            <p:cNvSpPr>
              <a:spLocks noChangeArrowheads="1"/>
            </p:cNvSpPr>
            <p:nvPr/>
          </p:nvSpPr>
          <p:spPr bwMode="auto">
            <a:xfrm>
              <a:off x="4227" y="1259"/>
              <a:ext cx="6"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Line 208"/>
            <p:cNvSpPr>
              <a:spLocks noChangeShapeType="1"/>
            </p:cNvSpPr>
            <p:nvPr/>
          </p:nvSpPr>
          <p:spPr bwMode="auto">
            <a:xfrm>
              <a:off x="4227" y="139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209"/>
            <p:cNvSpPr>
              <a:spLocks noChangeArrowheads="1"/>
            </p:cNvSpPr>
            <p:nvPr/>
          </p:nvSpPr>
          <p:spPr bwMode="auto">
            <a:xfrm>
              <a:off x="4227" y="1399"/>
              <a:ext cx="6"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Line 210"/>
            <p:cNvSpPr>
              <a:spLocks noChangeShapeType="1"/>
            </p:cNvSpPr>
            <p:nvPr/>
          </p:nvSpPr>
          <p:spPr bwMode="auto">
            <a:xfrm>
              <a:off x="4227" y="153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Rectangle 211"/>
            <p:cNvSpPr>
              <a:spLocks noChangeArrowheads="1"/>
            </p:cNvSpPr>
            <p:nvPr/>
          </p:nvSpPr>
          <p:spPr bwMode="auto">
            <a:xfrm>
              <a:off x="4227" y="1539"/>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Line 212"/>
            <p:cNvSpPr>
              <a:spLocks noChangeShapeType="1"/>
            </p:cNvSpPr>
            <p:nvPr/>
          </p:nvSpPr>
          <p:spPr bwMode="auto">
            <a:xfrm>
              <a:off x="4227" y="167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213"/>
            <p:cNvSpPr>
              <a:spLocks noChangeArrowheads="1"/>
            </p:cNvSpPr>
            <p:nvPr/>
          </p:nvSpPr>
          <p:spPr bwMode="auto">
            <a:xfrm>
              <a:off x="4227" y="1679"/>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Line 214"/>
            <p:cNvSpPr>
              <a:spLocks noChangeShapeType="1"/>
            </p:cNvSpPr>
            <p:nvPr/>
          </p:nvSpPr>
          <p:spPr bwMode="auto">
            <a:xfrm>
              <a:off x="4227" y="181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215"/>
            <p:cNvSpPr>
              <a:spLocks noChangeArrowheads="1"/>
            </p:cNvSpPr>
            <p:nvPr/>
          </p:nvSpPr>
          <p:spPr bwMode="auto">
            <a:xfrm>
              <a:off x="4227" y="1819"/>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Line 216"/>
            <p:cNvSpPr>
              <a:spLocks noChangeShapeType="1"/>
            </p:cNvSpPr>
            <p:nvPr/>
          </p:nvSpPr>
          <p:spPr bwMode="auto">
            <a:xfrm>
              <a:off x="4227" y="195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7"/>
            <p:cNvSpPr>
              <a:spLocks noChangeArrowheads="1"/>
            </p:cNvSpPr>
            <p:nvPr/>
          </p:nvSpPr>
          <p:spPr bwMode="auto">
            <a:xfrm>
              <a:off x="4227" y="1959"/>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Line 218"/>
            <p:cNvSpPr>
              <a:spLocks noChangeShapeType="1"/>
            </p:cNvSpPr>
            <p:nvPr/>
          </p:nvSpPr>
          <p:spPr bwMode="auto">
            <a:xfrm>
              <a:off x="4227" y="209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219"/>
            <p:cNvSpPr>
              <a:spLocks noChangeArrowheads="1"/>
            </p:cNvSpPr>
            <p:nvPr/>
          </p:nvSpPr>
          <p:spPr bwMode="auto">
            <a:xfrm>
              <a:off x="4227" y="2099"/>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220"/>
            <p:cNvSpPr>
              <a:spLocks noChangeShapeType="1"/>
            </p:cNvSpPr>
            <p:nvPr/>
          </p:nvSpPr>
          <p:spPr bwMode="auto">
            <a:xfrm>
              <a:off x="4227" y="223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221"/>
            <p:cNvSpPr>
              <a:spLocks noChangeArrowheads="1"/>
            </p:cNvSpPr>
            <p:nvPr/>
          </p:nvSpPr>
          <p:spPr bwMode="auto">
            <a:xfrm>
              <a:off x="4227" y="2239"/>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Line 222"/>
            <p:cNvSpPr>
              <a:spLocks noChangeShapeType="1"/>
            </p:cNvSpPr>
            <p:nvPr/>
          </p:nvSpPr>
          <p:spPr bwMode="auto">
            <a:xfrm>
              <a:off x="4227" y="237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23"/>
            <p:cNvSpPr>
              <a:spLocks noChangeArrowheads="1"/>
            </p:cNvSpPr>
            <p:nvPr/>
          </p:nvSpPr>
          <p:spPr bwMode="auto">
            <a:xfrm>
              <a:off x="4227" y="2379"/>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Line 224"/>
            <p:cNvSpPr>
              <a:spLocks noChangeShapeType="1"/>
            </p:cNvSpPr>
            <p:nvPr/>
          </p:nvSpPr>
          <p:spPr bwMode="auto">
            <a:xfrm>
              <a:off x="4227" y="251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225"/>
            <p:cNvSpPr>
              <a:spLocks noChangeArrowheads="1"/>
            </p:cNvSpPr>
            <p:nvPr/>
          </p:nvSpPr>
          <p:spPr bwMode="auto">
            <a:xfrm>
              <a:off x="4227" y="2519"/>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Line 226"/>
            <p:cNvSpPr>
              <a:spLocks noChangeShapeType="1"/>
            </p:cNvSpPr>
            <p:nvPr/>
          </p:nvSpPr>
          <p:spPr bwMode="auto">
            <a:xfrm>
              <a:off x="4227" y="265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Rectangle 227"/>
            <p:cNvSpPr>
              <a:spLocks noChangeArrowheads="1"/>
            </p:cNvSpPr>
            <p:nvPr/>
          </p:nvSpPr>
          <p:spPr bwMode="auto">
            <a:xfrm>
              <a:off x="4227" y="2658"/>
              <a:ext cx="6"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Line 228"/>
            <p:cNvSpPr>
              <a:spLocks noChangeShapeType="1"/>
            </p:cNvSpPr>
            <p:nvPr/>
          </p:nvSpPr>
          <p:spPr bwMode="auto">
            <a:xfrm>
              <a:off x="4227" y="279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Rectangle 229"/>
            <p:cNvSpPr>
              <a:spLocks noChangeArrowheads="1"/>
            </p:cNvSpPr>
            <p:nvPr/>
          </p:nvSpPr>
          <p:spPr bwMode="auto">
            <a:xfrm>
              <a:off x="4227" y="2798"/>
              <a:ext cx="6"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Line 230"/>
            <p:cNvSpPr>
              <a:spLocks noChangeShapeType="1"/>
            </p:cNvSpPr>
            <p:nvPr/>
          </p:nvSpPr>
          <p:spPr bwMode="auto">
            <a:xfrm>
              <a:off x="4227" y="293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Rectangle 231"/>
            <p:cNvSpPr>
              <a:spLocks noChangeArrowheads="1"/>
            </p:cNvSpPr>
            <p:nvPr/>
          </p:nvSpPr>
          <p:spPr bwMode="auto">
            <a:xfrm>
              <a:off x="4227" y="2938"/>
              <a:ext cx="6"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Line 232"/>
            <p:cNvSpPr>
              <a:spLocks noChangeShapeType="1"/>
            </p:cNvSpPr>
            <p:nvPr/>
          </p:nvSpPr>
          <p:spPr bwMode="auto">
            <a:xfrm>
              <a:off x="4227" y="307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Rectangle 233"/>
            <p:cNvSpPr>
              <a:spLocks noChangeArrowheads="1"/>
            </p:cNvSpPr>
            <p:nvPr/>
          </p:nvSpPr>
          <p:spPr bwMode="auto">
            <a:xfrm>
              <a:off x="4227" y="3078"/>
              <a:ext cx="6"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Line 234"/>
            <p:cNvSpPr>
              <a:spLocks noChangeShapeType="1"/>
            </p:cNvSpPr>
            <p:nvPr/>
          </p:nvSpPr>
          <p:spPr bwMode="auto">
            <a:xfrm>
              <a:off x="4227" y="321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Rectangle 235"/>
            <p:cNvSpPr>
              <a:spLocks noChangeArrowheads="1"/>
            </p:cNvSpPr>
            <p:nvPr/>
          </p:nvSpPr>
          <p:spPr bwMode="auto">
            <a:xfrm>
              <a:off x="4227" y="3218"/>
              <a:ext cx="6"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Line 236"/>
            <p:cNvSpPr>
              <a:spLocks noChangeShapeType="1"/>
            </p:cNvSpPr>
            <p:nvPr/>
          </p:nvSpPr>
          <p:spPr bwMode="auto">
            <a:xfrm>
              <a:off x="4227" y="335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Rectangle 237"/>
            <p:cNvSpPr>
              <a:spLocks noChangeArrowheads="1"/>
            </p:cNvSpPr>
            <p:nvPr/>
          </p:nvSpPr>
          <p:spPr bwMode="auto">
            <a:xfrm>
              <a:off x="4227" y="3358"/>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238"/>
            <p:cNvSpPr>
              <a:spLocks noChangeShapeType="1"/>
            </p:cNvSpPr>
            <p:nvPr/>
          </p:nvSpPr>
          <p:spPr bwMode="auto">
            <a:xfrm>
              <a:off x="4227" y="349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Rectangle 239"/>
            <p:cNvSpPr>
              <a:spLocks noChangeArrowheads="1"/>
            </p:cNvSpPr>
            <p:nvPr/>
          </p:nvSpPr>
          <p:spPr bwMode="auto">
            <a:xfrm>
              <a:off x="4227" y="3498"/>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Line 240"/>
            <p:cNvSpPr>
              <a:spLocks noChangeShapeType="1"/>
            </p:cNvSpPr>
            <p:nvPr/>
          </p:nvSpPr>
          <p:spPr bwMode="auto">
            <a:xfrm>
              <a:off x="4227" y="363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Rectangle 241"/>
            <p:cNvSpPr>
              <a:spLocks noChangeArrowheads="1"/>
            </p:cNvSpPr>
            <p:nvPr/>
          </p:nvSpPr>
          <p:spPr bwMode="auto">
            <a:xfrm>
              <a:off x="4227" y="3638"/>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Line 242"/>
            <p:cNvSpPr>
              <a:spLocks noChangeShapeType="1"/>
            </p:cNvSpPr>
            <p:nvPr/>
          </p:nvSpPr>
          <p:spPr bwMode="auto">
            <a:xfrm>
              <a:off x="4227" y="377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Rectangle 243"/>
            <p:cNvSpPr>
              <a:spLocks noChangeArrowheads="1"/>
            </p:cNvSpPr>
            <p:nvPr/>
          </p:nvSpPr>
          <p:spPr bwMode="auto">
            <a:xfrm>
              <a:off x="4227" y="3778"/>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Line 244"/>
            <p:cNvSpPr>
              <a:spLocks noChangeShapeType="1"/>
            </p:cNvSpPr>
            <p:nvPr/>
          </p:nvSpPr>
          <p:spPr bwMode="auto">
            <a:xfrm>
              <a:off x="4227" y="391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Rectangle 245"/>
            <p:cNvSpPr>
              <a:spLocks noChangeArrowheads="1"/>
            </p:cNvSpPr>
            <p:nvPr/>
          </p:nvSpPr>
          <p:spPr bwMode="auto">
            <a:xfrm>
              <a:off x="4227" y="3918"/>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Line 246"/>
            <p:cNvSpPr>
              <a:spLocks noChangeShapeType="1"/>
            </p:cNvSpPr>
            <p:nvPr/>
          </p:nvSpPr>
          <p:spPr bwMode="auto">
            <a:xfrm>
              <a:off x="4227" y="405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Rectangle 247"/>
            <p:cNvSpPr>
              <a:spLocks noChangeArrowheads="1"/>
            </p:cNvSpPr>
            <p:nvPr/>
          </p:nvSpPr>
          <p:spPr bwMode="auto">
            <a:xfrm>
              <a:off x="4227" y="4058"/>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Line 248"/>
            <p:cNvSpPr>
              <a:spLocks noChangeShapeType="1"/>
            </p:cNvSpPr>
            <p:nvPr/>
          </p:nvSpPr>
          <p:spPr bwMode="auto">
            <a:xfrm>
              <a:off x="4227" y="419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Rectangle 249"/>
            <p:cNvSpPr>
              <a:spLocks noChangeArrowheads="1"/>
            </p:cNvSpPr>
            <p:nvPr/>
          </p:nvSpPr>
          <p:spPr bwMode="auto">
            <a:xfrm>
              <a:off x="4227" y="4198"/>
              <a:ext cx="6" cy="6"/>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9738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685800"/>
            <a:ext cx="6324600" cy="5846742"/>
          </a:xfrm>
          <a:ln>
            <a:no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7367" y="4723989"/>
            <a:ext cx="1716633" cy="2134011"/>
          </a:xfrm>
          <a:prstGeom prst="rect">
            <a:avLst/>
          </a:prstGeom>
        </p:spPr>
      </p:pic>
    </p:spTree>
    <p:extLst>
      <p:ext uri="{BB962C8B-B14F-4D97-AF65-F5344CB8AC3E}">
        <p14:creationId xmlns:p14="http://schemas.microsoft.com/office/powerpoint/2010/main" val="37036224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569" b="-2569"/>
          <a:stretch/>
        </p:blipFill>
        <p:spPr bwMode="auto">
          <a:xfrm>
            <a:off x="0" y="-152400"/>
            <a:ext cx="95250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a:xfrm>
            <a:off x="2667000" y="1066800"/>
            <a:ext cx="5486400" cy="4114800"/>
          </a:xfrm>
        </p:spPr>
      </p:sp>
      <p:sp>
        <p:nvSpPr>
          <p:cNvPr id="4" name="Text Placeholder 3"/>
          <p:cNvSpPr>
            <a:spLocks noGrp="1"/>
          </p:cNvSpPr>
          <p:nvPr>
            <p:ph type="body" sz="half" idx="2"/>
          </p:nvPr>
        </p:nvSpPr>
        <p:spPr/>
        <p:txBody>
          <a:bodyPr/>
          <a:lstStyle/>
          <a:p>
            <a:endParaRPr lang="en-US"/>
          </a:p>
        </p:txBody>
      </p:sp>
      <p:pic>
        <p:nvPicPr>
          <p:cNvPr id="5"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l="-508" r="-508"/>
          <a:stretch/>
        </p:blipFill>
        <p:spPr bwMode="auto">
          <a:xfrm>
            <a:off x="990600" y="-6378"/>
            <a:ext cx="6934200" cy="6864378"/>
          </a:xfrm>
          <a:prstGeom prst="rect">
            <a:avLst/>
          </a:prstGeom>
          <a:noFill/>
          <a:ln>
            <a:noFill/>
          </a:ln>
          <a:effectLst/>
          <a:extLst>
            <a:ext uri="{909E8E84-426E-40DD-AFC4-6F175D3DCCD1}">
              <a14:hiddenFill xmlns:a14="http://schemas.microsoft.com/office/drawing/2010/main">
                <a:blipFill dpi="0" rotWithShape="0">
                  <a:blip/>
                  <a:srcRect t="23781" b="1769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 name="Picture 4" descr="blue jay with acorn 1.jpg"/>
          <p:cNvPicPr>
            <a:picLocks noChangeAspect="1"/>
          </p:cNvPicPr>
          <p:nvPr/>
        </p:nvPicPr>
        <p:blipFill rotWithShape="1">
          <a:blip r:embed="rId2">
            <a:extLst>
              <a:ext uri="{28A0092B-C50C-407E-A947-70E740481C1C}">
                <a14:useLocalDpi xmlns:a14="http://schemas.microsoft.com/office/drawing/2010/main" val="0"/>
              </a:ext>
            </a:extLst>
          </a:blip>
          <a:srcRect t="16667" b="5872"/>
          <a:stretch/>
        </p:blipFill>
        <p:spPr>
          <a:xfrm>
            <a:off x="0" y="0"/>
            <a:ext cx="10204004" cy="6858000"/>
          </a:xfrm>
          <a:prstGeom prst="rect">
            <a:avLst/>
          </a:prstGeom>
        </p:spPr>
      </p:pic>
    </p:spTree>
    <p:extLst>
      <p:ext uri="{BB962C8B-B14F-4D97-AF65-F5344CB8AC3E}">
        <p14:creationId xmlns:p14="http://schemas.microsoft.com/office/powerpoint/2010/main" val="9534348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p:cNvPicPr>
            <a:picLocks noChangeAspect="1" noChangeArrowheads="1"/>
          </p:cNvPicPr>
          <p:nvPr/>
        </p:nvPicPr>
        <p:blipFill>
          <a:blip r:embed="rId3"/>
          <a:srcRect/>
          <a:stretch>
            <a:fillRect/>
          </a:stretch>
        </p:blipFill>
        <p:spPr bwMode="auto">
          <a:xfrm>
            <a:off x="3456032" y="685687"/>
            <a:ext cx="2868568" cy="255650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31747" name="Rectangle 8"/>
          <p:cNvSpPr>
            <a:spLocks noChangeArrowheads="1"/>
          </p:cNvSpPr>
          <p:nvPr/>
        </p:nvSpPr>
        <p:spPr bwMode="auto">
          <a:xfrm>
            <a:off x="3394075" y="2858543"/>
            <a:ext cx="3036887" cy="400050"/>
          </a:xfrm>
          <a:prstGeom prst="rect">
            <a:avLst/>
          </a:prstGeom>
          <a:noFill/>
          <a:ln w="9525">
            <a:noFill/>
            <a:miter lim="800000"/>
            <a:headEnd/>
            <a:tailEnd/>
          </a:ln>
        </p:spPr>
        <p:txBody>
          <a:bodyPr anchor="ctr">
            <a:prstTxWarp prst="textNoShape">
              <a:avLst/>
            </a:prstTxWarp>
            <a:spAutoFit/>
          </a:bodyPr>
          <a:lstStyle/>
          <a:p>
            <a:pPr algn="ctr"/>
            <a:r>
              <a:rPr lang="en-US" sz="2000" dirty="0" err="1">
                <a:solidFill>
                  <a:srgbClr val="FFFFFF"/>
                </a:solidFill>
                <a:latin typeface="Calibri" pitchFamily="-112" charset="0"/>
                <a:ea typeface="Times New Roman" pitchFamily="-112" charset="0"/>
                <a:cs typeface="Times New Roman" pitchFamily="-112" charset="0"/>
              </a:rPr>
              <a:t>Lanceleaf</a:t>
            </a:r>
            <a:r>
              <a:rPr lang="en-US" sz="2000" dirty="0">
                <a:solidFill>
                  <a:srgbClr val="FFFFFF"/>
                </a:solidFill>
                <a:latin typeface="Calibri" pitchFamily="-112" charset="0"/>
                <a:ea typeface="Times New Roman" pitchFamily="-112" charset="0"/>
                <a:cs typeface="Times New Roman" pitchFamily="-112" charset="0"/>
              </a:rPr>
              <a:t> </a:t>
            </a:r>
            <a:r>
              <a:rPr lang="en-US" sz="2000" dirty="0" err="1">
                <a:solidFill>
                  <a:srgbClr val="FFFFFF"/>
                </a:solidFill>
                <a:latin typeface="Calibri" pitchFamily="-112" charset="0"/>
                <a:ea typeface="Times New Roman" pitchFamily="-112" charset="0"/>
                <a:cs typeface="Times New Roman" pitchFamily="-112" charset="0"/>
              </a:rPr>
              <a:t>blanketflower</a:t>
            </a:r>
            <a:endParaRPr lang="en-US" sz="2000" dirty="0">
              <a:solidFill>
                <a:srgbClr val="FFFFFF"/>
              </a:solidFill>
              <a:latin typeface="Calibri" pitchFamily="-112" charset="0"/>
            </a:endParaRPr>
          </a:p>
        </p:txBody>
      </p:sp>
      <p:pic>
        <p:nvPicPr>
          <p:cNvPr id="31748" name="Picture 9"/>
          <p:cNvPicPr>
            <a:picLocks noChangeAspect="1" noChangeArrowheads="1"/>
          </p:cNvPicPr>
          <p:nvPr/>
        </p:nvPicPr>
        <p:blipFill>
          <a:blip r:embed="rId4"/>
          <a:srcRect/>
          <a:stretch>
            <a:fillRect/>
          </a:stretch>
        </p:blipFill>
        <p:spPr bwMode="auto">
          <a:xfrm>
            <a:off x="6850062" y="3428137"/>
            <a:ext cx="2024063" cy="3292475"/>
          </a:xfrm>
          <a:prstGeom prst="rect">
            <a:avLst/>
          </a:prstGeom>
          <a:noFill/>
          <a:ln w="9525">
            <a:solidFill>
              <a:schemeClr val="tx1"/>
            </a:solidFill>
            <a:miter lim="800000"/>
            <a:headEnd/>
            <a:tailEnd/>
          </a:ln>
        </p:spPr>
      </p:pic>
      <p:sp>
        <p:nvSpPr>
          <p:cNvPr id="13" name="Rectangle 8"/>
          <p:cNvSpPr>
            <a:spLocks noChangeArrowheads="1"/>
          </p:cNvSpPr>
          <p:nvPr/>
        </p:nvSpPr>
        <p:spPr bwMode="auto">
          <a:xfrm>
            <a:off x="6750050" y="6162675"/>
            <a:ext cx="2224088" cy="400050"/>
          </a:xfrm>
          <a:prstGeom prst="rect">
            <a:avLst/>
          </a:prstGeom>
          <a:noFill/>
          <a:ln>
            <a:noFill/>
          </a:ln>
          <a:effectLst/>
        </p:spPr>
        <p:txBody>
          <a:bodyPr anchor="ctr">
            <a:spAutoFit/>
          </a:bodyPr>
          <a:lstStyle/>
          <a:p>
            <a:pPr algn="ctr">
              <a:defRPr/>
            </a:pPr>
            <a:r>
              <a:rPr lang="en-US" altLang="en-US" sz="2000" dirty="0">
                <a:solidFill>
                  <a:srgbClr val="FFFFFF"/>
                </a:solidFill>
                <a:latin typeface="+mn-lt"/>
                <a:ea typeface="Times New Roman" pitchFamily="18" charset="0"/>
                <a:cs typeface="Times New Roman" pitchFamily="18" charset="0"/>
              </a:rPr>
              <a:t>Rough coneflower</a:t>
            </a:r>
          </a:p>
        </p:txBody>
      </p:sp>
      <p:pic>
        <p:nvPicPr>
          <p:cNvPr id="31750" name="Picture 12" descr="E:\College Park Prairie photos\C. Fannon 11-04-11\Grandviewcem110411075.jpg"/>
          <p:cNvPicPr>
            <a:picLocks noChangeAspect="1" noChangeArrowheads="1"/>
          </p:cNvPicPr>
          <p:nvPr/>
        </p:nvPicPr>
        <p:blipFill>
          <a:blip r:embed="rId5"/>
          <a:srcRect l="6419" t="6970" r="2177"/>
          <a:stretch>
            <a:fillRect/>
          </a:stretch>
        </p:blipFill>
        <p:spPr bwMode="auto">
          <a:xfrm>
            <a:off x="6763113" y="172557"/>
            <a:ext cx="2012950" cy="3071813"/>
          </a:xfrm>
          <a:prstGeom prst="rect">
            <a:avLst/>
          </a:prstGeom>
          <a:noFill/>
          <a:ln w="9525">
            <a:solidFill>
              <a:schemeClr val="tx1"/>
            </a:solidFill>
            <a:miter lim="800000"/>
            <a:headEnd/>
            <a:tailEnd/>
          </a:ln>
        </p:spPr>
      </p:pic>
      <p:pic>
        <p:nvPicPr>
          <p:cNvPr id="31751" name="Picture 11"/>
          <p:cNvPicPr>
            <a:picLocks noChangeAspect="1"/>
          </p:cNvPicPr>
          <p:nvPr/>
        </p:nvPicPr>
        <p:blipFill>
          <a:blip r:embed="rId6"/>
          <a:srcRect l="27550" t="8992" b="17577"/>
          <a:stretch>
            <a:fillRect/>
          </a:stretch>
        </p:blipFill>
        <p:spPr bwMode="auto">
          <a:xfrm>
            <a:off x="3677830" y="3428137"/>
            <a:ext cx="2438400" cy="3294607"/>
          </a:xfrm>
          <a:prstGeom prst="rect">
            <a:avLst/>
          </a:prstGeom>
          <a:noFill/>
          <a:ln w="9525">
            <a:solidFill>
              <a:schemeClr val="tx1"/>
            </a:solidFill>
            <a:miter lim="800000"/>
            <a:headEnd/>
            <a:tailEnd/>
          </a:ln>
        </p:spPr>
      </p:pic>
      <p:sp>
        <p:nvSpPr>
          <p:cNvPr id="31752" name="Rectangle 8"/>
          <p:cNvSpPr>
            <a:spLocks noChangeArrowheads="1"/>
          </p:cNvSpPr>
          <p:nvPr/>
        </p:nvSpPr>
        <p:spPr bwMode="auto">
          <a:xfrm>
            <a:off x="6750050" y="112713"/>
            <a:ext cx="2012950" cy="400050"/>
          </a:xfrm>
          <a:prstGeom prst="rect">
            <a:avLst/>
          </a:prstGeom>
          <a:noFill/>
          <a:ln w="9525">
            <a:noFill/>
            <a:miter lim="800000"/>
            <a:headEnd/>
            <a:tailEnd/>
          </a:ln>
        </p:spPr>
        <p:txBody>
          <a:bodyPr anchor="ctr">
            <a:prstTxWarp prst="textNoShape">
              <a:avLst/>
            </a:prstTxWarp>
            <a:spAutoFit/>
          </a:bodyPr>
          <a:lstStyle/>
          <a:p>
            <a:pPr algn="ctr"/>
            <a:r>
              <a:rPr lang="en-US" sz="2000" dirty="0">
                <a:solidFill>
                  <a:srgbClr val="FFFFFF"/>
                </a:solidFill>
                <a:latin typeface="Calibri" pitchFamily="-112" charset="0"/>
                <a:ea typeface="Times New Roman" pitchFamily="-112" charset="0"/>
                <a:cs typeface="Times New Roman" pitchFamily="-112" charset="0"/>
              </a:rPr>
              <a:t>Blue sage</a:t>
            </a:r>
            <a:endParaRPr lang="en-US" sz="2000" dirty="0">
              <a:solidFill>
                <a:srgbClr val="FFFFFF"/>
              </a:solidFill>
              <a:latin typeface="Calibri" pitchFamily="-112" charset="0"/>
            </a:endParaRPr>
          </a:p>
        </p:txBody>
      </p:sp>
      <p:sp>
        <p:nvSpPr>
          <p:cNvPr id="31753" name="Rectangle 8"/>
          <p:cNvSpPr>
            <a:spLocks noChangeArrowheads="1"/>
          </p:cNvSpPr>
          <p:nvPr/>
        </p:nvSpPr>
        <p:spPr bwMode="auto">
          <a:xfrm>
            <a:off x="3581400" y="6153150"/>
            <a:ext cx="2667000" cy="400050"/>
          </a:xfrm>
          <a:prstGeom prst="rect">
            <a:avLst/>
          </a:prstGeom>
          <a:noFill/>
          <a:ln w="9525">
            <a:noFill/>
            <a:miter lim="800000"/>
            <a:headEnd/>
            <a:tailEnd/>
          </a:ln>
        </p:spPr>
        <p:txBody>
          <a:bodyPr anchor="ctr">
            <a:prstTxWarp prst="textNoShape">
              <a:avLst/>
            </a:prstTxWarp>
            <a:spAutoFit/>
          </a:bodyPr>
          <a:lstStyle/>
          <a:p>
            <a:pPr algn="ctr"/>
            <a:r>
              <a:rPr lang="en-US" sz="2000" dirty="0">
                <a:solidFill>
                  <a:srgbClr val="FFFFFF"/>
                </a:solidFill>
                <a:latin typeface="Calibri" pitchFamily="-112" charset="0"/>
                <a:ea typeface="Times New Roman" pitchFamily="-112" charset="0"/>
                <a:cs typeface="Times New Roman" pitchFamily="-112" charset="0"/>
              </a:rPr>
              <a:t>Rattlesnake master</a:t>
            </a:r>
            <a:endParaRPr lang="en-US" sz="2000" dirty="0">
              <a:solidFill>
                <a:srgbClr val="FFFFFF"/>
              </a:solidFill>
              <a:latin typeface="Calibri" pitchFamily="-112" charset="0"/>
            </a:endParaRPr>
          </a:p>
        </p:txBody>
      </p:sp>
      <p:sp>
        <p:nvSpPr>
          <p:cNvPr id="17" name="Text Box 13"/>
          <p:cNvSpPr txBox="1">
            <a:spLocks noChangeArrowheads="1"/>
          </p:cNvSpPr>
          <p:nvPr/>
        </p:nvSpPr>
        <p:spPr bwMode="auto">
          <a:xfrm>
            <a:off x="2043112" y="71438"/>
            <a:ext cx="5195888" cy="584200"/>
          </a:xfrm>
          <a:prstGeom prst="rect">
            <a:avLst/>
          </a:prstGeom>
          <a:noFill/>
          <a:ln>
            <a:noFill/>
          </a:ln>
          <a:effectLs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50000"/>
              </a:spcBef>
              <a:buFontTx/>
              <a:buNone/>
              <a:defRPr/>
            </a:pPr>
            <a:r>
              <a:rPr lang="en-US" altLang="en-US" b="1" u="sng" dirty="0" smtClean="0">
                <a:latin typeface="+mn-lt"/>
              </a:rPr>
              <a:t>Wildflowers</a:t>
            </a:r>
          </a:p>
        </p:txBody>
      </p:sp>
      <p:pic>
        <p:nvPicPr>
          <p:cNvPr id="31755" name="Picture 1"/>
          <p:cNvPicPr>
            <a:picLocks noChangeAspect="1"/>
          </p:cNvPicPr>
          <p:nvPr/>
        </p:nvPicPr>
        <p:blipFill>
          <a:blip r:embed="rId7"/>
          <a:srcRect/>
          <a:stretch>
            <a:fillRect/>
          </a:stretch>
        </p:blipFill>
        <p:spPr bwMode="auto">
          <a:xfrm>
            <a:off x="368074" y="215540"/>
            <a:ext cx="2788103" cy="6515913"/>
          </a:xfrm>
          <a:prstGeom prst="rect">
            <a:avLst/>
          </a:prstGeom>
          <a:noFill/>
          <a:ln w="9525">
            <a:solidFill>
              <a:schemeClr val="tx1"/>
            </a:solidFill>
            <a:miter lim="800000"/>
            <a:headEnd/>
            <a:tailEnd/>
          </a:ln>
        </p:spPr>
      </p:pic>
      <p:sp>
        <p:nvSpPr>
          <p:cNvPr id="31756" name="Rectangle 8"/>
          <p:cNvSpPr>
            <a:spLocks noChangeArrowheads="1"/>
          </p:cNvSpPr>
          <p:nvPr/>
        </p:nvSpPr>
        <p:spPr bwMode="auto">
          <a:xfrm>
            <a:off x="368074" y="6273937"/>
            <a:ext cx="2667000" cy="400050"/>
          </a:xfrm>
          <a:prstGeom prst="rect">
            <a:avLst/>
          </a:prstGeom>
          <a:noFill/>
          <a:ln w="9525">
            <a:noFill/>
            <a:miter lim="800000"/>
            <a:headEnd/>
            <a:tailEnd/>
          </a:ln>
        </p:spPr>
        <p:txBody>
          <a:bodyPr anchor="ctr">
            <a:prstTxWarp prst="textNoShape">
              <a:avLst/>
            </a:prstTxWarp>
            <a:spAutoFit/>
          </a:bodyPr>
          <a:lstStyle/>
          <a:p>
            <a:pPr algn="ctr"/>
            <a:r>
              <a:rPr lang="en-US" sz="2000" dirty="0">
                <a:solidFill>
                  <a:srgbClr val="FFFFFF"/>
                </a:solidFill>
                <a:latin typeface="Calibri" pitchFamily="-112" charset="0"/>
                <a:ea typeface="Times New Roman" pitchFamily="-112" charset="0"/>
                <a:cs typeface="Times New Roman" pitchFamily="-112" charset="0"/>
              </a:rPr>
              <a:t>Kansas blazing star</a:t>
            </a:r>
            <a:endParaRPr lang="en-US" sz="2000" dirty="0">
              <a:solidFill>
                <a:srgbClr val="FFFFFF"/>
              </a:solidFill>
              <a:latin typeface="Calibri" pitchFamily="-112"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narch on Asclepias Perennis (Aquatic Milkweed).jpg"/>
          <p:cNvPicPr>
            <a:picLocks noChangeAspect="1"/>
          </p:cNvPicPr>
          <p:nvPr/>
        </p:nvPicPr>
        <p:blipFill>
          <a:blip r:embed="rId3"/>
          <a:stretch>
            <a:fillRect/>
          </a:stretch>
        </p:blipFill>
        <p:spPr>
          <a:xfrm>
            <a:off x="1676400" y="0"/>
            <a:ext cx="5181600" cy="69088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3" descr="Camouflaged Looper on Bidens aristosa_PPT"/>
          <p:cNvPicPr>
            <a:picLocks noChangeAspect="1" noChangeArrowheads="1"/>
          </p:cNvPicPr>
          <p:nvPr/>
        </p:nvPicPr>
        <p:blipFill>
          <a:blip r:embed="rId3"/>
          <a:srcRect l="14928" t="24734" r="6453"/>
          <a:stretch>
            <a:fillRect/>
          </a:stretch>
        </p:blipFill>
        <p:spPr bwMode="auto">
          <a:xfrm>
            <a:off x="0" y="0"/>
            <a:ext cx="9580443" cy="6858000"/>
          </a:xfrm>
          <a:prstGeom prst="rect">
            <a:avLst/>
          </a:prstGeom>
          <a:noFill/>
          <a:ln w="9525">
            <a:noFill/>
            <a:miter lim="800000"/>
            <a:headEnd/>
            <a:tailEnd/>
          </a:ln>
        </p:spPr>
      </p:pic>
      <p:sp>
        <p:nvSpPr>
          <p:cNvPr id="22536" name="Text Box 16"/>
          <p:cNvSpPr txBox="1">
            <a:spLocks noChangeArrowheads="1"/>
          </p:cNvSpPr>
          <p:nvPr/>
        </p:nvSpPr>
        <p:spPr bwMode="auto">
          <a:xfrm>
            <a:off x="5029200" y="6172200"/>
            <a:ext cx="40465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prstTxWarp prst="textNoShape">
              <a:avLst/>
            </a:prstTxWarp>
            <a:spAutoFit/>
          </a:bodyPr>
          <a:lstStyle/>
          <a:p>
            <a:pPr algn="ctr">
              <a:spcBef>
                <a:spcPct val="50000"/>
              </a:spcBef>
            </a:pPr>
            <a:r>
              <a:rPr lang="en-US" sz="2000">
                <a:latin typeface="Calibri" charset="0"/>
              </a:rPr>
              <a:t>Camouflaged Looper, </a:t>
            </a:r>
            <a:r>
              <a:rPr lang="en-US" sz="2000" i="1">
                <a:latin typeface="Calibri" charset="0"/>
              </a:rPr>
              <a:t>Bidens aristosa</a:t>
            </a:r>
            <a:endParaRPr lang="en-US" sz="2000">
              <a:latin typeface="Calibri" charset="0"/>
            </a:endParaRPr>
          </a:p>
        </p:txBody>
      </p:sp>
      <p:sp>
        <p:nvSpPr>
          <p:cNvPr id="10" name="Rectangle 1"/>
          <p:cNvSpPr>
            <a:spLocks noChangeArrowheads="1"/>
          </p:cNvSpPr>
          <p:nvPr/>
        </p:nvSpPr>
        <p:spPr bwMode="auto">
          <a:xfrm rot="16200000">
            <a:off x="8398669" y="5579269"/>
            <a:ext cx="1030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1400" dirty="0" smtClean="0">
                <a:solidFill>
                  <a:schemeClr val="accent3">
                    <a:lumMod val="50000"/>
                  </a:schemeClr>
                </a:solidFill>
                <a:latin typeface="+mn-lt"/>
              </a:rPr>
              <a:t>Don  Verser</a:t>
            </a:r>
          </a:p>
        </p:txBody>
      </p:sp>
    </p:spTree>
    <p:extLst>
      <p:ext uri="{BB962C8B-B14F-4D97-AF65-F5344CB8AC3E}">
        <p14:creationId xmlns:p14="http://schemas.microsoft.com/office/powerpoint/2010/main" val="126354691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Invasive Plants</a:t>
            </a:r>
            <a:endParaRPr lang="en-US" dirty="0"/>
          </a:p>
        </p:txBody>
      </p:sp>
      <p:sp>
        <p:nvSpPr>
          <p:cNvPr id="3" name="Content Placeholder 2"/>
          <p:cNvSpPr>
            <a:spLocks noGrp="1"/>
          </p:cNvSpPr>
          <p:nvPr>
            <p:ph idx="1"/>
          </p:nvPr>
        </p:nvSpPr>
        <p:spPr>
          <a:xfrm>
            <a:off x="457200" y="1066801"/>
            <a:ext cx="8229600" cy="1981200"/>
          </a:xfrm>
        </p:spPr>
        <p:txBody>
          <a:bodyPr/>
          <a:lstStyle/>
          <a:p>
            <a:pPr>
              <a:buFontTx/>
              <a:buChar char="-"/>
            </a:pPr>
            <a:r>
              <a:rPr lang="en-US" i="1" dirty="0" err="1" smtClean="0"/>
              <a:t>Ligustrum</a:t>
            </a:r>
            <a:r>
              <a:rPr lang="en-US" i="1" dirty="0" smtClean="0"/>
              <a:t> </a:t>
            </a:r>
            <a:r>
              <a:rPr lang="en-US" i="1" dirty="0" err="1" smtClean="0"/>
              <a:t>sinense</a:t>
            </a:r>
            <a:r>
              <a:rPr lang="en-US" i="1" dirty="0" smtClean="0"/>
              <a:t> </a:t>
            </a:r>
            <a:r>
              <a:rPr lang="en-US" dirty="0" smtClean="0"/>
              <a:t>– Chinese privet</a:t>
            </a:r>
          </a:p>
          <a:p>
            <a:pPr>
              <a:buFontTx/>
              <a:buChar char="-"/>
            </a:pPr>
            <a:r>
              <a:rPr lang="en-US" i="1" dirty="0" err="1" smtClean="0"/>
              <a:t>Lygodium</a:t>
            </a:r>
            <a:r>
              <a:rPr lang="en-US" i="1" dirty="0" smtClean="0"/>
              <a:t> </a:t>
            </a:r>
            <a:r>
              <a:rPr lang="en-US" i="1" dirty="0" err="1" smtClean="0"/>
              <a:t>japonicum</a:t>
            </a:r>
            <a:r>
              <a:rPr lang="en-US" i="1" dirty="0" smtClean="0"/>
              <a:t> </a:t>
            </a:r>
            <a:r>
              <a:rPr lang="en-US" dirty="0" smtClean="0"/>
              <a:t>– Japanese climbing fern</a:t>
            </a:r>
          </a:p>
          <a:p>
            <a:pPr>
              <a:buFontTx/>
              <a:buChar char="-"/>
            </a:pPr>
            <a:r>
              <a:rPr lang="en-US" i="1" dirty="0" err="1" smtClean="0"/>
              <a:t>Triadica</a:t>
            </a:r>
            <a:r>
              <a:rPr lang="en-US" i="1" dirty="0" smtClean="0"/>
              <a:t> </a:t>
            </a:r>
            <a:r>
              <a:rPr lang="en-US" i="1" dirty="0" err="1" smtClean="0"/>
              <a:t>sebifera</a:t>
            </a:r>
            <a:r>
              <a:rPr lang="en-US" i="1" dirty="0" smtClean="0"/>
              <a:t> </a:t>
            </a:r>
            <a:r>
              <a:rPr lang="en-US" dirty="0" smtClean="0"/>
              <a:t>– Chinese tallow</a:t>
            </a:r>
            <a:endParaRPr lang="en-US" dirty="0"/>
          </a:p>
        </p:txBody>
      </p:sp>
      <p:pic>
        <p:nvPicPr>
          <p:cNvPr id="3074" name="Picture 2" descr="Image result for chinese tall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200402"/>
            <a:ext cx="2867475" cy="28710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japanese climbing fer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0425" y="3136173"/>
            <a:ext cx="2343150" cy="31242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hinese priv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862" y="3262744"/>
            <a:ext cx="2746375" cy="2746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srcRect l="29167" t="6095" r="30416" b="13905"/>
          <a:stretch/>
        </p:blipFill>
        <p:spPr>
          <a:xfrm>
            <a:off x="1981200" y="152400"/>
            <a:ext cx="5983514" cy="6477000"/>
          </a:xfrm>
          <a:prstGeom prst="rect">
            <a:avLst/>
          </a:prstGeom>
        </p:spPr>
      </p:pic>
      <p:sp>
        <p:nvSpPr>
          <p:cNvPr id="5" name="Rectangle 4"/>
          <p:cNvSpPr/>
          <p:nvPr/>
        </p:nvSpPr>
        <p:spPr>
          <a:xfrm>
            <a:off x="3400425" y="5562600"/>
            <a:ext cx="4405135" cy="838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26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Not always bad…</a:t>
            </a:r>
            <a:endParaRPr lang="en-US" dirty="0"/>
          </a:p>
        </p:txBody>
      </p:sp>
      <p:pic>
        <p:nvPicPr>
          <p:cNvPr id="4099" name="Picture 3" descr="cf7a3d30-741a-4850-817f-925ddffe705f@namprd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42" y="990600"/>
            <a:ext cx="7556715" cy="566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Image result for phyla nodifl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699" y="1031365"/>
            <a:ext cx="7086600" cy="5565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21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0" y="0"/>
            <a:ext cx="98313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866702"/>
            <a:ext cx="5105400" cy="1991298"/>
          </a:xfrm>
          <a:prstGeom prst="rect">
            <a:avLst/>
          </a:prstGeom>
        </p:spPr>
      </p:pic>
      <p:pic>
        <p:nvPicPr>
          <p:cNvPr id="5" name="Picture 4"/>
          <p:cNvPicPr>
            <a:picLocks noChangeAspect="1"/>
          </p:cNvPicPr>
          <p:nvPr/>
        </p:nvPicPr>
        <p:blipFill>
          <a:blip r:embed="rId3"/>
          <a:stretch>
            <a:fillRect/>
          </a:stretch>
        </p:blipFill>
        <p:spPr>
          <a:xfrm>
            <a:off x="4343400" y="3581400"/>
            <a:ext cx="4800600" cy="1811115"/>
          </a:xfrm>
          <a:prstGeom prst="rect">
            <a:avLst/>
          </a:prstGeom>
        </p:spPr>
      </p:pic>
      <p:pic>
        <p:nvPicPr>
          <p:cNvPr id="6" name="Picture 5"/>
          <p:cNvPicPr>
            <a:picLocks noChangeAspect="1"/>
          </p:cNvPicPr>
          <p:nvPr/>
        </p:nvPicPr>
        <p:blipFill>
          <a:blip r:embed="rId4"/>
          <a:stretch>
            <a:fillRect/>
          </a:stretch>
        </p:blipFill>
        <p:spPr>
          <a:xfrm>
            <a:off x="0" y="1981200"/>
            <a:ext cx="4895896" cy="1905000"/>
          </a:xfrm>
          <a:prstGeom prst="rect">
            <a:avLst/>
          </a:prstGeom>
        </p:spPr>
      </p:pic>
      <p:pic>
        <p:nvPicPr>
          <p:cNvPr id="7" name="Picture 6"/>
          <p:cNvPicPr>
            <a:picLocks noChangeAspect="1"/>
          </p:cNvPicPr>
          <p:nvPr/>
        </p:nvPicPr>
        <p:blipFill>
          <a:blip r:embed="rId5"/>
          <a:srcRect t="14236"/>
          <a:stretch>
            <a:fillRect/>
          </a:stretch>
        </p:blipFill>
        <p:spPr>
          <a:xfrm>
            <a:off x="3636301" y="0"/>
            <a:ext cx="5507699" cy="2086443"/>
          </a:xfrm>
          <a:prstGeom prst="rect">
            <a:avLst/>
          </a:prstGeom>
        </p:spPr>
      </p:pic>
      <p:sp>
        <p:nvSpPr>
          <p:cNvPr id="8" name="Rectangle 7"/>
          <p:cNvSpPr/>
          <p:nvPr/>
        </p:nvSpPr>
        <p:spPr>
          <a:xfrm>
            <a:off x="2762296" y="2285999"/>
            <a:ext cx="1962104" cy="1216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078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Bird Friendly Communities</a:t>
            </a:r>
            <a:endParaRPr lang="en-US" b="1" dirty="0"/>
          </a:p>
        </p:txBody>
      </p:sp>
      <p:sp>
        <p:nvSpPr>
          <p:cNvPr id="3" name="Content Placeholder 2"/>
          <p:cNvSpPr>
            <a:spLocks noGrp="1"/>
          </p:cNvSpPr>
          <p:nvPr>
            <p:ph idx="1"/>
          </p:nvPr>
        </p:nvSpPr>
        <p:spPr>
          <a:xfrm>
            <a:off x="457200" y="1371601"/>
            <a:ext cx="8229600" cy="2819400"/>
          </a:xfrm>
        </p:spPr>
        <p:txBody>
          <a:bodyPr>
            <a:normAutofit fontScale="92500" lnSpcReduction="20000"/>
          </a:bodyPr>
          <a:lstStyle/>
          <a:p>
            <a:pPr>
              <a:buNone/>
            </a:pPr>
            <a:r>
              <a:rPr lang="en-US" sz="3600" dirty="0" smtClean="0"/>
              <a:t>	</a:t>
            </a:r>
            <a:r>
              <a:rPr lang="en-US" sz="4400" dirty="0" smtClean="0"/>
              <a:t>“Birds make any place a chance for </a:t>
            </a:r>
            <a:r>
              <a:rPr lang="en-US" sz="4400" b="1" dirty="0" smtClean="0"/>
              <a:t>discovery</a:t>
            </a:r>
            <a:r>
              <a:rPr lang="en-US" sz="4400" dirty="0" smtClean="0"/>
              <a:t>, they make a garden seem </a:t>
            </a:r>
            <a:r>
              <a:rPr lang="en-US" sz="4400" b="1" dirty="0" smtClean="0"/>
              <a:t>wild</a:t>
            </a:r>
            <a:r>
              <a:rPr lang="en-US" sz="4400" dirty="0" smtClean="0"/>
              <a:t>, they are a little bit of </a:t>
            </a:r>
            <a:r>
              <a:rPr lang="en-US" sz="4400" b="1" dirty="0" smtClean="0"/>
              <a:t>wilderness</a:t>
            </a:r>
            <a:r>
              <a:rPr lang="en-US" sz="4400" dirty="0" smtClean="0"/>
              <a:t> coming into a city park…”</a:t>
            </a:r>
            <a:r>
              <a:rPr lang="en-US" i="1" dirty="0" smtClean="0"/>
              <a:t>—David Sibley, Author</a:t>
            </a:r>
            <a:endParaRPr lang="en-US" dirty="0"/>
          </a:p>
        </p:txBody>
      </p:sp>
      <p:pic>
        <p:nvPicPr>
          <p:cNvPr id="4" name="Picture 3" descr="family birding.jpg"/>
          <p:cNvPicPr>
            <a:picLocks noChangeAspect="1"/>
          </p:cNvPicPr>
          <p:nvPr/>
        </p:nvPicPr>
        <p:blipFill>
          <a:blip r:embed="rId3"/>
          <a:stretch>
            <a:fillRect/>
          </a:stretch>
        </p:blipFill>
        <p:spPr>
          <a:xfrm>
            <a:off x="2667000" y="4044552"/>
            <a:ext cx="3733800" cy="24868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14153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u="sng" dirty="0" smtClean="0"/>
              <a:t>Section 2: Inviting Habitats</a:t>
            </a:r>
            <a:r>
              <a:rPr lang="en-US" sz="3200" dirty="0" smtClean="0"/>
              <a:t/>
            </a:r>
            <a:br>
              <a:rPr lang="en-US" sz="3200" dirty="0" smtClean="0"/>
            </a:br>
            <a:r>
              <a:rPr lang="en-US" sz="3200" dirty="0" smtClean="0"/>
              <a:t>Quiz: Which landscape better supports birds?</a:t>
            </a:r>
            <a:endParaRPr lang="en-US" sz="32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10596"/>
          <a:stretch/>
        </p:blipFill>
        <p:spPr>
          <a:xfrm>
            <a:off x="152400" y="1905000"/>
            <a:ext cx="4659300" cy="31242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905000"/>
            <a:ext cx="4165600" cy="3124200"/>
          </a:xfrm>
          <a:prstGeom prst="rect">
            <a:avLst/>
          </a:prstGeom>
        </p:spPr>
      </p:pic>
      <p:sp>
        <p:nvSpPr>
          <p:cNvPr id="2" name="TextBox 1"/>
          <p:cNvSpPr txBox="1"/>
          <p:nvPr/>
        </p:nvSpPr>
        <p:spPr>
          <a:xfrm>
            <a:off x="4267200" y="1981200"/>
            <a:ext cx="457200" cy="369332"/>
          </a:xfrm>
          <a:prstGeom prst="rect">
            <a:avLst/>
          </a:prstGeom>
          <a:noFill/>
        </p:spPr>
        <p:txBody>
          <a:bodyPr wrap="square" rtlCol="0">
            <a:spAutoFit/>
          </a:bodyPr>
          <a:lstStyle/>
          <a:p>
            <a:r>
              <a:rPr lang="en-US" b="1" dirty="0" smtClean="0"/>
              <a:t>A.</a:t>
            </a:r>
            <a:endParaRPr lang="en-US" b="1" dirty="0"/>
          </a:p>
        </p:txBody>
      </p:sp>
      <p:sp>
        <p:nvSpPr>
          <p:cNvPr id="6" name="TextBox 5"/>
          <p:cNvSpPr txBox="1"/>
          <p:nvPr/>
        </p:nvSpPr>
        <p:spPr>
          <a:xfrm>
            <a:off x="8607186" y="1911531"/>
            <a:ext cx="457200" cy="369332"/>
          </a:xfrm>
          <a:prstGeom prst="rect">
            <a:avLst/>
          </a:prstGeom>
          <a:noFill/>
        </p:spPr>
        <p:txBody>
          <a:bodyPr wrap="square" rtlCol="0">
            <a:spAutoFit/>
          </a:bodyPr>
          <a:lstStyle/>
          <a:p>
            <a:r>
              <a:rPr lang="en-US" b="1" dirty="0"/>
              <a:t>B</a:t>
            </a:r>
            <a:r>
              <a:rPr lang="en-US" b="1" dirty="0" smtClean="0"/>
              <a:t>.</a:t>
            </a:r>
            <a:endParaRPr lang="en-US"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u="sng" dirty="0" smtClean="0"/>
              <a:t>Section 2: Inviting Habitats</a:t>
            </a:r>
            <a:r>
              <a:rPr lang="en-US" dirty="0" smtClean="0"/>
              <a:t/>
            </a:r>
            <a:br>
              <a:rPr lang="en-US" dirty="0" smtClean="0"/>
            </a:br>
            <a:r>
              <a:rPr lang="en-US" dirty="0" smtClean="0"/>
              <a:t>Which landscape best supports birds?</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10596"/>
          <a:stretch/>
        </p:blipFill>
        <p:spPr>
          <a:xfrm>
            <a:off x="152400" y="1905000"/>
            <a:ext cx="4659300" cy="31242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905000"/>
            <a:ext cx="4165600" cy="3124200"/>
          </a:xfrm>
          <a:prstGeom prst="rect">
            <a:avLst/>
          </a:prstGeom>
        </p:spPr>
      </p:pic>
      <p:sp>
        <p:nvSpPr>
          <p:cNvPr id="6" name="Rectangle 5"/>
          <p:cNvSpPr/>
          <p:nvPr/>
        </p:nvSpPr>
        <p:spPr>
          <a:xfrm>
            <a:off x="3429000" y="2133600"/>
            <a:ext cx="1033438" cy="923330"/>
          </a:xfrm>
          <a:prstGeom prst="rect">
            <a:avLst/>
          </a:prstGeom>
        </p:spPr>
        <p:txBody>
          <a:bodyPr wrap="square">
            <a:spAutoFit/>
          </a:bodyPr>
          <a:lstStyle/>
          <a:p>
            <a:r>
              <a:rPr lang="en-US" sz="5400" dirty="0" err="1" smtClean="0">
                <a:latin typeface="Wingdings"/>
                <a:ea typeface="Wingdings"/>
                <a:cs typeface="Wingdings"/>
              </a:rPr>
              <a:t></a:t>
            </a:r>
            <a:endParaRPr lang="en-US" sz="5400" dirty="0"/>
          </a:p>
        </p:txBody>
      </p:sp>
      <p:sp>
        <p:nvSpPr>
          <p:cNvPr id="9" name="TextBox 8"/>
          <p:cNvSpPr txBox="1"/>
          <p:nvPr/>
        </p:nvSpPr>
        <p:spPr>
          <a:xfrm>
            <a:off x="609600" y="5791200"/>
            <a:ext cx="8307683" cy="461665"/>
          </a:xfrm>
          <a:prstGeom prst="rect">
            <a:avLst/>
          </a:prstGeom>
          <a:noFill/>
        </p:spPr>
        <p:txBody>
          <a:bodyPr wrap="none" rtlCol="0">
            <a:spAutoFit/>
          </a:bodyPr>
          <a:lstStyle/>
          <a:p>
            <a:r>
              <a:rPr lang="en-US" sz="2400" dirty="0" smtClean="0"/>
              <a:t>Layers provide diversity. Different birds require different habitats.</a:t>
            </a:r>
            <a:endParaRPr lang="en-US"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0596"/>
          <a:stretch/>
        </p:blipFill>
        <p:spPr>
          <a:xfrm>
            <a:off x="0" y="381000"/>
            <a:ext cx="9144000" cy="6131325"/>
          </a:xfrm>
          <a:prstGeom prst="rect">
            <a:avLst/>
          </a:prstGeom>
        </p:spPr>
      </p:pic>
      <p:sp>
        <p:nvSpPr>
          <p:cNvPr id="4" name="Rectangle 3"/>
          <p:cNvSpPr/>
          <p:nvPr/>
        </p:nvSpPr>
        <p:spPr>
          <a:xfrm flipH="1">
            <a:off x="0" y="381000"/>
            <a:ext cx="4541520" cy="6134100"/>
          </a:xfrm>
          <a:prstGeom prst="rect">
            <a:avLst/>
          </a:prstGeom>
          <a:gradFill flip="none" rotWithShape="1">
            <a:gsLst>
              <a:gs pos="0">
                <a:srgbClr val="000000">
                  <a:alpha val="0"/>
                </a:srgbClr>
              </a:gs>
              <a:gs pos="48000">
                <a:srgbClr val="000000">
                  <a:alpha val="63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6"/>
          <p:cNvSpPr txBox="1">
            <a:spLocks/>
          </p:cNvSpPr>
          <p:nvPr/>
        </p:nvSpPr>
        <p:spPr>
          <a:xfrm>
            <a:off x="457201" y="911760"/>
            <a:ext cx="3200400" cy="4655685"/>
          </a:xfrm>
          <a:prstGeom prst="rect">
            <a:avLst/>
          </a:prstGeom>
        </p:spPr>
        <p:txBody>
          <a:bodyPr vert="horz" lIns="0" tIns="0" rIns="0" bIns="0" rtlCol="0" anchor="t" anchorCtr="0">
            <a:noAutofit/>
          </a:bodyPr>
          <a:lstStyle>
            <a:lvl1pPr algn="l" defTabSz="457200" rtl="0" eaLnBrk="1" latinLnBrk="0" hangingPunct="1">
              <a:spcBef>
                <a:spcPct val="0"/>
              </a:spcBef>
              <a:buNone/>
              <a:defRPr sz="3200" kern="1200">
                <a:solidFill>
                  <a:schemeClr val="bg1"/>
                </a:solidFill>
                <a:latin typeface="+mj-lt"/>
                <a:ea typeface="+mj-ea"/>
                <a:cs typeface="+mj-cs"/>
              </a:defRPr>
            </a:lvl1pPr>
          </a:lstStyle>
          <a:p>
            <a:r>
              <a:rPr lang="en-US" sz="2800" dirty="0" smtClean="0">
                <a:solidFill>
                  <a:schemeClr val="accent1"/>
                </a:solidFill>
              </a:rPr>
              <a:t>Over-story</a:t>
            </a:r>
          </a:p>
          <a:p>
            <a:endParaRPr lang="en-US" sz="2800" dirty="0" smtClean="0">
              <a:solidFill>
                <a:schemeClr val="accent1"/>
              </a:solidFill>
            </a:endParaRPr>
          </a:p>
          <a:p>
            <a:endParaRPr lang="en-US" sz="2800" dirty="0">
              <a:solidFill>
                <a:schemeClr val="accent1"/>
              </a:solidFill>
            </a:endParaRPr>
          </a:p>
          <a:p>
            <a:endParaRPr lang="en-US" sz="2800" dirty="0" smtClean="0">
              <a:solidFill>
                <a:schemeClr val="accent1"/>
              </a:solidFill>
            </a:endParaRPr>
          </a:p>
          <a:p>
            <a:endParaRPr lang="en-US" sz="2800" dirty="0" smtClean="0">
              <a:solidFill>
                <a:schemeClr val="accent1"/>
              </a:solidFill>
            </a:endParaRPr>
          </a:p>
          <a:p>
            <a:r>
              <a:rPr lang="en-US" sz="2800" dirty="0" smtClean="0">
                <a:solidFill>
                  <a:schemeClr val="accent1"/>
                </a:solidFill>
              </a:rPr>
              <a:t>Mid-story</a:t>
            </a:r>
          </a:p>
          <a:p>
            <a:endParaRPr lang="en-US" sz="2800" dirty="0">
              <a:solidFill>
                <a:schemeClr val="accent1"/>
              </a:solidFill>
            </a:endParaRPr>
          </a:p>
          <a:p>
            <a:endParaRPr lang="en-US" sz="2800" dirty="0" smtClean="0">
              <a:solidFill>
                <a:schemeClr val="accent1"/>
              </a:solidFill>
            </a:endParaRPr>
          </a:p>
          <a:p>
            <a:endParaRPr lang="en-US" sz="2800" dirty="0">
              <a:solidFill>
                <a:schemeClr val="accent1"/>
              </a:solidFill>
            </a:endParaRPr>
          </a:p>
          <a:p>
            <a:endParaRPr lang="en-US" sz="2800" dirty="0" smtClean="0">
              <a:solidFill>
                <a:schemeClr val="accent1"/>
              </a:solidFill>
            </a:endParaRPr>
          </a:p>
          <a:p>
            <a:r>
              <a:rPr lang="en-US" sz="2800" dirty="0" smtClean="0">
                <a:solidFill>
                  <a:schemeClr val="accent1"/>
                </a:solidFill>
              </a:rPr>
              <a:t>Understory</a:t>
            </a:r>
            <a:endParaRPr lang="en-US" sz="2800" dirty="0">
              <a:solidFill>
                <a:schemeClr val="accent1"/>
              </a:solidFill>
            </a:endParaRPr>
          </a:p>
        </p:txBody>
      </p:sp>
      <p:sp>
        <p:nvSpPr>
          <p:cNvPr id="6" name="Text Box 3"/>
          <p:cNvSpPr txBox="1">
            <a:spLocks noChangeArrowheads="1"/>
          </p:cNvSpPr>
          <p:nvPr/>
        </p:nvSpPr>
        <p:spPr bwMode="auto">
          <a:xfrm>
            <a:off x="0" y="6512325"/>
            <a:ext cx="378864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lstStyle>
            <a:lvl1pPr>
              <a:lnSpc>
                <a:spcPct val="96000"/>
              </a:lnSpc>
              <a:spcAft>
                <a:spcPts val="1425"/>
              </a:spcAft>
              <a:buClr>
                <a:srgbClr val="000000"/>
              </a:buClr>
              <a:buSzPct val="100000"/>
              <a:buFont typeface="Times New Roman" panose="02020603050405020304" pitchFamily="18" charset="0"/>
              <a:tabLst>
                <a:tab pos="723900" algn="l"/>
                <a:tab pos="1447800" algn="l"/>
              </a:tabLst>
              <a:defRPr sz="3200">
                <a:solidFill>
                  <a:srgbClr val="000000"/>
                </a:solidFill>
                <a:latin typeface="Arial" panose="020B0604020202020204" pitchFamily="34" charset="0"/>
              </a:defRPr>
            </a:lvl1pPr>
            <a:lvl2pPr>
              <a:lnSpc>
                <a:spcPct val="96000"/>
              </a:lnSpc>
              <a:spcAft>
                <a:spcPts val="1138"/>
              </a:spcAft>
              <a:buClr>
                <a:srgbClr val="000000"/>
              </a:buClr>
              <a:buSzPct val="100000"/>
              <a:buFont typeface="Times New Roman" panose="02020603050405020304" pitchFamily="18" charset="0"/>
              <a:tabLst>
                <a:tab pos="723900" algn="l"/>
                <a:tab pos="1447800" algn="l"/>
              </a:tabLst>
              <a:defRPr sz="2800">
                <a:solidFill>
                  <a:srgbClr val="000000"/>
                </a:solidFill>
                <a:latin typeface="Arial" panose="020B0604020202020204" pitchFamily="34" charset="0"/>
              </a:defRPr>
            </a:lvl2pPr>
            <a:lvl3pPr>
              <a:lnSpc>
                <a:spcPct val="96000"/>
              </a:lnSpc>
              <a:spcAft>
                <a:spcPts val="850"/>
              </a:spcAft>
              <a:buClr>
                <a:srgbClr val="000000"/>
              </a:buClr>
              <a:buSzPct val="100000"/>
              <a:buFont typeface="Times New Roman" panose="02020603050405020304" pitchFamily="18" charset="0"/>
              <a:tabLst>
                <a:tab pos="723900" algn="l"/>
                <a:tab pos="1447800" algn="l"/>
              </a:tabLst>
              <a:defRPr sz="2400">
                <a:solidFill>
                  <a:srgbClr val="000000"/>
                </a:solidFill>
                <a:latin typeface="Arial" panose="020B0604020202020204" pitchFamily="34" charset="0"/>
              </a:defRPr>
            </a:lvl3pPr>
            <a:lvl4pPr>
              <a:lnSpc>
                <a:spcPct val="96000"/>
              </a:lnSpc>
              <a:spcAft>
                <a:spcPts val="575"/>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4pPr>
            <a:lvl5pPr>
              <a:lnSpc>
                <a:spcPct val="96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5pPr>
            <a:lvl6pPr marL="25146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6pPr>
            <a:lvl7pPr marL="29718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7pPr>
            <a:lvl8pPr marL="34290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8pPr>
            <a:lvl9pPr marL="3886200" indent="-228600" defTabSz="457200" eaLnBrk="0" fontAlgn="base" hangingPunct="0">
              <a:lnSpc>
                <a:spcPct val="96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Arial" panose="020B0604020202020204" pitchFamily="34" charset="0"/>
              </a:defRPr>
            </a:lvl9pPr>
          </a:lstStyle>
          <a:p>
            <a:pPr eaLnBrk="1">
              <a:lnSpc>
                <a:spcPct val="101000"/>
              </a:lnSpc>
              <a:spcAft>
                <a:spcPct val="0"/>
              </a:spcAft>
            </a:pPr>
            <a:r>
              <a:rPr lang="en-US" altLang="en-US" sz="1600" dirty="0" smtClean="0">
                <a:solidFill>
                  <a:srgbClr val="FFFFFF"/>
                </a:solidFill>
                <a:latin typeface="Tahoma" panose="020B0604030504040204" pitchFamily="34" charset="0"/>
              </a:rPr>
              <a:t>Photo by Robert Petty</a:t>
            </a:r>
            <a:endParaRPr lang="en-US" altLang="en-US" sz="1600" dirty="0">
              <a:solidFill>
                <a:srgbClr val="FFFFFF"/>
              </a:solidFill>
              <a:latin typeface="Tahoma" panose="020B0604030504040204" pitchFamily="34" charset="0"/>
            </a:endParaRPr>
          </a:p>
        </p:txBody>
      </p:sp>
      <p:sp>
        <p:nvSpPr>
          <p:cNvPr id="7" name="Title 6"/>
          <p:cNvSpPr>
            <a:spLocks noGrp="1"/>
          </p:cNvSpPr>
          <p:nvPr>
            <p:ph type="title"/>
          </p:nvPr>
        </p:nvSpPr>
        <p:spPr>
          <a:xfrm>
            <a:off x="6172200" y="533400"/>
            <a:ext cx="2743200" cy="1143000"/>
          </a:xfrm>
        </p:spPr>
        <p:txBody>
          <a:bodyPr>
            <a:normAutofit fontScale="90000"/>
          </a:bodyPr>
          <a:lstStyle/>
          <a:p>
            <a:r>
              <a:rPr lang="en-US" dirty="0" smtClean="0"/>
              <a:t>Structural Diversity</a:t>
            </a:r>
            <a:endParaRPr lang="en-US" dirty="0"/>
          </a:p>
        </p:txBody>
      </p:sp>
    </p:spTree>
    <p:extLst>
      <p:ext uri="{BB962C8B-B14F-4D97-AF65-F5344CB8AC3E}">
        <p14:creationId xmlns:p14="http://schemas.microsoft.com/office/powerpoint/2010/main" val="330106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t="4623" b="-1"/>
          <a:stretch/>
        </p:blipFill>
        <p:spPr bwMode="auto">
          <a:xfrm>
            <a:off x="-1" y="0"/>
            <a:ext cx="5039171" cy="3429000"/>
          </a:xfrm>
          <a:prstGeom prst="rect">
            <a:avLst/>
          </a:prstGeom>
          <a:noFill/>
          <a:ln>
            <a:noFill/>
          </a:ln>
          <a:effectLst/>
          <a:extLst>
            <a:ext uri="{909E8E84-426E-40DD-AFC4-6F175D3DCCD1}">
              <a14:hiddenFill xmlns:a14="http://schemas.microsoft.com/office/drawing/2010/main">
                <a:blipFill dpi="0" rotWithShape="0">
                  <a:blip/>
                  <a:srcRect t="1702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p:cNvPicPr>
          <p:nvPr/>
        </p:nvPicPr>
        <p:blipFill>
          <a:blip r:embed="rId4"/>
          <a:stretch>
            <a:fillRect/>
          </a:stretch>
        </p:blipFill>
        <p:spPr>
          <a:xfrm>
            <a:off x="4165811" y="3429000"/>
            <a:ext cx="4978190" cy="3429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29339" y="304800"/>
            <a:ext cx="4090261" cy="2646640"/>
          </a:xfrm>
          <a:prstGeom prst="rect">
            <a:avLst/>
          </a:prstGeom>
        </p:spPr>
      </p:pic>
      <p:pic>
        <p:nvPicPr>
          <p:cNvPr id="5122" name="Picture 2" descr="Image result for hummingbird fee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76600"/>
            <a:ext cx="3467100" cy="32004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black sunflower seed feed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1828800"/>
            <a:ext cx="38862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342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ch 3.jpg"/>
          <p:cNvPicPr>
            <a:picLocks noChangeAspect="1"/>
          </p:cNvPicPr>
          <p:nvPr/>
        </p:nvPicPr>
        <p:blipFill>
          <a:blip r:embed="rId3"/>
          <a:stretch>
            <a:fillRect/>
          </a:stretch>
        </p:blipFill>
        <p:spPr>
          <a:xfrm>
            <a:off x="228600" y="228599"/>
            <a:ext cx="3657600" cy="5377661"/>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descr="screech.jpg"/>
          <p:cNvPicPr>
            <a:picLocks noChangeAspect="1"/>
          </p:cNvPicPr>
          <p:nvPr/>
        </p:nvPicPr>
        <p:blipFill>
          <a:blip r:embed="rId4"/>
          <a:srcRect l="50833"/>
          <a:stretch>
            <a:fillRect/>
          </a:stretch>
        </p:blipFill>
        <p:spPr>
          <a:xfrm>
            <a:off x="4724400" y="3581400"/>
            <a:ext cx="3581400" cy="301383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srcRect t="4360" r="926" b="46957"/>
          <a:stretch>
            <a:fillRect/>
          </a:stretch>
        </p:blipFill>
        <p:spPr>
          <a:xfrm>
            <a:off x="4032913" y="228600"/>
            <a:ext cx="5111087" cy="3200400"/>
          </a:xfrm>
          <a:prstGeom prst="rect">
            <a:avLst/>
          </a:prstGeom>
        </p:spPr>
      </p:pic>
    </p:spTree>
    <p:extLst>
      <p:ext uri="{BB962C8B-B14F-4D97-AF65-F5344CB8AC3E}">
        <p14:creationId xmlns:p14="http://schemas.microsoft.com/office/powerpoint/2010/main" val="35987966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 name="Content Placeholder 4" descr="swifts.jpg"/>
          <p:cNvPicPr>
            <a:picLocks noChangeAspect="1"/>
          </p:cNvPicPr>
          <p:nvPr/>
        </p:nvPicPr>
        <p:blipFill>
          <a:blip r:embed="rId3"/>
          <a:stretch>
            <a:fillRect/>
          </a:stretch>
        </p:blipFill>
        <p:spPr>
          <a:xfrm>
            <a:off x="0" y="0"/>
            <a:ext cx="9144000" cy="6858000"/>
          </a:xfrm>
          <a:prstGeom prst="rect">
            <a:avLst/>
          </a:prstGeom>
          <a:ln>
            <a:solidFill>
              <a:schemeClr val="bg1"/>
            </a:solidFill>
          </a:ln>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1104" y="3932237"/>
            <a:ext cx="2342896" cy="2925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240317" y="85725"/>
            <a:ext cx="8663366" cy="6696075"/>
          </a:xfrm>
          <a:prstGeom prst="rect">
            <a:avLst/>
          </a:prstGeom>
        </p:spPr>
      </p:pic>
    </p:spTree>
    <p:extLst>
      <p:ext uri="{BB962C8B-B14F-4D97-AF65-F5344CB8AC3E}">
        <p14:creationId xmlns:p14="http://schemas.microsoft.com/office/powerpoint/2010/main" val="25047365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866702"/>
            <a:ext cx="5105400" cy="1991298"/>
          </a:xfrm>
          <a:prstGeom prst="rect">
            <a:avLst/>
          </a:prstGeom>
        </p:spPr>
      </p:pic>
      <p:pic>
        <p:nvPicPr>
          <p:cNvPr id="5" name="Picture 4"/>
          <p:cNvPicPr>
            <a:picLocks noChangeAspect="1"/>
          </p:cNvPicPr>
          <p:nvPr/>
        </p:nvPicPr>
        <p:blipFill>
          <a:blip r:embed="rId3"/>
          <a:stretch>
            <a:fillRect/>
          </a:stretch>
        </p:blipFill>
        <p:spPr>
          <a:xfrm>
            <a:off x="4343400" y="3581400"/>
            <a:ext cx="4800600" cy="1811115"/>
          </a:xfrm>
          <a:prstGeom prst="rect">
            <a:avLst/>
          </a:prstGeom>
        </p:spPr>
      </p:pic>
      <p:pic>
        <p:nvPicPr>
          <p:cNvPr id="6" name="Picture 5"/>
          <p:cNvPicPr>
            <a:picLocks noChangeAspect="1"/>
          </p:cNvPicPr>
          <p:nvPr/>
        </p:nvPicPr>
        <p:blipFill>
          <a:blip r:embed="rId4"/>
          <a:stretch>
            <a:fillRect/>
          </a:stretch>
        </p:blipFill>
        <p:spPr>
          <a:xfrm>
            <a:off x="0" y="1981200"/>
            <a:ext cx="4895896" cy="1905000"/>
          </a:xfrm>
          <a:prstGeom prst="rect">
            <a:avLst/>
          </a:prstGeom>
        </p:spPr>
      </p:pic>
      <p:pic>
        <p:nvPicPr>
          <p:cNvPr id="7" name="Picture 6"/>
          <p:cNvPicPr>
            <a:picLocks noChangeAspect="1"/>
          </p:cNvPicPr>
          <p:nvPr/>
        </p:nvPicPr>
        <p:blipFill>
          <a:blip r:embed="rId5"/>
          <a:srcRect t="14236"/>
          <a:stretch>
            <a:fillRect/>
          </a:stretch>
        </p:blipFill>
        <p:spPr>
          <a:xfrm>
            <a:off x="3636301" y="0"/>
            <a:ext cx="5507699" cy="2086443"/>
          </a:xfrm>
          <a:prstGeom prst="rect">
            <a:avLst/>
          </a:prstGeom>
        </p:spPr>
      </p:pic>
      <p:sp>
        <p:nvSpPr>
          <p:cNvPr id="9" name="Rectangle 8"/>
          <p:cNvSpPr/>
          <p:nvPr/>
        </p:nvSpPr>
        <p:spPr>
          <a:xfrm>
            <a:off x="4495799" y="3886200"/>
            <a:ext cx="1981201" cy="12166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3176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u="sng" dirty="0" smtClean="0"/>
              <a:t>Section 3: Threats to Birds</a:t>
            </a:r>
            <a:r>
              <a:rPr lang="en-US" sz="3200" dirty="0" smtClean="0"/>
              <a:t/>
            </a:r>
            <a:br>
              <a:rPr lang="en-US" sz="3200" dirty="0" smtClean="0"/>
            </a:br>
            <a:r>
              <a:rPr lang="en-US" sz="3200" dirty="0" smtClean="0"/>
              <a:t>How many birds do free-roaming cats kill in the US each year?</a:t>
            </a:r>
            <a:endParaRPr lang="en-US" sz="3200" dirty="0"/>
          </a:p>
        </p:txBody>
      </p:sp>
      <p:sp>
        <p:nvSpPr>
          <p:cNvPr id="3" name="Content Placeholder 2"/>
          <p:cNvSpPr>
            <a:spLocks noGrp="1"/>
          </p:cNvSpPr>
          <p:nvPr>
            <p:ph idx="1"/>
          </p:nvPr>
        </p:nvSpPr>
        <p:spPr>
          <a:xfrm>
            <a:off x="5257800" y="2438400"/>
            <a:ext cx="3886200" cy="3687763"/>
          </a:xfrm>
        </p:spPr>
        <p:txBody>
          <a:bodyPr>
            <a:normAutofit/>
          </a:bodyPr>
          <a:lstStyle/>
          <a:p>
            <a:pPr>
              <a:buNone/>
            </a:pPr>
            <a:r>
              <a:rPr lang="en-US" dirty="0" smtClean="0"/>
              <a:t>A) 350,000- 500,000</a:t>
            </a:r>
          </a:p>
          <a:p>
            <a:pPr>
              <a:buNone/>
            </a:pPr>
            <a:r>
              <a:rPr lang="en-US" dirty="0" smtClean="0"/>
              <a:t>B) 1.2 million-2 million</a:t>
            </a:r>
          </a:p>
          <a:p>
            <a:pPr>
              <a:buNone/>
            </a:pPr>
            <a:r>
              <a:rPr lang="en-US" dirty="0" smtClean="0"/>
              <a:t>C) 10 million-20 million</a:t>
            </a:r>
          </a:p>
          <a:p>
            <a:pPr>
              <a:buNone/>
            </a:pPr>
            <a:r>
              <a:rPr lang="en-US" dirty="0" smtClean="0"/>
              <a:t>D) 2 billion-4 billion</a:t>
            </a:r>
          </a:p>
          <a:p>
            <a:pPr>
              <a:buNone/>
            </a:pPr>
            <a:endParaRPr lang="en-US" dirty="0" smtClean="0"/>
          </a:p>
        </p:txBody>
      </p:sp>
      <p:pic>
        <p:nvPicPr>
          <p:cNvPr id="4" name="Picture 3" descr="cat with bird.jpg"/>
          <p:cNvPicPr>
            <a:picLocks noChangeAspect="1"/>
          </p:cNvPicPr>
          <p:nvPr/>
        </p:nvPicPr>
        <p:blipFill>
          <a:blip r:embed="rId2"/>
          <a:stretch>
            <a:fillRect/>
          </a:stretch>
        </p:blipFill>
        <p:spPr>
          <a:xfrm>
            <a:off x="228600" y="2057400"/>
            <a:ext cx="4934638" cy="3276600"/>
          </a:xfrm>
          <a:prstGeom prst="rect">
            <a:avLst/>
          </a:prstGeom>
          <a:ln w="38100" cap="sq">
            <a:no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62000" y="1600200"/>
            <a:ext cx="7315200" cy="4648200"/>
          </a:xfrm>
        </p:spPr>
        <p:txBody>
          <a:bodyPr>
            <a:normAutofit/>
          </a:bodyPr>
          <a:lstStyle/>
          <a:p>
            <a:r>
              <a:rPr lang="en-US" dirty="0" smtClean="0"/>
              <a:t>600+ species of bird in Texas</a:t>
            </a:r>
          </a:p>
          <a:p>
            <a:r>
              <a:rPr lang="en-US" dirty="0" smtClean="0"/>
              <a:t>2.5 million spring migrants through the Greater Gulf Coast</a:t>
            </a:r>
          </a:p>
        </p:txBody>
      </p:sp>
      <p:sp>
        <p:nvSpPr>
          <p:cNvPr id="6" name="Title 5"/>
          <p:cNvSpPr>
            <a:spLocks noGrp="1"/>
          </p:cNvSpPr>
          <p:nvPr>
            <p:ph type="title"/>
          </p:nvPr>
        </p:nvSpPr>
        <p:spPr/>
        <p:txBody>
          <a:bodyPr>
            <a:normAutofit fontScale="90000"/>
          </a:bodyPr>
          <a:lstStyle/>
          <a:p>
            <a:r>
              <a:rPr lang="en-US" dirty="0" smtClean="0"/>
              <a:t>Importance of the Houston Community</a:t>
            </a:r>
            <a:endParaRPr lang="en-US" dirty="0"/>
          </a:p>
        </p:txBody>
      </p:sp>
      <p:pic>
        <p:nvPicPr>
          <p:cNvPr id="7" name="Picture 6"/>
          <p:cNvPicPr>
            <a:picLocks noChangeAspect="1"/>
          </p:cNvPicPr>
          <p:nvPr/>
        </p:nvPicPr>
        <p:blipFill>
          <a:blip r:embed="rId3"/>
          <a:stretch>
            <a:fillRect/>
          </a:stretch>
        </p:blipFill>
        <p:spPr>
          <a:xfrm>
            <a:off x="3124200" y="3581400"/>
            <a:ext cx="2971800" cy="2971800"/>
          </a:xfrm>
          <a:prstGeom prst="rect">
            <a:avLst/>
          </a:prstGeom>
        </p:spPr>
      </p:pic>
    </p:spTree>
    <p:extLst>
      <p:ext uri="{BB962C8B-B14F-4D97-AF65-F5344CB8AC3E}">
        <p14:creationId xmlns:p14="http://schemas.microsoft.com/office/powerpoint/2010/main" val="2003692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u="sng" dirty="0" smtClean="0"/>
              <a:t>Section 3: Threats to Birds</a:t>
            </a:r>
            <a:r>
              <a:rPr lang="en-US" sz="3200" dirty="0" smtClean="0"/>
              <a:t/>
            </a:r>
            <a:br>
              <a:rPr lang="en-US" sz="3200" dirty="0" smtClean="0"/>
            </a:br>
            <a:r>
              <a:rPr lang="en-US" sz="3200" dirty="0" smtClean="0"/>
              <a:t>How many birds do free-roaming cats kill in the US each year?</a:t>
            </a:r>
            <a:endParaRPr lang="en-US" sz="3200" dirty="0"/>
          </a:p>
        </p:txBody>
      </p:sp>
      <p:sp>
        <p:nvSpPr>
          <p:cNvPr id="3" name="Content Placeholder 2"/>
          <p:cNvSpPr>
            <a:spLocks noGrp="1"/>
          </p:cNvSpPr>
          <p:nvPr>
            <p:ph idx="1"/>
          </p:nvPr>
        </p:nvSpPr>
        <p:spPr>
          <a:xfrm>
            <a:off x="5257800" y="2438400"/>
            <a:ext cx="3886200" cy="3687763"/>
          </a:xfrm>
        </p:spPr>
        <p:txBody>
          <a:bodyPr>
            <a:normAutofit/>
          </a:bodyPr>
          <a:lstStyle/>
          <a:p>
            <a:pPr>
              <a:buNone/>
            </a:pPr>
            <a:r>
              <a:rPr lang="en-US" dirty="0" smtClean="0"/>
              <a:t>A) 350,000- 500,000</a:t>
            </a:r>
          </a:p>
          <a:p>
            <a:pPr>
              <a:buNone/>
            </a:pPr>
            <a:r>
              <a:rPr lang="en-US" dirty="0" smtClean="0"/>
              <a:t>B) 1.2 million-2 million</a:t>
            </a:r>
          </a:p>
          <a:p>
            <a:pPr>
              <a:buNone/>
            </a:pPr>
            <a:r>
              <a:rPr lang="en-US" dirty="0" smtClean="0"/>
              <a:t>C) 10 million-20 million</a:t>
            </a:r>
          </a:p>
          <a:p>
            <a:pPr>
              <a:buNone/>
            </a:pPr>
            <a:r>
              <a:rPr lang="en-US" dirty="0" smtClean="0">
                <a:latin typeface="Zapf Dingbats"/>
                <a:ea typeface="Zapf Dingbats"/>
                <a:cs typeface="Zapf Dingbats"/>
              </a:rPr>
              <a:t>✔</a:t>
            </a:r>
            <a:r>
              <a:rPr lang="en-US" dirty="0" smtClean="0"/>
              <a:t> </a:t>
            </a:r>
            <a:r>
              <a:rPr lang="en-US" b="1" dirty="0" smtClean="0"/>
              <a:t>2 billion-4 billion</a:t>
            </a:r>
          </a:p>
          <a:p>
            <a:pPr>
              <a:buNone/>
            </a:pPr>
            <a:endParaRPr lang="en-US" dirty="0" smtClean="0"/>
          </a:p>
        </p:txBody>
      </p:sp>
      <p:pic>
        <p:nvPicPr>
          <p:cNvPr id="4" name="Picture 3" descr="cat with bird.jpg"/>
          <p:cNvPicPr>
            <a:picLocks noChangeAspect="1"/>
          </p:cNvPicPr>
          <p:nvPr/>
        </p:nvPicPr>
        <p:blipFill>
          <a:blip r:embed="rId2"/>
          <a:stretch>
            <a:fillRect/>
          </a:stretch>
        </p:blipFill>
        <p:spPr>
          <a:xfrm>
            <a:off x="228600" y="2057400"/>
            <a:ext cx="4934638" cy="32766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57200" y="6096000"/>
            <a:ext cx="8243387" cy="400110"/>
          </a:xfrm>
          <a:prstGeom prst="rect">
            <a:avLst/>
          </a:prstGeom>
          <a:noFill/>
        </p:spPr>
        <p:txBody>
          <a:bodyPr wrap="none" rtlCol="0">
            <a:spAutoFit/>
          </a:bodyPr>
          <a:lstStyle/>
          <a:p>
            <a:r>
              <a:rPr lang="en-US" sz="2000" dirty="0" smtClean="0"/>
              <a:t>According to the Smithsonian and U.S. Fish and Wildlife Service. Cats Indoors!</a:t>
            </a:r>
            <a:endParaRPr lang="en-US" sz="2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 Collisions</a:t>
            </a:r>
            <a:endParaRPr lang="en-US" dirty="0"/>
          </a:p>
        </p:txBody>
      </p:sp>
      <p:sp>
        <p:nvSpPr>
          <p:cNvPr id="5" name="Content Placeholder 4"/>
          <p:cNvSpPr>
            <a:spLocks noGrp="1"/>
          </p:cNvSpPr>
          <p:nvPr>
            <p:ph idx="1"/>
          </p:nvPr>
        </p:nvSpPr>
        <p:spPr>
          <a:xfrm>
            <a:off x="452846" y="1450295"/>
            <a:ext cx="8610600" cy="4525963"/>
          </a:xfrm>
        </p:spPr>
        <p:txBody>
          <a:bodyPr/>
          <a:lstStyle/>
          <a:p>
            <a:r>
              <a:rPr lang="en-US" altLang="en-US" dirty="0" smtClean="0"/>
              <a:t>Between </a:t>
            </a:r>
            <a:r>
              <a:rPr lang="en-US" altLang="en-US" b="1" i="1" dirty="0" smtClean="0"/>
              <a:t>365 and </a:t>
            </a:r>
            <a:r>
              <a:rPr lang="en-US" altLang="en-US" b="1" i="1" dirty="0"/>
              <a:t>988 Million </a:t>
            </a:r>
            <a:r>
              <a:rPr lang="en-US" altLang="en-US" dirty="0"/>
              <a:t>bird deaths per </a:t>
            </a:r>
            <a:r>
              <a:rPr lang="en-US" altLang="en-US" dirty="0" smtClean="0"/>
              <a:t>year</a:t>
            </a:r>
          </a:p>
          <a:p>
            <a:pPr lvl="1"/>
            <a:r>
              <a:rPr lang="en-US" dirty="0" smtClean="0"/>
              <a:t>About half from residential buildings</a:t>
            </a:r>
            <a:endParaRPr lang="en-US" dirty="0"/>
          </a:p>
        </p:txBody>
      </p:sp>
      <p:pic>
        <p:nvPicPr>
          <p:cNvPr id="7" name="Picture 6"/>
          <p:cNvPicPr>
            <a:picLocks noChangeAspect="1"/>
          </p:cNvPicPr>
          <p:nvPr/>
        </p:nvPicPr>
        <p:blipFill>
          <a:blip r:embed="rId3"/>
          <a:stretch>
            <a:fillRect/>
          </a:stretch>
        </p:blipFill>
        <p:spPr>
          <a:xfrm>
            <a:off x="2057400" y="3124200"/>
            <a:ext cx="4944291" cy="3285733"/>
          </a:xfrm>
          <a:prstGeom prst="rect">
            <a:avLst/>
          </a:prstGeom>
        </p:spPr>
      </p:pic>
    </p:spTree>
    <p:extLst>
      <p:ext uri="{BB962C8B-B14F-4D97-AF65-F5344CB8AC3E}">
        <p14:creationId xmlns:p14="http://schemas.microsoft.com/office/powerpoint/2010/main" val="21219097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Lights Out Action Alerts</a:t>
            </a:r>
            <a:endParaRPr lang="en-US" dirty="0"/>
          </a:p>
        </p:txBody>
      </p:sp>
      <p:pic>
        <p:nvPicPr>
          <p:cNvPr id="6" name="Content Placeholder 5"/>
          <p:cNvPicPr>
            <a:picLocks noGrp="1" noChangeAspect="1"/>
          </p:cNvPicPr>
          <p:nvPr>
            <p:ph idx="1"/>
          </p:nvPr>
        </p:nvPicPr>
        <p:blipFill>
          <a:blip r:embed="rId2"/>
          <a:stretch>
            <a:fillRect/>
          </a:stretch>
        </p:blipFill>
        <p:spPr>
          <a:xfrm>
            <a:off x="1045520" y="1600200"/>
            <a:ext cx="7052959" cy="4525963"/>
          </a:xfrm>
          <a:prstGeom prst="rect">
            <a:avLst/>
          </a:prstGeom>
        </p:spPr>
      </p:pic>
    </p:spTree>
    <p:extLst>
      <p:ext uri="{BB962C8B-B14F-4D97-AF65-F5344CB8AC3E}">
        <p14:creationId xmlns:p14="http://schemas.microsoft.com/office/powerpoint/2010/main" val="8028615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Pesticides</a:t>
            </a:r>
            <a:endParaRPr lang="en-US" dirty="0"/>
          </a:p>
        </p:txBody>
      </p:sp>
      <p:sp>
        <p:nvSpPr>
          <p:cNvPr id="5" name="Content Placeholder 4"/>
          <p:cNvSpPr>
            <a:spLocks noGrp="1"/>
          </p:cNvSpPr>
          <p:nvPr>
            <p:ph idx="1"/>
          </p:nvPr>
        </p:nvSpPr>
        <p:spPr>
          <a:xfrm>
            <a:off x="266700" y="1295400"/>
            <a:ext cx="8610600" cy="4525963"/>
          </a:xfrm>
        </p:spPr>
        <p:txBody>
          <a:bodyPr>
            <a:normAutofit/>
          </a:bodyPr>
          <a:lstStyle/>
          <a:p>
            <a:r>
              <a:rPr lang="en-US" sz="2800" dirty="0" smtClean="0"/>
              <a:t>Areas </a:t>
            </a:r>
            <a:r>
              <a:rPr lang="en-US" sz="2800" dirty="0"/>
              <a:t>with </a:t>
            </a:r>
            <a:r>
              <a:rPr lang="en-US" sz="2800" dirty="0" smtClean="0"/>
              <a:t>higher </a:t>
            </a:r>
            <a:r>
              <a:rPr lang="en-US" sz="2800" dirty="0"/>
              <a:t>than 19.43 </a:t>
            </a:r>
            <a:r>
              <a:rPr lang="en-US" sz="2800" dirty="0" smtClean="0"/>
              <a:t>ng/L of </a:t>
            </a:r>
            <a:r>
              <a:rPr lang="en-US" sz="2800" dirty="0" err="1" smtClean="0"/>
              <a:t>imidacloprid</a:t>
            </a:r>
            <a:r>
              <a:rPr lang="en-US" sz="2800" dirty="0" smtClean="0"/>
              <a:t> concentrations, the </a:t>
            </a:r>
            <a:r>
              <a:rPr lang="en-US" sz="2800" dirty="0"/>
              <a:t>average rate of decline </a:t>
            </a:r>
            <a:r>
              <a:rPr lang="en-US" sz="2800" dirty="0" smtClean="0"/>
              <a:t>of birds was </a:t>
            </a:r>
            <a:r>
              <a:rPr lang="en-US" sz="2800" dirty="0"/>
              <a:t>3.5 percent </a:t>
            </a:r>
            <a:r>
              <a:rPr lang="en-US" sz="2800" dirty="0" smtClean="0"/>
              <a:t>annually </a:t>
            </a:r>
            <a:r>
              <a:rPr lang="en-US" sz="1800" dirty="0" smtClean="0"/>
              <a:t>(Hallman et al., 2014)</a:t>
            </a:r>
          </a:p>
          <a:p>
            <a:pPr lvl="1"/>
            <a:r>
              <a:rPr lang="en-US" sz="2400" dirty="0" smtClean="0"/>
              <a:t>A</a:t>
            </a:r>
            <a:r>
              <a:rPr lang="en-US" sz="2400" dirty="0"/>
              <a:t> 30 percent decline over 10 </a:t>
            </a:r>
            <a:r>
              <a:rPr lang="en-US" sz="2400" dirty="0" smtClean="0"/>
              <a:t>years</a:t>
            </a:r>
          </a:p>
          <a:p>
            <a:pPr lvl="1"/>
            <a:r>
              <a:rPr lang="en-US" sz="2400" b="1" dirty="0" smtClean="0"/>
              <a:t>The </a:t>
            </a:r>
            <a:r>
              <a:rPr lang="en-US" sz="2400" b="1" dirty="0"/>
              <a:t>higher the </a:t>
            </a:r>
            <a:r>
              <a:rPr lang="en-US" sz="2400" b="1" dirty="0" smtClean="0"/>
              <a:t>pesticide </a:t>
            </a:r>
            <a:r>
              <a:rPr lang="en-US" sz="2400" b="1" dirty="0"/>
              <a:t>concentration the more severely the bird populations dropped.</a:t>
            </a:r>
            <a:r>
              <a:rPr lang="en-US" dirty="0"/>
              <a:t/>
            </a:r>
            <a:br>
              <a:rPr lang="en-US" dirty="0"/>
            </a:b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043855"/>
            <a:ext cx="3454400" cy="259080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a:srcRect b="10345"/>
          <a:stretch>
            <a:fillRect/>
          </a:stretch>
        </p:blipFill>
        <p:spPr>
          <a:xfrm>
            <a:off x="1219200" y="4038600"/>
            <a:ext cx="2895600" cy="2596056"/>
          </a:xfrm>
          <a:prstGeom prst="rect">
            <a:avLst/>
          </a:prstGeom>
        </p:spPr>
      </p:pic>
    </p:spTree>
    <p:extLst>
      <p:ext uri="{BB962C8B-B14F-4D97-AF65-F5344CB8AC3E}">
        <p14:creationId xmlns:p14="http://schemas.microsoft.com/office/powerpoint/2010/main" val="17904647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Plastic</a:t>
            </a:r>
            <a:endParaRPr lang="en-US" dirty="0"/>
          </a:p>
        </p:txBody>
      </p:sp>
      <p:sp>
        <p:nvSpPr>
          <p:cNvPr id="5" name="Content Placeholder 4"/>
          <p:cNvSpPr>
            <a:spLocks noGrp="1"/>
          </p:cNvSpPr>
          <p:nvPr>
            <p:ph idx="1"/>
          </p:nvPr>
        </p:nvSpPr>
        <p:spPr>
          <a:xfrm>
            <a:off x="266700" y="1295400"/>
            <a:ext cx="8610600" cy="4525963"/>
          </a:xfrm>
        </p:spPr>
        <p:txBody>
          <a:bodyPr>
            <a:normAutofit/>
          </a:bodyPr>
          <a:lstStyle/>
          <a:p>
            <a:r>
              <a:rPr lang="en-US" dirty="0" smtClean="0"/>
              <a:t>Nearly every seabird has been recorded ingesting plastic</a:t>
            </a:r>
          </a:p>
          <a:p>
            <a:r>
              <a:rPr lang="en-US" dirty="0" smtClean="0"/>
              <a:t>A recent study observed plastic in dead American Oystercatchers</a:t>
            </a:r>
            <a:r>
              <a:rPr lang="en-US" dirty="0"/>
              <a:t/>
            </a:r>
            <a:br>
              <a:rPr lang="en-US" dirty="0"/>
            </a:br>
            <a:endParaRPr lang="en-US" dirty="0"/>
          </a:p>
        </p:txBody>
      </p:sp>
      <p:pic>
        <p:nvPicPr>
          <p:cNvPr id="1026" name="Picture 2" descr="Image result for plastic tangled bi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86200"/>
            <a:ext cx="4876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audubon.org/cdn/farfuture/uKZdT5seYxoxrUt8sQjnnZDQ-afMMxYvGGj2vs5sZv0/mtime:1527604291/sites/default/files/styles/article_hero_inline/public/web_minden_00429748.jpg?itok=VnnIrlN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886200"/>
            <a:ext cx="3675617" cy="2748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0138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866702"/>
            <a:ext cx="5105400" cy="1991298"/>
          </a:xfrm>
          <a:prstGeom prst="rect">
            <a:avLst/>
          </a:prstGeom>
        </p:spPr>
      </p:pic>
      <p:pic>
        <p:nvPicPr>
          <p:cNvPr id="5" name="Picture 4"/>
          <p:cNvPicPr>
            <a:picLocks noChangeAspect="1"/>
          </p:cNvPicPr>
          <p:nvPr/>
        </p:nvPicPr>
        <p:blipFill>
          <a:blip r:embed="rId3"/>
          <a:stretch>
            <a:fillRect/>
          </a:stretch>
        </p:blipFill>
        <p:spPr>
          <a:xfrm>
            <a:off x="4343400" y="3581400"/>
            <a:ext cx="4800600" cy="1811115"/>
          </a:xfrm>
          <a:prstGeom prst="rect">
            <a:avLst/>
          </a:prstGeom>
        </p:spPr>
      </p:pic>
      <p:pic>
        <p:nvPicPr>
          <p:cNvPr id="6" name="Picture 5"/>
          <p:cNvPicPr>
            <a:picLocks noChangeAspect="1"/>
          </p:cNvPicPr>
          <p:nvPr/>
        </p:nvPicPr>
        <p:blipFill>
          <a:blip r:embed="rId4"/>
          <a:stretch>
            <a:fillRect/>
          </a:stretch>
        </p:blipFill>
        <p:spPr>
          <a:xfrm>
            <a:off x="0" y="1981200"/>
            <a:ext cx="4895896" cy="1905000"/>
          </a:xfrm>
          <a:prstGeom prst="rect">
            <a:avLst/>
          </a:prstGeom>
        </p:spPr>
      </p:pic>
      <p:pic>
        <p:nvPicPr>
          <p:cNvPr id="7" name="Picture 6"/>
          <p:cNvPicPr>
            <a:picLocks noChangeAspect="1"/>
          </p:cNvPicPr>
          <p:nvPr/>
        </p:nvPicPr>
        <p:blipFill>
          <a:blip r:embed="rId5"/>
          <a:srcRect t="14236"/>
          <a:stretch>
            <a:fillRect/>
          </a:stretch>
        </p:blipFill>
        <p:spPr>
          <a:xfrm>
            <a:off x="3636301" y="0"/>
            <a:ext cx="5507699" cy="2086443"/>
          </a:xfrm>
          <a:prstGeom prst="rect">
            <a:avLst/>
          </a:prstGeom>
        </p:spPr>
      </p:pic>
      <p:sp>
        <p:nvSpPr>
          <p:cNvPr id="10" name="Rectangle 9"/>
          <p:cNvSpPr/>
          <p:nvPr/>
        </p:nvSpPr>
        <p:spPr>
          <a:xfrm>
            <a:off x="2762296" y="5181600"/>
            <a:ext cx="1962104"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05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can I be part of the Bird-Friendly Communities movement?</a:t>
            </a:r>
            <a:endParaRPr lang="en-US" dirty="0"/>
          </a:p>
        </p:txBody>
      </p:sp>
      <p:sp>
        <p:nvSpPr>
          <p:cNvPr id="3" name="Content Placeholder 2"/>
          <p:cNvSpPr>
            <a:spLocks noGrp="1"/>
          </p:cNvSpPr>
          <p:nvPr>
            <p:ph idx="1"/>
          </p:nvPr>
        </p:nvSpPr>
        <p:spPr>
          <a:xfrm>
            <a:off x="457200" y="1905000"/>
            <a:ext cx="8229600" cy="4525963"/>
          </a:xfrm>
        </p:spPr>
        <p:txBody>
          <a:bodyPr>
            <a:normAutofit/>
          </a:bodyPr>
          <a:lstStyle/>
          <a:p>
            <a:pPr>
              <a:buNone/>
            </a:pPr>
            <a:r>
              <a:rPr lang="en-US" dirty="0" smtClean="0">
                <a:latin typeface="Zapf Dingbats"/>
                <a:ea typeface="Zapf Dingbats"/>
                <a:cs typeface="Zapf Dingbats"/>
              </a:rPr>
              <a:t>✔</a:t>
            </a:r>
            <a:r>
              <a:rPr lang="en-US" dirty="0" smtClean="0">
                <a:latin typeface="+mj-lt"/>
                <a:ea typeface="Zapf Dingbats"/>
                <a:cs typeface="Zapf Dingbats"/>
              </a:rPr>
              <a:t>Enjoy birds</a:t>
            </a:r>
          </a:p>
          <a:p>
            <a:pPr>
              <a:buNone/>
            </a:pPr>
            <a:r>
              <a:rPr lang="en-US" dirty="0" smtClean="0">
                <a:latin typeface="Zapf Dingbats"/>
                <a:ea typeface="Zapf Dingbats"/>
                <a:cs typeface="Zapf Dingbats"/>
              </a:rPr>
              <a:t>✔</a:t>
            </a:r>
            <a:r>
              <a:rPr lang="en-US" dirty="0" smtClean="0"/>
              <a:t>Volunteer at the Natives Nursery</a:t>
            </a:r>
          </a:p>
          <a:p>
            <a:pPr>
              <a:buNone/>
            </a:pPr>
            <a:r>
              <a:rPr lang="en-US" dirty="0" smtClean="0">
                <a:latin typeface="Zapf Dingbats"/>
                <a:ea typeface="Zapf Dingbats"/>
                <a:cs typeface="Zapf Dingbats"/>
              </a:rPr>
              <a:t>✔</a:t>
            </a:r>
            <a:r>
              <a:rPr lang="en-US" dirty="0" smtClean="0"/>
              <a:t>Join the Bird-Friendly Yard Program</a:t>
            </a:r>
          </a:p>
          <a:p>
            <a:pPr>
              <a:buNone/>
            </a:pPr>
            <a:r>
              <a:rPr lang="en-US" dirty="0" smtClean="0">
                <a:latin typeface="Zapf Dingbats"/>
                <a:ea typeface="Zapf Dingbats"/>
                <a:cs typeface="Zapf Dingbats"/>
              </a:rPr>
              <a:t>✔</a:t>
            </a:r>
            <a:r>
              <a:rPr lang="en-US" dirty="0" smtClean="0"/>
              <a:t>Visit </a:t>
            </a:r>
            <a:r>
              <a:rPr lang="en-US" dirty="0" err="1" smtClean="0"/>
              <a:t>birdfriendlyhouston.org</a:t>
            </a:r>
            <a:endParaRPr lang="en-US" dirty="0" smtClean="0"/>
          </a:p>
          <a:p>
            <a:pPr>
              <a:buNone/>
            </a:pPr>
            <a:r>
              <a:rPr lang="en-US" dirty="0" smtClean="0">
                <a:latin typeface="Zapf Dingbats"/>
                <a:ea typeface="Zapf Dingbats"/>
                <a:cs typeface="Zapf Dingbats"/>
              </a:rPr>
              <a:t>✔</a:t>
            </a:r>
            <a:r>
              <a:rPr lang="en-US" dirty="0" smtClean="0"/>
              <a:t>Become a member of Houston Audubon</a:t>
            </a:r>
          </a:p>
          <a:p>
            <a:pPr>
              <a:buNone/>
            </a:pPr>
            <a:r>
              <a:rPr lang="en-US" dirty="0" smtClean="0">
                <a:latin typeface="Zapf Dingbats"/>
                <a:ea typeface="Zapf Dingbats"/>
                <a:cs typeface="Zapf Dingbats"/>
              </a:rPr>
              <a:t>✔</a:t>
            </a:r>
            <a:r>
              <a:rPr lang="en-US" dirty="0" smtClean="0"/>
              <a:t>Talk to your neighbors</a:t>
            </a:r>
          </a:p>
          <a:p>
            <a:pPr>
              <a:buNone/>
            </a:pPr>
            <a:r>
              <a:rPr lang="en-US" dirty="0" smtClean="0">
                <a:latin typeface="Zapf Dingbats"/>
                <a:ea typeface="Zapf Dingbats"/>
                <a:cs typeface="Zapf Dingbats"/>
              </a:rPr>
              <a:t>✔</a:t>
            </a:r>
            <a:r>
              <a:rPr lang="en-US" dirty="0" smtClean="0"/>
              <a:t>Ask questions at your local plant nurseries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http://awaytogarden.com/wp-content/uploads/2015/09/Post-Wild_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01" y="303125"/>
            <a:ext cx="5269199" cy="6196070"/>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123" name="TextBox 2"/>
          <p:cNvSpPr txBox="1">
            <a:spLocks noChangeArrowheads="1"/>
          </p:cNvSpPr>
          <p:nvPr/>
        </p:nvSpPr>
        <p:spPr bwMode="auto">
          <a:xfrm>
            <a:off x="5570085" y="228600"/>
            <a:ext cx="3400881" cy="18158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defRPr sz="2800">
                <a:solidFill>
                  <a:schemeClr val="bg1"/>
                </a:solidFill>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altLang="en-US" dirty="0">
                <a:solidFill>
                  <a:schemeClr val="tx1"/>
                </a:solidFill>
              </a:rPr>
              <a:t>DESIGNING PLANT COMMUNITIES FOR RESILIENT LANDSCAPES</a:t>
            </a:r>
          </a:p>
        </p:txBody>
      </p:sp>
      <p:sp>
        <p:nvSpPr>
          <p:cNvPr id="4" name="TextBox 3"/>
          <p:cNvSpPr txBox="1"/>
          <p:nvPr/>
        </p:nvSpPr>
        <p:spPr>
          <a:xfrm>
            <a:off x="5622053" y="2209800"/>
            <a:ext cx="3369547" cy="313932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Calibri"/>
                <a:ea typeface="Verdana" pitchFamily="34" charset="0"/>
                <a:cs typeface="Verdana" pitchFamily="34" charset="0"/>
              </a:rPr>
              <a:t>“For too long, planting design has treated plants as individual objects placed in the garden for decoration.    …..  In contrast to the spirited spontaneity of wild vegetation, the landscapes of our yards, office parks, and cities are plastic assemblies of overused evergreens sheared into meatballs and vast seas of mown lawns.” </a:t>
            </a:r>
          </a:p>
        </p:txBody>
      </p:sp>
      <p:sp>
        <p:nvSpPr>
          <p:cNvPr id="5" name="TextBox 4"/>
          <p:cNvSpPr txBox="1"/>
          <p:nvPr/>
        </p:nvSpPr>
        <p:spPr>
          <a:xfrm>
            <a:off x="5638800" y="5547479"/>
            <a:ext cx="3369547"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effectLst/>
                <a:uLnTx/>
                <a:uFillTx/>
                <a:latin typeface="Calibri"/>
                <a:ea typeface="Verdana" pitchFamily="34" charset="0"/>
                <a:cs typeface="Verdana" pitchFamily="34" charset="0"/>
              </a:rPr>
              <a:t>Principle 5: Management, Not Maintenance </a:t>
            </a:r>
          </a:p>
        </p:txBody>
      </p:sp>
    </p:spTree>
    <p:extLst>
      <p:ext uri="{BB962C8B-B14F-4D97-AF65-F5344CB8AC3E}">
        <p14:creationId xmlns:p14="http://schemas.microsoft.com/office/powerpoint/2010/main" val="27537816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86320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l="32080" b="8025"/>
          <a:stretch>
            <a:fillRect/>
          </a:stretch>
        </p:blipFill>
        <p:spPr bwMode="auto">
          <a:xfrm>
            <a:off x="1219200" y="-19514"/>
            <a:ext cx="6771736" cy="687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617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080" y="1295400"/>
            <a:ext cx="3916920" cy="2590800"/>
          </a:xfrm>
          <a:prstGeom prst="rect">
            <a:avLst/>
          </a:prstGeom>
        </p:spPr>
      </p:pic>
      <p:sp>
        <p:nvSpPr>
          <p:cNvPr id="2" name="Title 1"/>
          <p:cNvSpPr>
            <a:spLocks noGrp="1"/>
          </p:cNvSpPr>
          <p:nvPr>
            <p:ph type="title"/>
          </p:nvPr>
        </p:nvSpPr>
        <p:spPr>
          <a:xfrm>
            <a:off x="434009" y="152400"/>
            <a:ext cx="8229600" cy="1143000"/>
          </a:xfrm>
          <a:noFill/>
        </p:spPr>
        <p:txBody>
          <a:bodyPr>
            <a:normAutofit/>
          </a:bodyPr>
          <a:lstStyle/>
          <a:p>
            <a:r>
              <a:rPr lang="en-US" dirty="0" smtClean="0"/>
              <a:t>Challenges for Houston Birds</a:t>
            </a:r>
            <a:endParaRPr lang="en-US" dirty="0"/>
          </a:p>
        </p:txBody>
      </p:sp>
      <p:pic>
        <p:nvPicPr>
          <p:cNvPr id="8" name="Picture 7" descr="sprawl.jpg"/>
          <p:cNvPicPr>
            <a:picLocks noChangeAspect="1"/>
          </p:cNvPicPr>
          <p:nvPr/>
        </p:nvPicPr>
        <p:blipFill>
          <a:blip r:embed="rId4"/>
          <a:stretch>
            <a:fillRect/>
          </a:stretch>
        </p:blipFill>
        <p:spPr>
          <a:xfrm>
            <a:off x="838199" y="1295400"/>
            <a:ext cx="3458851" cy="2590800"/>
          </a:xfrm>
          <a:prstGeom prst="rect">
            <a:avLst/>
          </a:prstGeom>
          <a:ln>
            <a:solidFill>
              <a:schemeClr val="bg1"/>
            </a:solidFill>
          </a:ln>
        </p:spPr>
      </p:pic>
      <p:pic>
        <p:nvPicPr>
          <p:cNvPr id="10" name="Picture 9" descr="bayou trash.jpg"/>
          <p:cNvPicPr>
            <a:picLocks noChangeAspect="1"/>
          </p:cNvPicPr>
          <p:nvPr/>
        </p:nvPicPr>
        <p:blipFill>
          <a:blip r:embed="rId5"/>
          <a:stretch>
            <a:fillRect/>
          </a:stretch>
        </p:blipFill>
        <p:spPr>
          <a:xfrm>
            <a:off x="4456796" y="4038600"/>
            <a:ext cx="3925204" cy="2596279"/>
          </a:xfrm>
          <a:prstGeom prst="rect">
            <a:avLst/>
          </a:prstGeom>
          <a:ln>
            <a:solidFill>
              <a:schemeClr val="bg1"/>
            </a:solidFill>
          </a:ln>
        </p:spPr>
      </p:pic>
      <p:pic>
        <p:nvPicPr>
          <p:cNvPr id="7" name="Picture 6" descr="traffic pic.jpg"/>
          <p:cNvPicPr>
            <a:picLocks noChangeAspect="1"/>
          </p:cNvPicPr>
          <p:nvPr/>
        </p:nvPicPr>
        <p:blipFill>
          <a:blip r:embed="rId6"/>
          <a:stretch>
            <a:fillRect/>
          </a:stretch>
        </p:blipFill>
        <p:spPr>
          <a:xfrm>
            <a:off x="838200" y="4038600"/>
            <a:ext cx="3458850" cy="2524265"/>
          </a:xfrm>
          <a:prstGeom prst="rect">
            <a:avLst/>
          </a:prstGeom>
          <a:ln>
            <a:solidFill>
              <a:schemeClr val="bg1"/>
            </a:solidFill>
          </a:ln>
        </p:spPr>
      </p:pic>
    </p:spTree>
    <p:extLst>
      <p:ext uri="{BB962C8B-B14F-4D97-AF65-F5344CB8AC3E}">
        <p14:creationId xmlns:p14="http://schemas.microsoft.com/office/powerpoint/2010/main" val="22260773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p:cNvPicPr>
          <p:nvPr/>
        </p:nvPicPr>
        <p:blipFill>
          <a:blip r:embed="rId3">
            <a:extLst>
              <a:ext uri="{28A0092B-C50C-407E-A947-70E740481C1C}">
                <a14:useLocalDpi xmlns:a14="http://schemas.microsoft.com/office/drawing/2010/main" val="0"/>
              </a:ext>
            </a:extLst>
          </a:blip>
          <a:srcRect t="12222"/>
          <a:stretch>
            <a:fillRect/>
          </a:stretch>
        </p:blipFill>
        <p:spPr bwMode="auto">
          <a:xfrm>
            <a:off x="0" y="7366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33350" y="152400"/>
            <a:ext cx="3295650" cy="584200"/>
          </a:xfrm>
          <a:prstGeom prst="rect">
            <a:avLst/>
          </a:prstGeom>
          <a:noFill/>
        </p:spPr>
        <p:txBody>
          <a:bodyPr>
            <a:spAutoFit/>
          </a:bodyPr>
          <a:lstStyle/>
          <a:p>
            <a:pPr>
              <a:defRPr/>
            </a:pPr>
            <a:r>
              <a:rPr lang="en-US" sz="3200" dirty="0">
                <a:latin typeface="+mn-lt"/>
              </a:rPr>
              <a:t>Urban Gardening</a:t>
            </a:r>
          </a:p>
        </p:txBody>
      </p:sp>
      <p:sp>
        <p:nvSpPr>
          <p:cNvPr id="7" name="Rectangle 9"/>
          <p:cNvSpPr>
            <a:spLocks noChangeArrowheads="1"/>
          </p:cNvSpPr>
          <p:nvPr/>
        </p:nvSpPr>
        <p:spPr bwMode="auto">
          <a:xfrm>
            <a:off x="3962400" y="136525"/>
            <a:ext cx="5059363" cy="1200150"/>
          </a:xfrm>
          <a:prstGeom prst="rect">
            <a:avLst/>
          </a:prstGeom>
          <a:solidFill>
            <a:schemeClr val="bg1">
              <a:lumMod val="95000"/>
              <a:alpha val="52000"/>
            </a:schemeClr>
          </a:solidFill>
          <a:ln>
            <a:noFill/>
          </a:ln>
          <a:effectLst>
            <a:outerShdw blurRad="50800" dist="50800" dir="5400000" algn="ctr" rotWithShape="0">
              <a:schemeClr val="bg1"/>
            </a:outerShdw>
          </a:effectLs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0"/>
              </a:spcBef>
              <a:buFontTx/>
              <a:buNone/>
              <a:defRPr/>
            </a:pPr>
            <a:r>
              <a:rPr lang="en-US" altLang="en-US" sz="2400" dirty="0" smtClean="0">
                <a:latin typeface="+mn-lt"/>
              </a:rPr>
              <a:t>Pathways, feeders, Coreopsis, Texas coneflower, Eastern </a:t>
            </a:r>
            <a:r>
              <a:rPr lang="en-US" altLang="en-US" sz="2400" dirty="0" err="1" smtClean="0">
                <a:latin typeface="+mn-lt"/>
              </a:rPr>
              <a:t>gamagrass</a:t>
            </a:r>
            <a:r>
              <a:rPr lang="en-US" altLang="en-US" sz="2400" dirty="0" smtClean="0">
                <a:latin typeface="+mn-lt"/>
              </a:rPr>
              <a:t>, </a:t>
            </a:r>
            <a:r>
              <a:rPr lang="en-US" altLang="en-US" sz="2400" dirty="0" err="1" smtClean="0">
                <a:latin typeface="+mn-lt"/>
              </a:rPr>
              <a:t>Indianblanket</a:t>
            </a:r>
            <a:r>
              <a:rPr lang="en-US" altLang="en-US" sz="2400" dirty="0" smtClean="0">
                <a:latin typeface="+mn-lt"/>
              </a:rPr>
              <a:t> and wildlife everywhere.</a:t>
            </a:r>
          </a:p>
        </p:txBody>
      </p:sp>
    </p:spTree>
    <p:extLst>
      <p:ext uri="{BB962C8B-B14F-4D97-AF65-F5344CB8AC3E}">
        <p14:creationId xmlns:p14="http://schemas.microsoft.com/office/powerpoint/2010/main" val="2953398632"/>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3581400"/>
            <a:ext cx="2235200" cy="461963"/>
          </a:xfrm>
          <a:prstGeom prst="rect">
            <a:avLst/>
          </a:prstGeom>
          <a:noFill/>
        </p:spPr>
        <p:txBody>
          <a:bodyPr>
            <a:spAutoFit/>
          </a:bodyPr>
          <a:lstStyle/>
          <a:p>
            <a:pPr algn="ctr">
              <a:defRPr/>
            </a:pPr>
            <a:r>
              <a:rPr lang="en-US" sz="2400" dirty="0">
                <a:latin typeface="+mn-lt"/>
              </a:rPr>
              <a:t>ELMNS</a:t>
            </a:r>
          </a:p>
        </p:txBody>
      </p:sp>
      <p:sp>
        <p:nvSpPr>
          <p:cNvPr id="9" name="Rectangle 8"/>
          <p:cNvSpPr/>
          <p:nvPr/>
        </p:nvSpPr>
        <p:spPr>
          <a:xfrm>
            <a:off x="4770438" y="179388"/>
            <a:ext cx="4329112" cy="585787"/>
          </a:xfrm>
          <a:prstGeom prst="rect">
            <a:avLst/>
          </a:prstGeom>
        </p:spPr>
        <p:txBody>
          <a:bodyPr>
            <a:spAutoFit/>
          </a:bodyPr>
          <a:lstStyle/>
          <a:p>
            <a:pPr algn="ctr">
              <a:defRPr/>
            </a:pPr>
            <a:r>
              <a:rPr lang="en-US" sz="3200" b="1" dirty="0">
                <a:latin typeface="+mn-lt"/>
              </a:rPr>
              <a:t>Garden in Small Spaces</a:t>
            </a:r>
          </a:p>
        </p:txBody>
      </p:sp>
      <p:pic>
        <p:nvPicPr>
          <p:cNvPr id="63492" name="Picture 2"/>
          <p:cNvPicPr>
            <a:picLocks noChangeAspect="1"/>
          </p:cNvPicPr>
          <p:nvPr/>
        </p:nvPicPr>
        <p:blipFill>
          <a:blip r:embed="rId3">
            <a:extLst>
              <a:ext uri="{28A0092B-C50C-407E-A947-70E740481C1C}">
                <a14:useLocalDpi xmlns:a14="http://schemas.microsoft.com/office/drawing/2010/main" val="0"/>
              </a:ext>
            </a:extLst>
          </a:blip>
          <a:srcRect l="5833" t="14445"/>
          <a:stretch>
            <a:fillRect/>
          </a:stretch>
        </p:blipFill>
        <p:spPr bwMode="auto">
          <a:xfrm>
            <a:off x="2540000" y="2286000"/>
            <a:ext cx="6308725"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4479925"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784725" y="1885950"/>
            <a:ext cx="3978275" cy="461963"/>
          </a:xfrm>
          <a:prstGeom prst="rect">
            <a:avLst/>
          </a:prstGeom>
          <a:noFill/>
        </p:spPr>
        <p:txBody>
          <a:bodyPr>
            <a:spAutoFit/>
          </a:bodyPr>
          <a:lstStyle/>
          <a:p>
            <a:pPr algn="ctr">
              <a:defRPr/>
            </a:pPr>
            <a:r>
              <a:rPr lang="en-US" sz="2400" dirty="0" smtClean="0">
                <a:latin typeface="+mn-lt"/>
              </a:rPr>
              <a:t>native </a:t>
            </a:r>
            <a:r>
              <a:rPr lang="en-US" sz="2400" dirty="0">
                <a:latin typeface="+mn-lt"/>
              </a:rPr>
              <a:t>plant garden</a:t>
            </a:r>
          </a:p>
        </p:txBody>
      </p:sp>
    </p:spTree>
    <p:extLst>
      <p:ext uri="{BB962C8B-B14F-4D97-AF65-F5344CB8AC3E}">
        <p14:creationId xmlns:p14="http://schemas.microsoft.com/office/powerpoint/2010/main" val="2542003332"/>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olumbia bottomland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3311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3162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51.jpg"/>
          <p:cNvPicPr>
            <a:picLocks noChangeAspect="1"/>
          </p:cNvPicPr>
          <p:nvPr/>
        </p:nvPicPr>
        <p:blipFill>
          <a:blip r:embed="rId3"/>
          <a:stretch>
            <a:fillRect/>
          </a:stretch>
        </p:blipFill>
        <p:spPr>
          <a:xfrm>
            <a:off x="0" y="1438"/>
            <a:ext cx="9220200" cy="691515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80657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Cedar Wax Wings on Youpon Feb 22, 2010 2010-02-22 300 (2).jpg"/>
          <p:cNvPicPr>
            <a:picLocks noGrp="1" noChangeAspect="1"/>
          </p:cNvPicPr>
          <p:nvPr>
            <p:ph type="pic" sz="quarter" idx="10"/>
          </p:nvPr>
        </p:nvPicPr>
        <p:blipFill rotWithShape="1">
          <a:blip r:embed="rId3"/>
          <a:srcRect l="406" t="2353" r="125" b="1984"/>
          <a:stretch/>
        </p:blipFill>
        <p:spPr>
          <a:xfrm>
            <a:off x="-1" y="0"/>
            <a:ext cx="10124451" cy="6858000"/>
          </a:xfrm>
          <a:ln>
            <a:solidFill>
              <a:schemeClr val="bg1"/>
            </a:solidFill>
          </a:ln>
        </p:spPr>
      </p:pic>
    </p:spTree>
    <p:extLst>
      <p:ext uri="{BB962C8B-B14F-4D97-AF65-F5344CB8AC3E}">
        <p14:creationId xmlns:p14="http://schemas.microsoft.com/office/powerpoint/2010/main" val="13799330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AutoShape 4"/>
          <p:cNvSpPr>
            <a:spLocks noChangeArrowheads="1"/>
          </p:cNvSpPr>
          <p:nvPr/>
        </p:nvSpPr>
        <p:spPr bwMode="auto">
          <a:xfrm>
            <a:off x="3886200" y="3278201"/>
            <a:ext cx="1600200" cy="1143000"/>
          </a:xfrm>
          <a:prstGeom prst="triangle">
            <a:avLst>
              <a:gd name="adj" fmla="val 50000"/>
            </a:avLst>
          </a:prstGeom>
          <a:solidFill>
            <a:srgbClr val="339966"/>
          </a:solidFill>
          <a:ln w="9525">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53" name="Rectangle 5"/>
          <p:cNvSpPr>
            <a:spLocks noChangeArrowheads="1"/>
          </p:cNvSpPr>
          <p:nvPr/>
        </p:nvSpPr>
        <p:spPr bwMode="auto">
          <a:xfrm rot="-992323">
            <a:off x="609600" y="3202001"/>
            <a:ext cx="8153400" cy="76200"/>
          </a:xfrm>
          <a:prstGeom prst="rect">
            <a:avLst/>
          </a:prstGeom>
          <a:solidFill>
            <a:srgbClr val="3366FF"/>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 name="Group 19"/>
          <p:cNvGrpSpPr>
            <a:grpSpLocks/>
          </p:cNvGrpSpPr>
          <p:nvPr/>
        </p:nvGrpSpPr>
        <p:grpSpPr bwMode="auto">
          <a:xfrm>
            <a:off x="533400" y="1754201"/>
            <a:ext cx="2209800" cy="2286000"/>
            <a:chOff x="336" y="768"/>
            <a:chExt cx="1392" cy="1440"/>
          </a:xfrm>
        </p:grpSpPr>
        <p:sp>
          <p:nvSpPr>
            <p:cNvPr id="2054" name="Oval 6"/>
            <p:cNvSpPr>
              <a:spLocks noChangeArrowheads="1"/>
            </p:cNvSpPr>
            <p:nvPr/>
          </p:nvSpPr>
          <p:spPr bwMode="auto">
            <a:xfrm>
              <a:off x="336" y="768"/>
              <a:ext cx="1392" cy="1440"/>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59" name="Text Box 11"/>
            <p:cNvSpPr txBox="1">
              <a:spLocks noChangeArrowheads="1"/>
            </p:cNvSpPr>
            <p:nvPr/>
          </p:nvSpPr>
          <p:spPr bwMode="auto">
            <a:xfrm>
              <a:off x="525" y="1248"/>
              <a:ext cx="1010"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400" b="1" dirty="0">
                  <a:solidFill>
                    <a:srgbClr val="030303"/>
                  </a:solidFill>
                </a:rPr>
                <a:t>Decorative</a:t>
              </a:r>
            </a:p>
            <a:p>
              <a:pPr algn="ctr">
                <a:defRPr/>
              </a:pPr>
              <a:r>
                <a:rPr lang="en-US" sz="2400" b="1" dirty="0">
                  <a:solidFill>
                    <a:srgbClr val="030303"/>
                  </a:solidFill>
                </a:rPr>
                <a:t>value</a:t>
              </a:r>
            </a:p>
          </p:txBody>
        </p:sp>
      </p:grpSp>
      <p:grpSp>
        <p:nvGrpSpPr>
          <p:cNvPr id="3" name="Group 18"/>
          <p:cNvGrpSpPr>
            <a:grpSpLocks/>
          </p:cNvGrpSpPr>
          <p:nvPr/>
        </p:nvGrpSpPr>
        <p:grpSpPr bwMode="auto">
          <a:xfrm>
            <a:off x="2667000" y="2592401"/>
            <a:ext cx="1219200" cy="990600"/>
            <a:chOff x="1728" y="1296"/>
            <a:chExt cx="768" cy="624"/>
          </a:xfrm>
        </p:grpSpPr>
        <p:sp>
          <p:nvSpPr>
            <p:cNvPr id="2055" name="Oval 7"/>
            <p:cNvSpPr>
              <a:spLocks noChangeArrowheads="1"/>
            </p:cNvSpPr>
            <p:nvPr/>
          </p:nvSpPr>
          <p:spPr bwMode="auto">
            <a:xfrm>
              <a:off x="1776" y="1296"/>
              <a:ext cx="624" cy="624"/>
            </a:xfrm>
            <a:prstGeom prst="ellipse">
              <a:avLst/>
            </a:prstGeom>
            <a:solidFill>
              <a:srgbClr val="FF9933"/>
            </a:solidFill>
            <a:ln w="9525">
              <a:solidFill>
                <a:srgbClr val="FF9933"/>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60" name="Text Box 12"/>
            <p:cNvSpPr txBox="1">
              <a:spLocks noChangeArrowheads="1"/>
            </p:cNvSpPr>
            <p:nvPr/>
          </p:nvSpPr>
          <p:spPr bwMode="auto">
            <a:xfrm>
              <a:off x="1728" y="1488"/>
              <a:ext cx="76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900" b="1" dirty="0">
                  <a:solidFill>
                    <a:srgbClr val="030303"/>
                  </a:solidFill>
                </a:rPr>
                <a:t>Screens</a:t>
              </a:r>
            </a:p>
          </p:txBody>
        </p:sp>
      </p:grpSp>
      <p:grpSp>
        <p:nvGrpSpPr>
          <p:cNvPr id="4" name="Group 17"/>
          <p:cNvGrpSpPr>
            <a:grpSpLocks/>
          </p:cNvGrpSpPr>
          <p:nvPr/>
        </p:nvGrpSpPr>
        <p:grpSpPr bwMode="auto">
          <a:xfrm>
            <a:off x="3886200" y="2516201"/>
            <a:ext cx="846138" cy="762000"/>
            <a:chOff x="2448" y="1248"/>
            <a:chExt cx="533" cy="480"/>
          </a:xfrm>
        </p:grpSpPr>
        <p:sp>
          <p:nvSpPr>
            <p:cNvPr id="2056" name="Oval 8"/>
            <p:cNvSpPr>
              <a:spLocks noChangeArrowheads="1"/>
            </p:cNvSpPr>
            <p:nvPr/>
          </p:nvSpPr>
          <p:spPr bwMode="auto">
            <a:xfrm>
              <a:off x="2448" y="1248"/>
              <a:ext cx="528" cy="480"/>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61" name="Text Box 13"/>
            <p:cNvSpPr txBox="1">
              <a:spLocks noChangeArrowheads="1"/>
            </p:cNvSpPr>
            <p:nvPr/>
          </p:nvSpPr>
          <p:spPr bwMode="auto">
            <a:xfrm>
              <a:off x="2448" y="1392"/>
              <a:ext cx="53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dirty="0">
                  <a:solidFill>
                    <a:srgbClr val="030303"/>
                  </a:solidFill>
                </a:rPr>
                <a:t>Anchor</a:t>
              </a:r>
            </a:p>
          </p:txBody>
        </p:sp>
      </p:grpSp>
      <p:grpSp>
        <p:nvGrpSpPr>
          <p:cNvPr id="5" name="Group 16"/>
          <p:cNvGrpSpPr>
            <a:grpSpLocks/>
          </p:cNvGrpSpPr>
          <p:nvPr/>
        </p:nvGrpSpPr>
        <p:grpSpPr bwMode="auto">
          <a:xfrm>
            <a:off x="3352800" y="1982801"/>
            <a:ext cx="762000" cy="762000"/>
            <a:chOff x="2976" y="1104"/>
            <a:chExt cx="480" cy="480"/>
          </a:xfrm>
        </p:grpSpPr>
        <p:sp>
          <p:nvSpPr>
            <p:cNvPr id="2057" name="Oval 9"/>
            <p:cNvSpPr>
              <a:spLocks noChangeArrowheads="1"/>
            </p:cNvSpPr>
            <p:nvPr/>
          </p:nvSpPr>
          <p:spPr bwMode="auto">
            <a:xfrm>
              <a:off x="2976" y="1104"/>
              <a:ext cx="480" cy="480"/>
            </a:xfrm>
            <a:prstGeom prst="ellipse">
              <a:avLst/>
            </a:prstGeom>
            <a:solidFill>
              <a:srgbClr val="FF9999"/>
            </a:solidFill>
            <a:ln w="9525">
              <a:solidFill>
                <a:srgbClr val="FF99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62" name="Text Box 14"/>
            <p:cNvSpPr txBox="1">
              <a:spLocks noChangeArrowheads="1"/>
            </p:cNvSpPr>
            <p:nvPr/>
          </p:nvSpPr>
          <p:spPr bwMode="auto">
            <a:xfrm>
              <a:off x="2976" y="1152"/>
              <a:ext cx="418"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dirty="0">
                  <a:solidFill>
                    <a:srgbClr val="030303"/>
                  </a:solidFill>
                </a:rPr>
                <a:t>Focal</a:t>
              </a:r>
            </a:p>
            <a:p>
              <a:pPr>
                <a:defRPr/>
              </a:pPr>
              <a:r>
                <a:rPr lang="en-US" sz="1600" b="1" dirty="0">
                  <a:solidFill>
                    <a:srgbClr val="030303"/>
                  </a:solidFill>
                </a:rPr>
                <a:t>point</a:t>
              </a:r>
            </a:p>
          </p:txBody>
        </p:sp>
      </p:grpSp>
      <p:sp>
        <p:nvSpPr>
          <p:cNvPr id="2063" name="Text Box 15"/>
          <p:cNvSpPr txBox="1">
            <a:spLocks noChangeArrowheads="1"/>
          </p:cNvSpPr>
          <p:nvPr/>
        </p:nvSpPr>
        <p:spPr bwMode="auto">
          <a:xfrm>
            <a:off x="0" y="4847562"/>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dirty="0">
                <a:solidFill>
                  <a:srgbClr val="030303"/>
                </a:solidFill>
                <a:latin typeface="Times"/>
              </a:rPr>
              <a:t>Past criteria</a:t>
            </a:r>
            <a:r>
              <a:rPr lang="en-US" sz="3600" dirty="0" smtClean="0">
                <a:solidFill>
                  <a:srgbClr val="030303"/>
                </a:solidFill>
                <a:latin typeface="Times"/>
              </a:rPr>
              <a:t> for </a:t>
            </a:r>
            <a:r>
              <a:rPr lang="en-US" sz="3600" dirty="0">
                <a:solidFill>
                  <a:srgbClr val="030303"/>
                </a:solidFill>
                <a:latin typeface="Times"/>
              </a:rPr>
              <a:t>our landscapes</a:t>
            </a:r>
          </a:p>
        </p:txBody>
      </p:sp>
      <p:sp>
        <p:nvSpPr>
          <p:cNvPr id="17" name="TextBox 16"/>
          <p:cNvSpPr txBox="1"/>
          <p:nvPr/>
        </p:nvSpPr>
        <p:spPr>
          <a:xfrm>
            <a:off x="6934200" y="6477000"/>
            <a:ext cx="1436661" cy="369332"/>
          </a:xfrm>
          <a:prstGeom prst="rect">
            <a:avLst/>
          </a:prstGeom>
          <a:noFill/>
        </p:spPr>
        <p:txBody>
          <a:bodyPr wrap="none" rtlCol="0">
            <a:spAutoFit/>
          </a:bodyPr>
          <a:lstStyle/>
          <a:p>
            <a:r>
              <a:rPr lang="en-US" dirty="0" smtClean="0"/>
              <a:t>Doug </a:t>
            </a:r>
            <a:r>
              <a:rPr lang="en-US" dirty="0" err="1" smtClean="0"/>
              <a:t>Tallamy</a:t>
            </a:r>
            <a:endParaRPr lang="en-US" dirty="0"/>
          </a:p>
        </p:txBody>
      </p:sp>
    </p:spTree>
    <p:extLst>
      <p:ext uri="{BB962C8B-B14F-4D97-AF65-F5344CB8AC3E}">
        <p14:creationId xmlns:p14="http://schemas.microsoft.com/office/powerpoint/2010/main" val="3269265973"/>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Text Box 12"/>
          <p:cNvSpPr txBox="1">
            <a:spLocks noChangeArrowheads="1"/>
          </p:cNvSpPr>
          <p:nvPr/>
        </p:nvSpPr>
        <p:spPr bwMode="auto">
          <a:xfrm>
            <a:off x="0" y="5589240"/>
            <a:ext cx="9144000" cy="584775"/>
          </a:xfrm>
          <a:prstGeom prst="rect">
            <a:avLst/>
          </a:prstGeom>
          <a:noFill/>
          <a:ln w="9525">
            <a:noFill/>
            <a:miter lim="800000"/>
            <a:headEnd/>
            <a:tailEnd/>
          </a:ln>
        </p:spPr>
        <p:txBody>
          <a:bodyPr>
            <a:spAutoFit/>
          </a:bodyPr>
          <a:lstStyle/>
          <a:p>
            <a:pPr algn="ctr"/>
            <a:r>
              <a:rPr lang="en-US" sz="3200" dirty="0">
                <a:solidFill>
                  <a:srgbClr val="030303"/>
                </a:solidFill>
                <a:latin typeface="+mn-lt"/>
              </a:rPr>
              <a:t>Future criteria for</a:t>
            </a:r>
            <a:r>
              <a:rPr lang="en-US" sz="3200" dirty="0" smtClean="0">
                <a:solidFill>
                  <a:srgbClr val="030303"/>
                </a:solidFill>
                <a:latin typeface="+mn-lt"/>
              </a:rPr>
              <a:t> for </a:t>
            </a:r>
            <a:r>
              <a:rPr lang="en-US" sz="3200" dirty="0">
                <a:solidFill>
                  <a:srgbClr val="030303"/>
                </a:solidFill>
                <a:latin typeface="+mn-lt"/>
              </a:rPr>
              <a:t>our landscapes</a:t>
            </a:r>
          </a:p>
        </p:txBody>
      </p:sp>
      <p:sp>
        <p:nvSpPr>
          <p:cNvPr id="16385" name="AutoShape 2"/>
          <p:cNvSpPr>
            <a:spLocks noChangeArrowheads="1"/>
          </p:cNvSpPr>
          <p:nvPr/>
        </p:nvSpPr>
        <p:spPr bwMode="auto">
          <a:xfrm>
            <a:off x="3830638" y="4253883"/>
            <a:ext cx="1600200" cy="1143000"/>
          </a:xfrm>
          <a:prstGeom prst="triangle">
            <a:avLst>
              <a:gd name="adj" fmla="val 50000"/>
            </a:avLst>
          </a:prstGeom>
          <a:solidFill>
            <a:srgbClr val="339966"/>
          </a:solidFill>
          <a:ln w="9525">
            <a:solidFill>
              <a:srgbClr val="008000"/>
            </a:solidFill>
            <a:miter lim="800000"/>
            <a:headEnd/>
            <a:tailEnd/>
          </a:ln>
        </p:spPr>
        <p:txBody>
          <a:bodyPr wrap="none" anchor="ctr"/>
          <a:lstStyle/>
          <a:p>
            <a:endParaRPr lang="en-US">
              <a:latin typeface="Calibri" pitchFamily="34" charset="0"/>
            </a:endParaRPr>
          </a:p>
        </p:txBody>
      </p:sp>
      <p:sp>
        <p:nvSpPr>
          <p:cNvPr id="16386" name="Rectangle 3"/>
          <p:cNvSpPr>
            <a:spLocks noChangeArrowheads="1"/>
          </p:cNvSpPr>
          <p:nvPr/>
        </p:nvSpPr>
        <p:spPr bwMode="auto">
          <a:xfrm>
            <a:off x="554038" y="4177683"/>
            <a:ext cx="8153400" cy="76200"/>
          </a:xfrm>
          <a:prstGeom prst="rect">
            <a:avLst/>
          </a:prstGeom>
          <a:solidFill>
            <a:srgbClr val="3366FF"/>
          </a:solidFill>
          <a:ln w="9525">
            <a:solidFill>
              <a:srgbClr val="0000FF"/>
            </a:solidFill>
            <a:miter lim="800000"/>
            <a:headEnd/>
            <a:tailEnd/>
          </a:ln>
        </p:spPr>
        <p:txBody>
          <a:bodyPr wrap="none" anchor="ctr"/>
          <a:lstStyle/>
          <a:p>
            <a:endParaRPr lang="en-US">
              <a:latin typeface="Calibri" pitchFamily="34" charset="0"/>
            </a:endParaRPr>
          </a:p>
        </p:txBody>
      </p:sp>
      <p:grpSp>
        <p:nvGrpSpPr>
          <p:cNvPr id="2" name="Group 13"/>
          <p:cNvGrpSpPr>
            <a:grpSpLocks/>
          </p:cNvGrpSpPr>
          <p:nvPr/>
        </p:nvGrpSpPr>
        <p:grpSpPr bwMode="auto">
          <a:xfrm>
            <a:off x="5976938" y="1961534"/>
            <a:ext cx="1143000" cy="990600"/>
            <a:chOff x="1728" y="1296"/>
            <a:chExt cx="720" cy="624"/>
          </a:xfrm>
        </p:grpSpPr>
        <p:sp>
          <p:nvSpPr>
            <p:cNvPr id="16414" name="Oval 5"/>
            <p:cNvSpPr>
              <a:spLocks noChangeArrowheads="1"/>
            </p:cNvSpPr>
            <p:nvPr/>
          </p:nvSpPr>
          <p:spPr bwMode="auto">
            <a:xfrm>
              <a:off x="1776" y="1296"/>
              <a:ext cx="624" cy="624"/>
            </a:xfrm>
            <a:prstGeom prst="ellipse">
              <a:avLst/>
            </a:prstGeom>
            <a:solidFill>
              <a:srgbClr val="00CC66"/>
            </a:solidFill>
            <a:ln w="9525">
              <a:solidFill>
                <a:srgbClr val="00CC66"/>
              </a:solidFill>
              <a:round/>
              <a:headEnd/>
              <a:tailEnd/>
            </a:ln>
          </p:spPr>
          <p:txBody>
            <a:bodyPr wrap="none" anchor="ctr"/>
            <a:lstStyle/>
            <a:p>
              <a:endParaRPr lang="en-US">
                <a:latin typeface="Calibri" pitchFamily="34" charset="0"/>
              </a:endParaRPr>
            </a:p>
          </p:txBody>
        </p:sp>
        <p:sp>
          <p:nvSpPr>
            <p:cNvPr id="16415" name="Text Box 9"/>
            <p:cNvSpPr txBox="1">
              <a:spLocks noChangeArrowheads="1"/>
            </p:cNvSpPr>
            <p:nvPr/>
          </p:nvSpPr>
          <p:spPr bwMode="auto">
            <a:xfrm>
              <a:off x="1728" y="1440"/>
              <a:ext cx="720" cy="288"/>
            </a:xfrm>
            <a:prstGeom prst="rect">
              <a:avLst/>
            </a:prstGeom>
            <a:noFill/>
            <a:ln w="9525">
              <a:noFill/>
              <a:miter lim="800000"/>
              <a:headEnd/>
              <a:tailEnd/>
            </a:ln>
          </p:spPr>
          <p:txBody>
            <a:bodyPr>
              <a:spAutoFit/>
            </a:bodyPr>
            <a:lstStyle/>
            <a:p>
              <a:pPr algn="ctr"/>
              <a:r>
                <a:rPr lang="en-US" sz="1200" b="1" dirty="0">
                  <a:solidFill>
                    <a:srgbClr val="030303"/>
                  </a:solidFill>
                  <a:latin typeface="Calibri" pitchFamily="34" charset="0"/>
                </a:rPr>
                <a:t>weather</a:t>
              </a:r>
            </a:p>
            <a:p>
              <a:pPr algn="ctr"/>
              <a:r>
                <a:rPr lang="en-US" sz="1200" b="1" dirty="0">
                  <a:solidFill>
                    <a:srgbClr val="030303"/>
                  </a:solidFill>
                  <a:latin typeface="Calibri" pitchFamily="34" charset="0"/>
                </a:rPr>
                <a:t>moderation</a:t>
              </a:r>
            </a:p>
          </p:txBody>
        </p:sp>
      </p:grpSp>
      <p:grpSp>
        <p:nvGrpSpPr>
          <p:cNvPr id="5" name="Group 14"/>
          <p:cNvGrpSpPr>
            <a:grpSpLocks/>
          </p:cNvGrpSpPr>
          <p:nvPr/>
        </p:nvGrpSpPr>
        <p:grpSpPr bwMode="auto">
          <a:xfrm>
            <a:off x="4948238" y="2270172"/>
            <a:ext cx="990600" cy="914400"/>
            <a:chOff x="2330" y="1140"/>
            <a:chExt cx="624" cy="576"/>
          </a:xfrm>
        </p:grpSpPr>
        <p:sp>
          <p:nvSpPr>
            <p:cNvPr id="16412" name="Oval 6"/>
            <p:cNvSpPr>
              <a:spLocks noChangeArrowheads="1"/>
            </p:cNvSpPr>
            <p:nvPr/>
          </p:nvSpPr>
          <p:spPr bwMode="auto">
            <a:xfrm>
              <a:off x="2330" y="1140"/>
              <a:ext cx="624" cy="576"/>
            </a:xfrm>
            <a:prstGeom prst="ellipse">
              <a:avLst/>
            </a:prstGeom>
            <a:solidFill>
              <a:srgbClr val="00CC00"/>
            </a:solidFill>
            <a:ln w="9525">
              <a:solidFill>
                <a:srgbClr val="00CC00"/>
              </a:solidFill>
              <a:round/>
              <a:headEnd/>
              <a:tailEnd/>
            </a:ln>
          </p:spPr>
          <p:txBody>
            <a:bodyPr wrap="none" anchor="ctr"/>
            <a:lstStyle/>
            <a:p>
              <a:endParaRPr lang="en-US">
                <a:latin typeface="Calibri" pitchFamily="34" charset="0"/>
              </a:endParaRPr>
            </a:p>
          </p:txBody>
        </p:sp>
        <p:sp>
          <p:nvSpPr>
            <p:cNvPr id="16413" name="Text Box 10"/>
            <p:cNvSpPr txBox="1">
              <a:spLocks noChangeArrowheads="1"/>
            </p:cNvSpPr>
            <p:nvPr/>
          </p:nvSpPr>
          <p:spPr bwMode="auto">
            <a:xfrm>
              <a:off x="2379" y="1248"/>
              <a:ext cx="563" cy="288"/>
            </a:xfrm>
            <a:prstGeom prst="rect">
              <a:avLst/>
            </a:prstGeom>
            <a:noFill/>
            <a:ln w="9525">
              <a:noFill/>
              <a:miter lim="800000"/>
              <a:headEnd/>
              <a:tailEnd/>
            </a:ln>
          </p:spPr>
          <p:txBody>
            <a:bodyPr wrap="none">
              <a:spAutoFit/>
            </a:bodyPr>
            <a:lstStyle/>
            <a:p>
              <a:pPr algn="ctr"/>
              <a:r>
                <a:rPr lang="en-US" sz="1200" b="1" dirty="0">
                  <a:solidFill>
                    <a:srgbClr val="030303"/>
                  </a:solidFill>
                  <a:latin typeface="Calibri" pitchFamily="34" charset="0"/>
                </a:rPr>
                <a:t>soil</a:t>
              </a:r>
            </a:p>
            <a:p>
              <a:pPr algn="ctr"/>
              <a:r>
                <a:rPr lang="en-US" sz="1200" b="1" dirty="0">
                  <a:solidFill>
                    <a:srgbClr val="030303"/>
                  </a:solidFill>
                  <a:latin typeface="Calibri" pitchFamily="34" charset="0"/>
                </a:rPr>
                <a:t>restoration</a:t>
              </a:r>
            </a:p>
          </p:txBody>
        </p:sp>
      </p:grpSp>
      <p:grpSp>
        <p:nvGrpSpPr>
          <p:cNvPr id="6" name="Group 15"/>
          <p:cNvGrpSpPr>
            <a:grpSpLocks/>
          </p:cNvGrpSpPr>
          <p:nvPr/>
        </p:nvGrpSpPr>
        <p:grpSpPr bwMode="auto">
          <a:xfrm>
            <a:off x="4440238" y="3110883"/>
            <a:ext cx="1143000" cy="1066800"/>
            <a:chOff x="2976" y="1008"/>
            <a:chExt cx="720" cy="672"/>
          </a:xfrm>
        </p:grpSpPr>
        <p:sp>
          <p:nvSpPr>
            <p:cNvPr id="16410" name="Oval 7"/>
            <p:cNvSpPr>
              <a:spLocks noChangeArrowheads="1"/>
            </p:cNvSpPr>
            <p:nvPr/>
          </p:nvSpPr>
          <p:spPr bwMode="auto">
            <a:xfrm>
              <a:off x="2976" y="1008"/>
              <a:ext cx="720" cy="672"/>
            </a:xfrm>
            <a:prstGeom prst="ellipse">
              <a:avLst/>
            </a:prstGeom>
            <a:solidFill>
              <a:srgbClr val="009900"/>
            </a:solidFill>
            <a:ln w="9525">
              <a:solidFill>
                <a:srgbClr val="009900"/>
              </a:solidFill>
              <a:round/>
              <a:headEnd/>
              <a:tailEnd/>
            </a:ln>
          </p:spPr>
          <p:txBody>
            <a:bodyPr wrap="none" anchor="ctr"/>
            <a:lstStyle/>
            <a:p>
              <a:endParaRPr lang="en-US">
                <a:latin typeface="Calibri" pitchFamily="34" charset="0"/>
              </a:endParaRPr>
            </a:p>
          </p:txBody>
        </p:sp>
        <p:sp>
          <p:nvSpPr>
            <p:cNvPr id="16411" name="Text Box 11"/>
            <p:cNvSpPr txBox="1">
              <a:spLocks noChangeArrowheads="1"/>
            </p:cNvSpPr>
            <p:nvPr/>
          </p:nvSpPr>
          <p:spPr bwMode="auto">
            <a:xfrm>
              <a:off x="3015" y="1183"/>
              <a:ext cx="667" cy="288"/>
            </a:xfrm>
            <a:prstGeom prst="rect">
              <a:avLst/>
            </a:prstGeom>
            <a:noFill/>
            <a:ln w="9525">
              <a:noFill/>
              <a:miter lim="800000"/>
              <a:headEnd/>
              <a:tailEnd/>
            </a:ln>
          </p:spPr>
          <p:txBody>
            <a:bodyPr wrap="none">
              <a:spAutoFit/>
            </a:bodyPr>
            <a:lstStyle/>
            <a:p>
              <a:pPr algn="ctr"/>
              <a:r>
                <a:rPr lang="en-US" sz="1200" b="1">
                  <a:solidFill>
                    <a:srgbClr val="030303"/>
                  </a:solidFill>
                  <a:latin typeface="Calibri" pitchFamily="34" charset="0"/>
                </a:rPr>
                <a:t>carbon </a:t>
              </a:r>
            </a:p>
            <a:p>
              <a:pPr algn="ctr"/>
              <a:r>
                <a:rPr lang="en-US" sz="1200" b="1">
                  <a:solidFill>
                    <a:srgbClr val="030303"/>
                  </a:solidFill>
                  <a:latin typeface="Calibri" pitchFamily="34" charset="0"/>
                </a:rPr>
                <a:t>sequestration</a:t>
              </a:r>
            </a:p>
          </p:txBody>
        </p:sp>
      </p:grpSp>
      <p:grpSp>
        <p:nvGrpSpPr>
          <p:cNvPr id="7" name="Group 19"/>
          <p:cNvGrpSpPr>
            <a:grpSpLocks/>
          </p:cNvGrpSpPr>
          <p:nvPr/>
        </p:nvGrpSpPr>
        <p:grpSpPr bwMode="auto">
          <a:xfrm>
            <a:off x="5583238" y="2882283"/>
            <a:ext cx="1295400" cy="1295400"/>
            <a:chOff x="3648" y="1152"/>
            <a:chExt cx="816" cy="816"/>
          </a:xfrm>
        </p:grpSpPr>
        <p:sp>
          <p:nvSpPr>
            <p:cNvPr id="16408" name="Oval 17"/>
            <p:cNvSpPr>
              <a:spLocks noChangeArrowheads="1"/>
            </p:cNvSpPr>
            <p:nvPr/>
          </p:nvSpPr>
          <p:spPr bwMode="auto">
            <a:xfrm>
              <a:off x="3648" y="1152"/>
              <a:ext cx="816" cy="816"/>
            </a:xfrm>
            <a:prstGeom prst="ellipse">
              <a:avLst/>
            </a:prstGeom>
            <a:solidFill>
              <a:srgbClr val="33CCFF"/>
            </a:solidFill>
            <a:ln w="9525">
              <a:solidFill>
                <a:srgbClr val="33CCFF"/>
              </a:solidFill>
              <a:round/>
              <a:headEnd/>
              <a:tailEnd/>
            </a:ln>
          </p:spPr>
          <p:txBody>
            <a:bodyPr wrap="none" anchor="ctr"/>
            <a:lstStyle/>
            <a:p>
              <a:endParaRPr lang="en-US">
                <a:latin typeface="Calibri" pitchFamily="34" charset="0"/>
              </a:endParaRPr>
            </a:p>
          </p:txBody>
        </p:sp>
        <p:sp>
          <p:nvSpPr>
            <p:cNvPr id="16409" name="Text Box 18"/>
            <p:cNvSpPr txBox="1">
              <a:spLocks noChangeArrowheads="1"/>
            </p:cNvSpPr>
            <p:nvPr/>
          </p:nvSpPr>
          <p:spPr bwMode="auto">
            <a:xfrm>
              <a:off x="3716" y="1369"/>
              <a:ext cx="645" cy="346"/>
            </a:xfrm>
            <a:prstGeom prst="rect">
              <a:avLst/>
            </a:prstGeom>
            <a:noFill/>
            <a:ln w="9525">
              <a:noFill/>
              <a:miter lim="800000"/>
              <a:headEnd/>
              <a:tailEnd/>
            </a:ln>
          </p:spPr>
          <p:txBody>
            <a:bodyPr wrap="none">
              <a:spAutoFit/>
            </a:bodyPr>
            <a:lstStyle/>
            <a:p>
              <a:pPr algn="ctr"/>
              <a:r>
                <a:rPr lang="en-US" sz="1500" b="1">
                  <a:solidFill>
                    <a:srgbClr val="030303"/>
                  </a:solidFill>
                  <a:latin typeface="Calibri" pitchFamily="34" charset="0"/>
                </a:rPr>
                <a:t>watershed</a:t>
              </a:r>
            </a:p>
            <a:p>
              <a:pPr algn="ctr"/>
              <a:r>
                <a:rPr lang="en-US" sz="1500" b="1">
                  <a:solidFill>
                    <a:srgbClr val="030303"/>
                  </a:solidFill>
                  <a:latin typeface="Calibri" pitchFamily="34" charset="0"/>
                </a:rPr>
                <a:t>value</a:t>
              </a:r>
            </a:p>
          </p:txBody>
        </p:sp>
      </p:grpSp>
      <p:grpSp>
        <p:nvGrpSpPr>
          <p:cNvPr id="8" name="Group 23"/>
          <p:cNvGrpSpPr>
            <a:grpSpLocks/>
          </p:cNvGrpSpPr>
          <p:nvPr/>
        </p:nvGrpSpPr>
        <p:grpSpPr bwMode="auto">
          <a:xfrm>
            <a:off x="6878638" y="2120283"/>
            <a:ext cx="2057400" cy="2057400"/>
            <a:chOff x="4368" y="960"/>
            <a:chExt cx="1296" cy="1296"/>
          </a:xfrm>
        </p:grpSpPr>
        <p:sp>
          <p:nvSpPr>
            <p:cNvPr id="16406" name="Oval 21"/>
            <p:cNvSpPr>
              <a:spLocks noChangeArrowheads="1"/>
            </p:cNvSpPr>
            <p:nvPr/>
          </p:nvSpPr>
          <p:spPr bwMode="auto">
            <a:xfrm>
              <a:off x="4368" y="960"/>
              <a:ext cx="1296" cy="1296"/>
            </a:xfrm>
            <a:prstGeom prst="ellipse">
              <a:avLst/>
            </a:prstGeom>
            <a:solidFill>
              <a:srgbClr val="99CC00"/>
            </a:solidFill>
            <a:ln w="9525">
              <a:solidFill>
                <a:srgbClr val="99CC00"/>
              </a:solidFill>
              <a:round/>
              <a:headEnd/>
              <a:tailEnd/>
            </a:ln>
          </p:spPr>
          <p:txBody>
            <a:bodyPr wrap="none" anchor="ctr"/>
            <a:lstStyle/>
            <a:p>
              <a:endParaRPr lang="en-US">
                <a:latin typeface="Calibri" pitchFamily="34" charset="0"/>
              </a:endParaRPr>
            </a:p>
          </p:txBody>
        </p:sp>
        <p:sp>
          <p:nvSpPr>
            <p:cNvPr id="16407" name="Text Box 22"/>
            <p:cNvSpPr txBox="1">
              <a:spLocks noChangeArrowheads="1"/>
            </p:cNvSpPr>
            <p:nvPr/>
          </p:nvSpPr>
          <p:spPr bwMode="auto">
            <a:xfrm>
              <a:off x="4520" y="1392"/>
              <a:ext cx="899" cy="518"/>
            </a:xfrm>
            <a:prstGeom prst="rect">
              <a:avLst/>
            </a:prstGeom>
            <a:noFill/>
            <a:ln w="9525">
              <a:noFill/>
              <a:miter lim="800000"/>
              <a:headEnd/>
              <a:tailEnd/>
            </a:ln>
          </p:spPr>
          <p:txBody>
            <a:bodyPr wrap="none">
              <a:spAutoFit/>
            </a:bodyPr>
            <a:lstStyle/>
            <a:p>
              <a:pPr algn="ctr"/>
              <a:r>
                <a:rPr lang="en-US" sz="2400" b="1">
                  <a:solidFill>
                    <a:srgbClr val="030303"/>
                  </a:solidFill>
                  <a:latin typeface="Calibri" pitchFamily="34" charset="0"/>
                </a:rPr>
                <a:t>Food web</a:t>
              </a:r>
            </a:p>
            <a:p>
              <a:pPr algn="ctr"/>
              <a:r>
                <a:rPr lang="en-US" sz="2400" b="1">
                  <a:solidFill>
                    <a:srgbClr val="030303"/>
                  </a:solidFill>
                  <a:latin typeface="Calibri" pitchFamily="34" charset="0"/>
                </a:rPr>
                <a:t>value</a:t>
              </a:r>
            </a:p>
          </p:txBody>
        </p:sp>
      </p:grpSp>
      <p:grpSp>
        <p:nvGrpSpPr>
          <p:cNvPr id="9" name="Group 18"/>
          <p:cNvGrpSpPr>
            <a:grpSpLocks/>
          </p:cNvGrpSpPr>
          <p:nvPr/>
        </p:nvGrpSpPr>
        <p:grpSpPr bwMode="auto">
          <a:xfrm>
            <a:off x="2166943" y="1552008"/>
            <a:ext cx="1230312" cy="950912"/>
            <a:chOff x="1838" y="197"/>
            <a:chExt cx="768" cy="624"/>
          </a:xfrm>
        </p:grpSpPr>
        <p:sp>
          <p:nvSpPr>
            <p:cNvPr id="16404" name="Oval 7"/>
            <p:cNvSpPr>
              <a:spLocks noChangeArrowheads="1"/>
            </p:cNvSpPr>
            <p:nvPr/>
          </p:nvSpPr>
          <p:spPr bwMode="auto">
            <a:xfrm>
              <a:off x="1903" y="197"/>
              <a:ext cx="624" cy="624"/>
            </a:xfrm>
            <a:prstGeom prst="ellipse">
              <a:avLst/>
            </a:prstGeom>
            <a:solidFill>
              <a:srgbClr val="FF9933"/>
            </a:solidFill>
            <a:ln w="9525">
              <a:solidFill>
                <a:srgbClr val="FF9933"/>
              </a:solidFill>
              <a:round/>
              <a:headEnd/>
              <a:tailEnd/>
            </a:ln>
          </p:spPr>
          <p:txBody>
            <a:bodyPr wrap="none" anchor="ctr"/>
            <a:lstStyle/>
            <a:p>
              <a:endParaRPr lang="en-US">
                <a:latin typeface="Calibri" pitchFamily="34" charset="0"/>
              </a:endParaRPr>
            </a:p>
          </p:txBody>
        </p:sp>
        <p:sp>
          <p:nvSpPr>
            <p:cNvPr id="16405" name="Text Box 12"/>
            <p:cNvSpPr txBox="1">
              <a:spLocks noChangeArrowheads="1"/>
            </p:cNvSpPr>
            <p:nvPr/>
          </p:nvSpPr>
          <p:spPr bwMode="auto">
            <a:xfrm>
              <a:off x="1838" y="384"/>
              <a:ext cx="768" cy="250"/>
            </a:xfrm>
            <a:prstGeom prst="rect">
              <a:avLst/>
            </a:prstGeom>
            <a:noFill/>
            <a:ln w="9525">
              <a:noFill/>
              <a:miter lim="800000"/>
              <a:headEnd/>
              <a:tailEnd/>
            </a:ln>
          </p:spPr>
          <p:txBody>
            <a:bodyPr>
              <a:spAutoFit/>
            </a:bodyPr>
            <a:lstStyle/>
            <a:p>
              <a:r>
                <a:rPr lang="en-US" sz="1900" b="1" dirty="0">
                  <a:solidFill>
                    <a:srgbClr val="030303"/>
                  </a:solidFill>
                  <a:latin typeface="Calibri" pitchFamily="34" charset="0"/>
                </a:rPr>
                <a:t>  Screens</a:t>
              </a:r>
            </a:p>
          </p:txBody>
        </p:sp>
      </p:grpSp>
      <p:grpSp>
        <p:nvGrpSpPr>
          <p:cNvPr id="10" name="Group 17"/>
          <p:cNvGrpSpPr>
            <a:grpSpLocks/>
          </p:cNvGrpSpPr>
          <p:nvPr/>
        </p:nvGrpSpPr>
        <p:grpSpPr bwMode="auto">
          <a:xfrm>
            <a:off x="3101976" y="3187083"/>
            <a:ext cx="1033462" cy="990600"/>
            <a:chOff x="2448" y="1248"/>
            <a:chExt cx="528" cy="480"/>
          </a:xfrm>
        </p:grpSpPr>
        <p:sp>
          <p:nvSpPr>
            <p:cNvPr id="16400" name="Oval 8"/>
            <p:cNvSpPr>
              <a:spLocks noChangeArrowheads="1"/>
            </p:cNvSpPr>
            <p:nvPr/>
          </p:nvSpPr>
          <p:spPr bwMode="auto">
            <a:xfrm>
              <a:off x="2448" y="1248"/>
              <a:ext cx="528" cy="480"/>
            </a:xfrm>
            <a:prstGeom prst="ellipse">
              <a:avLst/>
            </a:prstGeom>
            <a:solidFill>
              <a:srgbClr val="FF9966"/>
            </a:solidFill>
            <a:ln w="9525">
              <a:solidFill>
                <a:srgbClr val="FF9966"/>
              </a:solidFill>
              <a:round/>
              <a:headEnd/>
              <a:tailEnd/>
            </a:ln>
          </p:spPr>
          <p:txBody>
            <a:bodyPr wrap="none" anchor="ctr"/>
            <a:lstStyle/>
            <a:p>
              <a:endParaRPr lang="en-US">
                <a:latin typeface="Calibri" pitchFamily="34" charset="0"/>
              </a:endParaRPr>
            </a:p>
          </p:txBody>
        </p:sp>
        <p:sp>
          <p:nvSpPr>
            <p:cNvPr id="16401" name="Text Box 13"/>
            <p:cNvSpPr txBox="1">
              <a:spLocks noChangeArrowheads="1"/>
            </p:cNvSpPr>
            <p:nvPr/>
          </p:nvSpPr>
          <p:spPr bwMode="auto">
            <a:xfrm>
              <a:off x="2448" y="1392"/>
              <a:ext cx="477" cy="163"/>
            </a:xfrm>
            <a:prstGeom prst="rect">
              <a:avLst/>
            </a:prstGeom>
            <a:noFill/>
            <a:ln w="9525">
              <a:noFill/>
              <a:miter lim="800000"/>
              <a:headEnd/>
              <a:tailEnd/>
            </a:ln>
          </p:spPr>
          <p:txBody>
            <a:bodyPr wrap="none">
              <a:spAutoFit/>
            </a:bodyPr>
            <a:lstStyle/>
            <a:p>
              <a:r>
                <a:rPr lang="en-US" sz="1600" b="1">
                  <a:solidFill>
                    <a:srgbClr val="030303"/>
                  </a:solidFill>
                  <a:latin typeface="Calibri" pitchFamily="34" charset="0"/>
                </a:rPr>
                <a:t>   Anchor</a:t>
              </a:r>
            </a:p>
          </p:txBody>
        </p:sp>
      </p:grpSp>
      <p:grpSp>
        <p:nvGrpSpPr>
          <p:cNvPr id="11" name="Group 16"/>
          <p:cNvGrpSpPr>
            <a:grpSpLocks/>
          </p:cNvGrpSpPr>
          <p:nvPr/>
        </p:nvGrpSpPr>
        <p:grpSpPr bwMode="auto">
          <a:xfrm>
            <a:off x="2571751" y="2477471"/>
            <a:ext cx="990600" cy="860425"/>
            <a:chOff x="2976" y="1104"/>
            <a:chExt cx="480" cy="480"/>
          </a:xfrm>
        </p:grpSpPr>
        <p:sp>
          <p:nvSpPr>
            <p:cNvPr id="16398" name="Oval 9"/>
            <p:cNvSpPr>
              <a:spLocks noChangeArrowheads="1"/>
            </p:cNvSpPr>
            <p:nvPr/>
          </p:nvSpPr>
          <p:spPr bwMode="auto">
            <a:xfrm>
              <a:off x="2976" y="1104"/>
              <a:ext cx="480" cy="480"/>
            </a:xfrm>
            <a:prstGeom prst="ellipse">
              <a:avLst/>
            </a:prstGeom>
            <a:solidFill>
              <a:srgbClr val="FF9999"/>
            </a:solidFill>
            <a:ln w="9525">
              <a:solidFill>
                <a:srgbClr val="FF9999"/>
              </a:solidFill>
              <a:round/>
              <a:headEnd/>
              <a:tailEnd/>
            </a:ln>
          </p:spPr>
          <p:txBody>
            <a:bodyPr wrap="none" anchor="ctr"/>
            <a:lstStyle/>
            <a:p>
              <a:endParaRPr lang="en-US">
                <a:latin typeface="Calibri" pitchFamily="34" charset="0"/>
              </a:endParaRPr>
            </a:p>
          </p:txBody>
        </p:sp>
        <p:sp>
          <p:nvSpPr>
            <p:cNvPr id="16399" name="Text Box 14"/>
            <p:cNvSpPr txBox="1">
              <a:spLocks noChangeArrowheads="1"/>
            </p:cNvSpPr>
            <p:nvPr/>
          </p:nvSpPr>
          <p:spPr bwMode="auto">
            <a:xfrm>
              <a:off x="3005" y="1174"/>
              <a:ext cx="373" cy="324"/>
            </a:xfrm>
            <a:prstGeom prst="rect">
              <a:avLst/>
            </a:prstGeom>
            <a:noFill/>
            <a:ln w="9525">
              <a:noFill/>
              <a:miter lim="800000"/>
              <a:headEnd/>
              <a:tailEnd/>
            </a:ln>
          </p:spPr>
          <p:txBody>
            <a:bodyPr wrap="none">
              <a:spAutoFit/>
            </a:bodyPr>
            <a:lstStyle/>
            <a:p>
              <a:r>
                <a:rPr lang="en-US" sz="1600" b="1" dirty="0">
                  <a:solidFill>
                    <a:srgbClr val="030303"/>
                  </a:solidFill>
                  <a:latin typeface="Calibri" pitchFamily="34" charset="0"/>
                </a:rPr>
                <a:t>   Focal</a:t>
              </a:r>
            </a:p>
            <a:p>
              <a:r>
                <a:rPr lang="en-US" sz="1600" b="1" dirty="0">
                  <a:solidFill>
                    <a:srgbClr val="030303"/>
                  </a:solidFill>
                  <a:latin typeface="Calibri" pitchFamily="34" charset="0"/>
                </a:rPr>
                <a:t>   point</a:t>
              </a:r>
            </a:p>
          </p:txBody>
        </p:sp>
      </p:grpSp>
      <p:sp>
        <p:nvSpPr>
          <p:cNvPr id="16397" name="Oval 38"/>
          <p:cNvSpPr>
            <a:spLocks noChangeArrowheads="1"/>
          </p:cNvSpPr>
          <p:nvPr/>
        </p:nvSpPr>
        <p:spPr bwMode="auto">
          <a:xfrm>
            <a:off x="6752777" y="1196752"/>
            <a:ext cx="1039212" cy="1052839"/>
          </a:xfrm>
          <a:prstGeom prst="ellipse">
            <a:avLst/>
          </a:prstGeom>
          <a:solidFill>
            <a:srgbClr val="FFFF66"/>
          </a:solidFill>
          <a:ln w="9525">
            <a:solidFill>
              <a:srgbClr val="FFFF66"/>
            </a:solidFill>
            <a:round/>
            <a:headEnd/>
            <a:tailEnd/>
          </a:ln>
        </p:spPr>
        <p:txBody>
          <a:bodyPr wrap="none" anchor="ctr"/>
          <a:lstStyle/>
          <a:p>
            <a:pPr algn="ctr" defTabSz="914400"/>
            <a:r>
              <a:rPr lang="en-US" sz="1600" b="1" dirty="0"/>
              <a:t> </a:t>
            </a:r>
            <a:r>
              <a:rPr lang="en-US" sz="1300" b="1" dirty="0">
                <a:solidFill>
                  <a:srgbClr val="000000"/>
                </a:solidFill>
                <a:latin typeface="Calibri"/>
              </a:rPr>
              <a:t>Wildlife</a:t>
            </a:r>
          </a:p>
          <a:p>
            <a:pPr algn="ctr" defTabSz="914400"/>
            <a:r>
              <a:rPr lang="en-US" sz="1300" b="1" dirty="0">
                <a:solidFill>
                  <a:srgbClr val="000000"/>
                </a:solidFill>
                <a:latin typeface="Calibri"/>
              </a:rPr>
              <a:t>appreciation</a:t>
            </a:r>
          </a:p>
        </p:txBody>
      </p:sp>
      <p:grpSp>
        <p:nvGrpSpPr>
          <p:cNvPr id="12" name="Group 19"/>
          <p:cNvGrpSpPr>
            <a:grpSpLocks/>
          </p:cNvGrpSpPr>
          <p:nvPr/>
        </p:nvGrpSpPr>
        <p:grpSpPr bwMode="auto">
          <a:xfrm>
            <a:off x="179387" y="1757371"/>
            <a:ext cx="2392363" cy="2420312"/>
            <a:chOff x="336" y="768"/>
            <a:chExt cx="1392" cy="1440"/>
          </a:xfrm>
        </p:grpSpPr>
        <p:sp>
          <p:nvSpPr>
            <p:cNvPr id="16418" name="Oval 6"/>
            <p:cNvSpPr>
              <a:spLocks noChangeArrowheads="1"/>
            </p:cNvSpPr>
            <p:nvPr/>
          </p:nvSpPr>
          <p:spPr bwMode="auto">
            <a:xfrm>
              <a:off x="336" y="768"/>
              <a:ext cx="1392" cy="1440"/>
            </a:xfrm>
            <a:prstGeom prst="ellipse">
              <a:avLst/>
            </a:prstGeom>
            <a:solidFill>
              <a:srgbClr val="FF6600"/>
            </a:solidFill>
            <a:ln w="9525">
              <a:solidFill>
                <a:srgbClr val="FF6600"/>
              </a:solidFill>
              <a:round/>
              <a:headEnd/>
              <a:tailEnd/>
            </a:ln>
          </p:spPr>
          <p:txBody>
            <a:bodyPr wrap="none" anchor="ctr"/>
            <a:lstStyle/>
            <a:p>
              <a:endParaRPr lang="en-US">
                <a:latin typeface="Calibri" pitchFamily="34" charset="0"/>
              </a:endParaRPr>
            </a:p>
          </p:txBody>
        </p:sp>
        <p:sp>
          <p:nvSpPr>
            <p:cNvPr id="16419" name="Text Box 11"/>
            <p:cNvSpPr txBox="1">
              <a:spLocks noChangeArrowheads="1"/>
            </p:cNvSpPr>
            <p:nvPr/>
          </p:nvSpPr>
          <p:spPr bwMode="auto">
            <a:xfrm>
              <a:off x="455" y="1248"/>
              <a:ext cx="1150" cy="622"/>
            </a:xfrm>
            <a:prstGeom prst="rect">
              <a:avLst/>
            </a:prstGeom>
            <a:noFill/>
            <a:ln w="9525">
              <a:noFill/>
              <a:miter lim="800000"/>
              <a:headEnd/>
              <a:tailEnd/>
            </a:ln>
          </p:spPr>
          <p:txBody>
            <a:bodyPr wrap="none">
              <a:spAutoFit/>
            </a:bodyPr>
            <a:lstStyle/>
            <a:p>
              <a:pPr algn="ctr"/>
              <a:r>
                <a:rPr lang="en-US" sz="2400" b="1" dirty="0">
                  <a:solidFill>
                    <a:srgbClr val="030303"/>
                  </a:solidFill>
                  <a:latin typeface="Calibri" pitchFamily="34" charset="0"/>
                </a:rPr>
                <a:t>Decorative</a:t>
              </a:r>
            </a:p>
            <a:p>
              <a:pPr algn="ctr"/>
              <a:r>
                <a:rPr lang="en-US" sz="2400" b="1" dirty="0">
                  <a:solidFill>
                    <a:srgbClr val="030303"/>
                  </a:solidFill>
                  <a:latin typeface="Calibri" pitchFamily="34" charset="0"/>
                </a:rPr>
                <a:t>value</a:t>
              </a:r>
            </a:p>
          </p:txBody>
        </p:sp>
      </p:grpSp>
      <p:sp>
        <p:nvSpPr>
          <p:cNvPr id="3" name="Oval 2"/>
          <p:cNvSpPr/>
          <p:nvPr/>
        </p:nvSpPr>
        <p:spPr>
          <a:xfrm>
            <a:off x="5340222" y="1406403"/>
            <a:ext cx="914400" cy="9144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4" name="TextBox 3"/>
          <p:cNvSpPr txBox="1"/>
          <p:nvPr/>
        </p:nvSpPr>
        <p:spPr>
          <a:xfrm>
            <a:off x="5340222" y="1656294"/>
            <a:ext cx="914400" cy="461665"/>
          </a:xfrm>
          <a:prstGeom prst="rect">
            <a:avLst/>
          </a:prstGeom>
          <a:noFill/>
        </p:spPr>
        <p:txBody>
          <a:bodyPr wrap="square" rtlCol="0">
            <a:spAutoFit/>
          </a:bodyPr>
          <a:lstStyle/>
          <a:p>
            <a:pPr algn="ctr"/>
            <a:r>
              <a:rPr lang="en-US" sz="1200" b="1" dirty="0" smtClean="0"/>
              <a:t>Mental</a:t>
            </a:r>
          </a:p>
          <a:p>
            <a:pPr algn="ctr"/>
            <a:r>
              <a:rPr lang="en-US" sz="1200" b="1" dirty="0" smtClean="0"/>
              <a:t>health</a:t>
            </a:r>
            <a:endParaRPr lang="en-US" sz="1200" b="1" dirty="0"/>
          </a:p>
        </p:txBody>
      </p:sp>
      <p:sp>
        <p:nvSpPr>
          <p:cNvPr id="35" name="TextBox 34"/>
          <p:cNvSpPr txBox="1"/>
          <p:nvPr/>
        </p:nvSpPr>
        <p:spPr>
          <a:xfrm>
            <a:off x="7239000" y="6324600"/>
            <a:ext cx="1436661" cy="369332"/>
          </a:xfrm>
          <a:prstGeom prst="rect">
            <a:avLst/>
          </a:prstGeom>
          <a:noFill/>
        </p:spPr>
        <p:txBody>
          <a:bodyPr wrap="none" rtlCol="0">
            <a:spAutoFit/>
          </a:bodyPr>
          <a:lstStyle/>
          <a:p>
            <a:r>
              <a:rPr lang="en-US" dirty="0" smtClean="0"/>
              <a:t>Doug </a:t>
            </a:r>
            <a:r>
              <a:rPr lang="en-US" dirty="0" err="1" smtClean="0"/>
              <a:t>Tallamy</a:t>
            </a:r>
            <a:endParaRPr lang="en-US" dirty="0"/>
          </a:p>
        </p:txBody>
      </p:sp>
    </p:spTree>
    <p:extLst>
      <p:ext uri="{BB962C8B-B14F-4D97-AF65-F5344CB8AC3E}">
        <p14:creationId xmlns:p14="http://schemas.microsoft.com/office/powerpoint/2010/main" val="15416544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733925" y="1066800"/>
            <a:ext cx="4410075" cy="5383454"/>
          </a:xfrm>
        </p:spPr>
        <p:txBody>
          <a:bodyPr>
            <a:normAutofit/>
          </a:bodyPr>
          <a:lstStyle/>
          <a:p>
            <a:pPr lvl="1"/>
            <a:r>
              <a:rPr lang="en-US" sz="2800" dirty="0" smtClean="0"/>
              <a:t>Native plant for food</a:t>
            </a:r>
          </a:p>
          <a:p>
            <a:pPr lvl="1"/>
            <a:r>
              <a:rPr lang="en-US" sz="2800" dirty="0" smtClean="0"/>
              <a:t>Layers of habitat</a:t>
            </a:r>
            <a:endParaRPr lang="en-US" sz="2800" dirty="0"/>
          </a:p>
          <a:p>
            <a:pPr lvl="1"/>
            <a:r>
              <a:rPr lang="en-US" sz="2800" dirty="0" smtClean="0"/>
              <a:t>Water</a:t>
            </a:r>
          </a:p>
          <a:p>
            <a:pPr lvl="1"/>
            <a:r>
              <a:rPr lang="en-US" sz="2800" dirty="0" smtClean="0"/>
              <a:t>Shelter &amp; </a:t>
            </a:r>
            <a:r>
              <a:rPr lang="en-US" sz="2800" dirty="0"/>
              <a:t>n</a:t>
            </a:r>
            <a:r>
              <a:rPr lang="en-US" sz="2800" dirty="0" smtClean="0"/>
              <a:t>est sites</a:t>
            </a:r>
          </a:p>
          <a:p>
            <a:pPr lvl="1"/>
            <a:r>
              <a:rPr lang="en-US" dirty="0" smtClean="0"/>
              <a:t>Limit threats</a:t>
            </a:r>
          </a:p>
          <a:p>
            <a:pPr lvl="1"/>
            <a:r>
              <a:rPr lang="en-US" sz="2800" dirty="0" smtClean="0"/>
              <a:t>Connect with others</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600200"/>
            <a:ext cx="4648200" cy="4648200"/>
          </a:xfrm>
          <a:prstGeom prst="rect">
            <a:avLst/>
          </a:prstGeom>
        </p:spPr>
      </p:pic>
      <p:sp>
        <p:nvSpPr>
          <p:cNvPr id="2" name="TextBox 1"/>
          <p:cNvSpPr txBox="1"/>
          <p:nvPr/>
        </p:nvSpPr>
        <p:spPr>
          <a:xfrm>
            <a:off x="2012764" y="381000"/>
            <a:ext cx="4763420" cy="984885"/>
          </a:xfrm>
          <a:prstGeom prst="rect">
            <a:avLst/>
          </a:prstGeom>
          <a:noFill/>
        </p:spPr>
        <p:txBody>
          <a:bodyPr wrap="none" rtlCol="0">
            <a:spAutoFit/>
          </a:bodyPr>
          <a:lstStyle/>
          <a:p>
            <a:r>
              <a:rPr lang="en-US" sz="4000" dirty="0">
                <a:latin typeface="+mj-lt"/>
              </a:rPr>
              <a:t>The Bird-Friendly Yard</a:t>
            </a:r>
          </a:p>
          <a:p>
            <a:endParaRPr lang="en-US" dirty="0"/>
          </a:p>
        </p:txBody>
      </p:sp>
    </p:spTree>
    <p:extLst>
      <p:ext uri="{BB962C8B-B14F-4D97-AF65-F5344CB8AC3E}">
        <p14:creationId xmlns:p14="http://schemas.microsoft.com/office/powerpoint/2010/main" val="54180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020762"/>
          </a:xfrm>
        </p:spPr>
        <p:txBody>
          <a:bodyPr>
            <a:normAutofit fontScale="90000"/>
          </a:bodyPr>
          <a:lstStyle/>
          <a:p>
            <a:pPr marL="0" indent="0"/>
            <a:r>
              <a:rPr lang="en-US" dirty="0" smtClean="0"/>
              <a:t>What’s Happening at Houston Audubon?</a:t>
            </a:r>
            <a:endParaRPr lang="en-US" dirty="0"/>
          </a:p>
        </p:txBody>
      </p:sp>
      <p:sp>
        <p:nvSpPr>
          <p:cNvPr id="2" name="Content Placeholder 1"/>
          <p:cNvSpPr>
            <a:spLocks noGrp="1"/>
          </p:cNvSpPr>
          <p:nvPr>
            <p:ph idx="1"/>
          </p:nvPr>
        </p:nvSpPr>
        <p:spPr/>
        <p:txBody>
          <a:bodyPr>
            <a:normAutofit fontScale="92500" lnSpcReduction="10000"/>
          </a:bodyPr>
          <a:lstStyle/>
          <a:p>
            <a:r>
              <a:rPr lang="en-US" dirty="0" err="1" smtClean="0"/>
              <a:t>Birdathon</a:t>
            </a:r>
            <a:r>
              <a:rPr lang="en-US" dirty="0" smtClean="0"/>
              <a:t>!</a:t>
            </a:r>
          </a:p>
          <a:p>
            <a:pPr lvl="1"/>
            <a:r>
              <a:rPr lang="en-US" dirty="0" smtClean="0"/>
              <a:t>Kick-off Workshop on March 8</a:t>
            </a:r>
          </a:p>
          <a:p>
            <a:pPr marL="514350" indent="-457200"/>
            <a:r>
              <a:rPr lang="en-US" dirty="0" smtClean="0"/>
              <a:t>Summer Camp registration open!</a:t>
            </a:r>
          </a:p>
          <a:p>
            <a:pPr marL="914400" lvl="1" indent="-457200"/>
            <a:r>
              <a:rPr lang="en-US" dirty="0" smtClean="0"/>
              <a:t>Spring break camp at ELMNS</a:t>
            </a:r>
          </a:p>
          <a:p>
            <a:pPr marL="914400" lvl="1" indent="-457200"/>
            <a:r>
              <a:rPr lang="en-US" dirty="0" smtClean="0"/>
              <a:t>Summer camp at ELMNS, HAREC, and Yorkshire academy</a:t>
            </a:r>
            <a:endParaRPr lang="en-US" dirty="0"/>
          </a:p>
          <a:p>
            <a:pPr marL="514350" indent="-457200"/>
            <a:r>
              <a:rPr lang="en-US" dirty="0" smtClean="0"/>
              <a:t>Speaker Event: Birding in Madagascar – March 12 at the United Way</a:t>
            </a:r>
          </a:p>
          <a:p>
            <a:r>
              <a:rPr lang="en-US" dirty="0"/>
              <a:t>Monthly Urban Bird Surveys</a:t>
            </a:r>
          </a:p>
          <a:p>
            <a:pPr lvl="1"/>
            <a:r>
              <a:rPr lang="en-US" dirty="0"/>
              <a:t>13 across </a:t>
            </a:r>
            <a:r>
              <a:rPr lang="en-US" dirty="0" smtClean="0"/>
              <a:t>Houston</a:t>
            </a:r>
            <a:endParaRPr lang="en-US" dirty="0"/>
          </a:p>
        </p:txBody>
      </p:sp>
    </p:spTree>
    <p:extLst>
      <p:ext uri="{BB962C8B-B14F-4D97-AF65-F5344CB8AC3E}">
        <p14:creationId xmlns:p14="http://schemas.microsoft.com/office/powerpoint/2010/main" val="1260740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Volunteer with Houston Audubon</a:t>
            </a:r>
            <a:endParaRPr lang="en-US" dirty="0"/>
          </a:p>
        </p:txBody>
      </p:sp>
      <p:sp>
        <p:nvSpPr>
          <p:cNvPr id="3" name="Content Placeholder 2"/>
          <p:cNvSpPr>
            <a:spLocks noGrp="1"/>
          </p:cNvSpPr>
          <p:nvPr>
            <p:ph idx="1"/>
          </p:nvPr>
        </p:nvSpPr>
        <p:spPr/>
        <p:txBody>
          <a:bodyPr/>
          <a:lstStyle/>
          <a:p>
            <a:r>
              <a:rPr lang="en-US" dirty="0" smtClean="0"/>
              <a:t>Application form can be found at </a:t>
            </a:r>
            <a:r>
              <a:rPr lang="en-US" dirty="0" smtClean="0">
                <a:hlinkClick r:id="rId2"/>
              </a:rPr>
              <a:t>www.houstonaudubon.org</a:t>
            </a:r>
            <a:endParaRPr lang="en-US" dirty="0" smtClean="0"/>
          </a:p>
          <a:p>
            <a:r>
              <a:rPr lang="en-US" dirty="0" smtClean="0"/>
              <a:t>Monthly volunteer work days at ELMNS, High Island, Dos </a:t>
            </a:r>
            <a:r>
              <a:rPr lang="en-US" dirty="0" err="1" smtClean="0"/>
              <a:t>Vacas</a:t>
            </a:r>
            <a:r>
              <a:rPr lang="en-US" dirty="0" smtClean="0"/>
              <a:t>, and HAREC</a:t>
            </a:r>
          </a:p>
          <a:p>
            <a:r>
              <a:rPr lang="en-US" dirty="0" smtClean="0"/>
              <a:t>Natives Nursery volunteers</a:t>
            </a:r>
          </a:p>
          <a:p>
            <a:r>
              <a:rPr lang="en-US" dirty="0" smtClean="0"/>
              <a:t>Office/admin volunteers needed!</a:t>
            </a:r>
          </a:p>
        </p:txBody>
      </p:sp>
    </p:spTree>
    <p:extLst>
      <p:ext uri="{BB962C8B-B14F-4D97-AF65-F5344CB8AC3E}">
        <p14:creationId xmlns:p14="http://schemas.microsoft.com/office/powerpoint/2010/main" val="2231228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usreg_hdpbg_40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2709" cy="705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165966"/>
      </p:ext>
    </p:extLst>
  </p:cSld>
  <p:clrMapOvr>
    <a:masterClrMapping/>
  </p:clrMapOvr>
  <p:transition>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6843" y="256903"/>
            <a:ext cx="4059509" cy="1107996"/>
          </a:xfrm>
          <a:prstGeom prst="rect">
            <a:avLst/>
          </a:prstGeom>
          <a:noFill/>
        </p:spPr>
        <p:txBody>
          <a:bodyPr wrap="none" rtlCol="0">
            <a:spAutoFit/>
          </a:bodyPr>
          <a:lstStyle/>
          <a:p>
            <a:pPr algn="ctr"/>
            <a:r>
              <a:rPr lang="en-US" dirty="0" smtClean="0"/>
              <a:t>Thank you! </a:t>
            </a:r>
          </a:p>
          <a:p>
            <a:pPr algn="ctr"/>
            <a:r>
              <a:rPr lang="en-US" sz="2400" dirty="0" smtClean="0"/>
              <a:t>Anna Vallery</a:t>
            </a:r>
          </a:p>
          <a:p>
            <a:pPr algn="ctr"/>
            <a:r>
              <a:rPr lang="en-US" sz="2400" dirty="0" smtClean="0"/>
              <a:t>avallery@houstonaudubon.org</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5867400"/>
            <a:ext cx="669214" cy="8319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399" y="1364899"/>
            <a:ext cx="3754398" cy="500586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usreg_hdpbg_50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5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766953"/>
      </p:ext>
    </p:extLst>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usreg_hdpbg_60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5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014911"/>
      </p:ext>
    </p:extLst>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1750</TotalTime>
  <Words>2153</Words>
  <Application>Microsoft Office PowerPoint</Application>
  <PresentationFormat>On-screen Show (4:3)</PresentationFormat>
  <Paragraphs>383</Paragraphs>
  <Slides>70</Slides>
  <Notes>51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70</vt:i4>
      </vt:variant>
    </vt:vector>
  </HeadingPairs>
  <TitlesOfParts>
    <vt:vector size="82" baseType="lpstr">
      <vt:lpstr>Arial</vt:lpstr>
      <vt:lpstr>Calibri</vt:lpstr>
      <vt:lpstr>Helvetica Light</vt:lpstr>
      <vt:lpstr>Rockwell</vt:lpstr>
      <vt:lpstr>Tahoma</vt:lpstr>
      <vt:lpstr>Times</vt:lpstr>
      <vt:lpstr>Times New Roman</vt:lpstr>
      <vt:lpstr>Verdana</vt:lpstr>
      <vt:lpstr>Wingdings</vt:lpstr>
      <vt:lpstr>Zapf Dingbats</vt:lpstr>
      <vt:lpstr>Office Theme</vt:lpstr>
      <vt:lpstr>1_Office Theme</vt:lpstr>
      <vt:lpstr>PowerPoint Presentation</vt:lpstr>
      <vt:lpstr>PowerPoint Presentation</vt:lpstr>
      <vt:lpstr>PowerPoint Presentation</vt:lpstr>
      <vt:lpstr>Bird Friendly Communities</vt:lpstr>
      <vt:lpstr>Importance of the Houston Community</vt:lpstr>
      <vt:lpstr>Challenges for Houston Birds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Gulf of Mexico</vt:lpstr>
      <vt:lpstr>PowerPoint Presentation</vt:lpstr>
      <vt:lpstr>PowerPoint Presentation</vt:lpstr>
      <vt:lpstr>PowerPoint Presentation</vt:lpstr>
      <vt:lpstr>PowerPoint Presentation</vt:lpstr>
      <vt:lpstr>Warm Up Quiz Question: What do Chickadees feed their young?</vt:lpstr>
      <vt:lpstr>Warm Up: What do Chickadees feed their young?</vt:lpstr>
      <vt:lpstr>SECTION 1: Plants for Birds Quiz: How many caterpillars will a Chickadee feed its young until the clutch fledges?</vt:lpstr>
      <vt:lpstr>Section 1: Plants for Birds Quiz: How many caterpillars will a Chickadee feed its young until the clutch fledges?</vt:lpstr>
      <vt:lpstr>Bird-Friendly Tree List for Houston</vt:lpstr>
      <vt:lpstr>PowerPoint Presentation</vt:lpstr>
      <vt:lpstr>PowerPoint Presentation</vt:lpstr>
      <vt:lpstr>PowerPoint Presentation</vt:lpstr>
      <vt:lpstr>PowerPoint Presentation</vt:lpstr>
      <vt:lpstr>PowerPoint Presentation</vt:lpstr>
      <vt:lpstr>PowerPoint Presentation</vt:lpstr>
      <vt:lpstr>Invasive Plants</vt:lpstr>
      <vt:lpstr>Not always bad…</vt:lpstr>
      <vt:lpstr>PowerPoint Presentation</vt:lpstr>
      <vt:lpstr>PowerPoint Presentation</vt:lpstr>
      <vt:lpstr>Section 2: Inviting Habitats Quiz: Which landscape better supports birds?</vt:lpstr>
      <vt:lpstr>Section 2: Inviting Habitats Which landscape best supports birds?</vt:lpstr>
      <vt:lpstr>Structural Diversity</vt:lpstr>
      <vt:lpstr>PowerPoint Presentation</vt:lpstr>
      <vt:lpstr>PowerPoint Presentation</vt:lpstr>
      <vt:lpstr>PowerPoint Presentation</vt:lpstr>
      <vt:lpstr>PowerPoint Presentation</vt:lpstr>
      <vt:lpstr>PowerPoint Presentation</vt:lpstr>
      <vt:lpstr>PowerPoint Presentation</vt:lpstr>
      <vt:lpstr>Section 3: Threats to Birds How many birds do free-roaming cats kill in the US each year?</vt:lpstr>
      <vt:lpstr>Section 3: Threats to Birds How many birds do free-roaming cats kill in the US each year?</vt:lpstr>
      <vt:lpstr>Window Collisions</vt:lpstr>
      <vt:lpstr>Lights Out Action Alerts</vt:lpstr>
      <vt:lpstr>Pesticides</vt:lpstr>
      <vt:lpstr>Plastic</vt:lpstr>
      <vt:lpstr>PowerPoint Presentation</vt:lpstr>
      <vt:lpstr>How can I be part of the Bird-Friendly Communities movement?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Happening at Houston Audubon?</vt:lpstr>
      <vt:lpstr>Volunteer with Houston Audubon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Flournoy</dc:creator>
  <cp:lastModifiedBy>Reistle, Wendy</cp:lastModifiedBy>
  <cp:revision>94</cp:revision>
  <dcterms:created xsi:type="dcterms:W3CDTF">2018-05-04T22:57:55Z</dcterms:created>
  <dcterms:modified xsi:type="dcterms:W3CDTF">2020-01-25T18:10:21Z</dcterms:modified>
</cp:coreProperties>
</file>