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501"/>
  </p:normalViewPr>
  <p:slideViewPr>
    <p:cSldViewPr snapToGrid="0" snapToObjects="1">
      <p:cViewPr varScale="1">
        <p:scale>
          <a:sx n="74" d="100"/>
          <a:sy n="74" d="100"/>
        </p:scale>
        <p:origin x="18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FA3D1-30A2-DD4D-A575-38B42D87A7BA}" type="datetimeFigureOut">
              <a:rPr lang="en-US" smtClean="0"/>
              <a:t>1/24/20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C19623-770B-5E49-A13D-19BA91765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696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C19623-770B-5E49-A13D-19BA91765F1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36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1/24/20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1/24/20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1/24/20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1/24/20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1/24/20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hgsubsidence.org/science-research/what-is-subsidence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twdb.texas.gov/surfacewater/rivers/river_basins/index.asp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Current ISSUE 2020: Water Resources Management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Envirothon</a:t>
            </a:r>
            <a:r>
              <a:rPr lang="en-US" dirty="0" smtClean="0"/>
              <a:t> Teacher Training</a:t>
            </a:r>
          </a:p>
          <a:p>
            <a:r>
              <a:rPr lang="en-US" dirty="0" smtClean="0"/>
              <a:t>January 25, 2020</a:t>
            </a:r>
          </a:p>
        </p:txBody>
      </p:sp>
    </p:spTree>
    <p:extLst>
      <p:ext uri="{BB962C8B-B14F-4D97-AF65-F5344CB8AC3E}">
        <p14:creationId xmlns:p14="http://schemas.microsoft.com/office/powerpoint/2010/main" val="846720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Surface and Groundwater Supplies are Connected</a:t>
            </a:r>
            <a:r>
              <a:rPr lang="mr-IN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We cannot replace directly surface water supplies with groundwater</a:t>
            </a:r>
          </a:p>
          <a:p>
            <a:r>
              <a:rPr lang="en-US" dirty="0" smtClean="0"/>
              <a:t>Doing this affects </a:t>
            </a:r>
          </a:p>
          <a:p>
            <a:pPr lvl="1"/>
            <a:r>
              <a:rPr lang="en-US" dirty="0" smtClean="0"/>
              <a:t>in-stream flows</a:t>
            </a:r>
          </a:p>
          <a:p>
            <a:pPr lvl="1"/>
            <a:r>
              <a:rPr lang="en-US" dirty="0" smtClean="0"/>
              <a:t>Ecosystem health in wetlands and other hydrologically connected ecosystem</a:t>
            </a:r>
          </a:p>
          <a:p>
            <a:pPr lvl="1"/>
            <a:r>
              <a:rPr lang="en-US" dirty="0" smtClean="0"/>
              <a:t>And May cause locality-specific impacts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137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Subsidence in the Houston Area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https://hgsubsidence.org/science-research/what-is-subsidence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All the bullseye contours correspond to areas of large, industrial groundwater withdrawals</a:t>
            </a:r>
          </a:p>
          <a:p>
            <a:r>
              <a:rPr lang="en-US" dirty="0" smtClean="0"/>
              <a:t>If you substitute groundwater for surface water, the aquifer compacts and will no longer hold water as it did before.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157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manage Water resources</a:t>
            </a:r>
            <a:r>
              <a:rPr lang="mr-IN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826674"/>
          </a:xfrm>
        </p:spPr>
        <p:txBody>
          <a:bodyPr/>
          <a:lstStyle/>
          <a:p>
            <a:r>
              <a:rPr lang="en-US" dirty="0" smtClean="0"/>
              <a:t>We must manage supply (Quantity)</a:t>
            </a:r>
          </a:p>
          <a:p>
            <a:pPr lvl="1"/>
            <a:r>
              <a:rPr lang="en-US" dirty="0" smtClean="0"/>
              <a:t>Water law for surface water: Riparian Doctrine and Prior Appropriation</a:t>
            </a:r>
          </a:p>
          <a:p>
            <a:pPr lvl="2"/>
            <a:r>
              <a:rPr lang="en-US" dirty="0" smtClean="0"/>
              <a:t>If your land borders a surface water body, you may use water from it</a:t>
            </a:r>
          </a:p>
          <a:p>
            <a:pPr lvl="2"/>
            <a:r>
              <a:rPr lang="en-US" dirty="0" smtClean="0"/>
              <a:t>If you were the earliest to take water from a surface water body, you have seniority in using it </a:t>
            </a:r>
          </a:p>
          <a:p>
            <a:pPr lvl="2"/>
            <a:r>
              <a:rPr lang="en-US" dirty="0" smtClean="0"/>
              <a:t>In </a:t>
            </a:r>
            <a:r>
              <a:rPr lang="en-US" dirty="0" err="1" smtClean="0"/>
              <a:t>texas</a:t>
            </a:r>
            <a:r>
              <a:rPr lang="en-US" dirty="0" smtClean="0"/>
              <a:t>, you have to apply for a permit to use riparian rights OR prior appropriation</a:t>
            </a:r>
          </a:p>
          <a:p>
            <a:pPr lvl="1"/>
            <a:r>
              <a:rPr lang="en-US" dirty="0" smtClean="0"/>
              <a:t>Water “law” for Groundwater</a:t>
            </a:r>
          </a:p>
          <a:p>
            <a:pPr lvl="2"/>
            <a:r>
              <a:rPr lang="en-US" dirty="0" smtClean="0"/>
              <a:t>A certain acreage allows you to pump a certain volume annually</a:t>
            </a:r>
          </a:p>
          <a:p>
            <a:pPr lvl="2"/>
            <a:r>
              <a:rPr lang="en-US" dirty="0" smtClean="0"/>
              <a:t>In TX: The law of the biggest pump: you have the right to pump as much as you want from a well on your property, even if it makes your neighbor’s well go dry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2388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Manage Water Resources</a:t>
            </a:r>
            <a:r>
              <a:rPr lang="mr-IN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We must manage water Quality (supply)</a:t>
            </a:r>
          </a:p>
          <a:p>
            <a:pPr lvl="1"/>
            <a:r>
              <a:rPr lang="en-US" dirty="0" smtClean="0"/>
              <a:t>Regulatory programs</a:t>
            </a:r>
          </a:p>
          <a:p>
            <a:pPr lvl="2"/>
            <a:r>
              <a:rPr lang="en-US" dirty="0" smtClean="0"/>
              <a:t>NPDES permits</a:t>
            </a:r>
          </a:p>
          <a:p>
            <a:pPr lvl="2"/>
            <a:r>
              <a:rPr lang="en-US" dirty="0" smtClean="0"/>
              <a:t>Stream Standards</a:t>
            </a:r>
          </a:p>
          <a:p>
            <a:pPr lvl="1"/>
            <a:r>
              <a:rPr lang="en-US" dirty="0" smtClean="0"/>
              <a:t>Non-regulatory programs</a:t>
            </a:r>
          </a:p>
          <a:p>
            <a:pPr lvl="2"/>
            <a:r>
              <a:rPr lang="en-US" dirty="0" err="1" smtClean="0"/>
              <a:t>Stormwater</a:t>
            </a:r>
            <a:r>
              <a:rPr lang="en-US" dirty="0" smtClean="0"/>
              <a:t> management</a:t>
            </a:r>
          </a:p>
          <a:p>
            <a:pPr lvl="2"/>
            <a:r>
              <a:rPr lang="en-US" dirty="0" smtClean="0"/>
              <a:t>Nonpoint source pollution reduction (urban areas and agriculture)</a:t>
            </a:r>
          </a:p>
        </p:txBody>
      </p:sp>
    </p:spTree>
    <p:extLst>
      <p:ext uri="{BB962C8B-B14F-4D97-AF65-F5344CB8AC3E}">
        <p14:creationId xmlns:p14="http://schemas.microsoft.com/office/powerpoint/2010/main" val="790019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manage water resources</a:t>
            </a:r>
            <a:r>
              <a:rPr lang="mr-IN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We must develop innovative methods</a:t>
            </a:r>
            <a:r>
              <a:rPr lang="mr-IN" dirty="0" smtClean="0"/>
              <a:t>…</a:t>
            </a:r>
            <a:endParaRPr lang="en-US" dirty="0" smtClean="0"/>
          </a:p>
          <a:p>
            <a:pPr lvl="1"/>
            <a:r>
              <a:rPr lang="en-US" dirty="0" smtClean="0"/>
              <a:t>To reuse municipal wastewater</a:t>
            </a:r>
          </a:p>
          <a:p>
            <a:pPr lvl="1"/>
            <a:r>
              <a:rPr lang="en-US" dirty="0" smtClean="0"/>
              <a:t>To harvest and use rainwater (note that this reduces instream flows!)</a:t>
            </a:r>
          </a:p>
          <a:p>
            <a:pPr lvl="1"/>
            <a:r>
              <a:rPr lang="en-US" dirty="0" smtClean="0"/>
              <a:t>To recycle industrial wastewater</a:t>
            </a:r>
          </a:p>
          <a:p>
            <a:pPr lvl="1"/>
            <a:r>
              <a:rPr lang="en-US" dirty="0" smtClean="0"/>
              <a:t>To use less water in industrial processes</a:t>
            </a:r>
          </a:p>
          <a:p>
            <a:pPr lvl="1"/>
            <a:r>
              <a:rPr lang="en-US" dirty="0" smtClean="0"/>
              <a:t>To cool power plants in new ways</a:t>
            </a:r>
          </a:p>
          <a:p>
            <a:pPr lvl="1"/>
            <a:r>
              <a:rPr lang="en-US" dirty="0" smtClean="0"/>
              <a:t>To detect and repair water infrastructure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4439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Manage Water Resources</a:t>
            </a:r>
            <a:r>
              <a:rPr lang="mr-IN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We must manage Demand (users)</a:t>
            </a:r>
          </a:p>
          <a:p>
            <a:pPr lvl="1"/>
            <a:r>
              <a:rPr lang="en-US" dirty="0" smtClean="0"/>
              <a:t>Financial incentives to reduce water consumption for industrial and municipal users</a:t>
            </a:r>
          </a:p>
          <a:p>
            <a:pPr lvl="1"/>
            <a:r>
              <a:rPr lang="en-US" dirty="0" smtClean="0"/>
              <a:t>Restrict development in water-poor areas</a:t>
            </a:r>
          </a:p>
          <a:p>
            <a:pPr lvl="1"/>
            <a:r>
              <a:rPr lang="en-US" dirty="0" smtClean="0"/>
              <a:t>Establish conservation plans for droughts</a:t>
            </a:r>
          </a:p>
          <a:p>
            <a:pPr lvl="1"/>
            <a:r>
              <a:rPr lang="en-US" dirty="0" smtClean="0"/>
              <a:t>Use water-saving technology in buildings</a:t>
            </a:r>
          </a:p>
          <a:p>
            <a:pPr lvl="1"/>
            <a:r>
              <a:rPr lang="en-US" dirty="0" smtClean="0"/>
              <a:t>Teach water conservation in school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0963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manage water resources</a:t>
            </a:r>
            <a:r>
              <a:rPr lang="mr-IN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14802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 smtClean="0"/>
              <a:t>We must address climate change!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9732547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</a:t>
            </a:r>
            <a:r>
              <a:rPr lang="mr-IN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3212482"/>
            <a:ext cx="10363826" cy="104896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END</a:t>
            </a:r>
            <a:r>
              <a:rPr lang="mr-IN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78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Water Resource Management is an Economics exercise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509" y="2000115"/>
            <a:ext cx="5762446" cy="4321835"/>
          </a:xfrm>
        </p:spPr>
      </p:pic>
      <p:sp>
        <p:nvSpPr>
          <p:cNvPr id="5" name="TextBox 4"/>
          <p:cNvSpPr txBox="1"/>
          <p:nvPr/>
        </p:nvSpPr>
        <p:spPr>
          <a:xfrm>
            <a:off x="293298" y="3243533"/>
            <a:ext cx="24153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Supplies:</a:t>
            </a:r>
          </a:p>
          <a:p>
            <a:r>
              <a:rPr lang="en-US" dirty="0"/>
              <a:t>	</a:t>
            </a:r>
            <a:r>
              <a:rPr lang="en-US" dirty="0" smtClean="0"/>
              <a:t>Surface Water</a:t>
            </a:r>
          </a:p>
          <a:p>
            <a:r>
              <a:rPr lang="en-US" dirty="0"/>
              <a:t>	</a:t>
            </a:r>
            <a:r>
              <a:rPr lang="en-US" dirty="0" smtClean="0"/>
              <a:t>Groundwater</a:t>
            </a:r>
          </a:p>
          <a:p>
            <a:r>
              <a:rPr lang="en-US" dirty="0"/>
              <a:t>	</a:t>
            </a:r>
            <a:r>
              <a:rPr lang="en-US" dirty="0" smtClean="0"/>
              <a:t>Reuse Water</a:t>
            </a:r>
          </a:p>
          <a:p>
            <a:r>
              <a:rPr lang="en-US" dirty="0"/>
              <a:t>	</a:t>
            </a:r>
            <a:r>
              <a:rPr lang="en-US" dirty="0" smtClean="0"/>
              <a:t>Rainwater Harvest</a:t>
            </a:r>
          </a:p>
          <a:p>
            <a:r>
              <a:rPr lang="en-US" dirty="0"/>
              <a:t>	</a:t>
            </a:r>
            <a:r>
              <a:rPr lang="en-US" dirty="0" smtClean="0"/>
              <a:t>Seawater </a:t>
            </a:r>
            <a:r>
              <a:rPr lang="en-US" dirty="0" err="1" smtClean="0"/>
              <a:t>Desal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558068" y="3467819"/>
            <a:ext cx="217385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Users:</a:t>
            </a:r>
          </a:p>
          <a:p>
            <a:r>
              <a:rPr lang="en-US" dirty="0"/>
              <a:t>	</a:t>
            </a:r>
            <a:r>
              <a:rPr lang="en-US" dirty="0" smtClean="0"/>
              <a:t>Industry</a:t>
            </a:r>
          </a:p>
          <a:p>
            <a:r>
              <a:rPr lang="en-US" dirty="0"/>
              <a:t>	</a:t>
            </a:r>
            <a:r>
              <a:rPr lang="en-US" dirty="0" smtClean="0"/>
              <a:t>Agriculture </a:t>
            </a:r>
            <a:r>
              <a:rPr lang="en-US" sz="1400" dirty="0" smtClean="0"/>
              <a:t>(70%)</a:t>
            </a:r>
          </a:p>
          <a:p>
            <a:r>
              <a:rPr lang="en-US" dirty="0"/>
              <a:t>	</a:t>
            </a:r>
            <a:r>
              <a:rPr lang="en-US" dirty="0" err="1" smtClean="0"/>
              <a:t>Muncipal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Residential</a:t>
            </a:r>
          </a:p>
          <a:p>
            <a:r>
              <a:rPr lang="en-US" dirty="0"/>
              <a:t>	</a:t>
            </a:r>
            <a:r>
              <a:rPr lang="en-US" dirty="0" smtClean="0"/>
              <a:t>	Commercial</a:t>
            </a:r>
          </a:p>
          <a:p>
            <a:r>
              <a:rPr lang="en-US" dirty="0"/>
              <a:t>	</a:t>
            </a:r>
            <a:r>
              <a:rPr lang="en-US" dirty="0" smtClean="0"/>
              <a:t>Ecosystems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83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can’t manage what you don’t have</a:t>
            </a:r>
            <a:r>
              <a:rPr lang="mr-IN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033708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 smtClean="0"/>
              <a:t>Supply: there is a hazy upper limit to this, affected by many factors</a:t>
            </a:r>
          </a:p>
          <a:p>
            <a:pPr marL="0" indent="0" algn="ctr">
              <a:buNone/>
            </a:pPr>
            <a:r>
              <a:rPr lang="en-US" dirty="0" smtClean="0"/>
              <a:t>Somewhat Fixed sources</a:t>
            </a:r>
          </a:p>
          <a:p>
            <a:pPr marL="457200" lvl="1" indent="0" algn="ctr">
              <a:buNone/>
            </a:pPr>
            <a:r>
              <a:rPr lang="en-US" dirty="0" smtClean="0"/>
              <a:t>Surface water</a:t>
            </a:r>
          </a:p>
          <a:p>
            <a:pPr marL="457200" lvl="1" indent="0" algn="ctr">
              <a:buNone/>
            </a:pPr>
            <a:r>
              <a:rPr lang="en-US" dirty="0" smtClean="0"/>
              <a:t>Groundwater</a:t>
            </a:r>
          </a:p>
          <a:p>
            <a:pPr marL="0" indent="0" algn="ctr">
              <a:buNone/>
            </a:pPr>
            <a:r>
              <a:rPr lang="en-US" dirty="0" smtClean="0"/>
              <a:t>Flexible but expensive sources</a:t>
            </a:r>
          </a:p>
          <a:p>
            <a:pPr marL="0" indent="0">
              <a:buNone/>
            </a:pPr>
            <a:r>
              <a:rPr lang="en-US" dirty="0" smtClean="0"/>
              <a:t>					reuse water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Seawater Desalination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10001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can’t manage what you don’t have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400" dirty="0" smtClean="0"/>
              <a:t>Demand: We seem to think this side can grow without limits</a:t>
            </a:r>
          </a:p>
          <a:p>
            <a:pPr marL="0" indent="0" algn="ctr">
              <a:buNone/>
            </a:pPr>
            <a:r>
              <a:rPr lang="en-US" dirty="0" smtClean="0"/>
              <a:t>Growth Users</a:t>
            </a:r>
          </a:p>
          <a:p>
            <a:pPr marL="0" indent="0" algn="ctr">
              <a:buNone/>
            </a:pPr>
            <a:r>
              <a:rPr lang="en-US" dirty="0"/>
              <a:t>	</a:t>
            </a:r>
            <a:r>
              <a:rPr lang="en-US" dirty="0" smtClean="0"/>
              <a:t>Industry</a:t>
            </a:r>
          </a:p>
          <a:p>
            <a:pPr marL="0" indent="0" algn="ctr">
              <a:buNone/>
            </a:pPr>
            <a:r>
              <a:rPr lang="en-US" dirty="0" smtClean="0"/>
              <a:t>	Municipal</a:t>
            </a:r>
          </a:p>
          <a:p>
            <a:pPr marL="0" indent="0" algn="ctr">
              <a:buNone/>
            </a:pPr>
            <a:r>
              <a:rPr lang="en-US" dirty="0" smtClean="0"/>
              <a:t>Stable or Declining</a:t>
            </a:r>
          </a:p>
          <a:p>
            <a:pPr marL="0" indent="0" algn="ctr">
              <a:buNone/>
            </a:pPr>
            <a:r>
              <a:rPr lang="en-US" dirty="0" smtClean="0"/>
              <a:t>	Agriculture</a:t>
            </a:r>
          </a:p>
          <a:p>
            <a:pPr marL="0" indent="0" algn="ctr">
              <a:buNone/>
            </a:pPr>
            <a:r>
              <a:rPr lang="en-US" dirty="0" smtClean="0"/>
              <a:t>	Ecosystems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465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Externalities*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Climate Change</a:t>
            </a:r>
          </a:p>
          <a:p>
            <a:pPr lvl="1"/>
            <a:r>
              <a:rPr lang="en-US" dirty="0" smtClean="0"/>
              <a:t>Drought</a:t>
            </a:r>
          </a:p>
          <a:p>
            <a:pPr lvl="1"/>
            <a:r>
              <a:rPr lang="en-US" dirty="0" smtClean="0"/>
              <a:t>Higher evaporation rates</a:t>
            </a:r>
          </a:p>
          <a:p>
            <a:pPr lvl="1"/>
            <a:r>
              <a:rPr lang="en-US" dirty="0" smtClean="0"/>
              <a:t>Changing precipitation patterns</a:t>
            </a:r>
          </a:p>
          <a:p>
            <a:r>
              <a:rPr lang="en-US" dirty="0" smtClean="0"/>
              <a:t>Pollution</a:t>
            </a:r>
          </a:p>
          <a:p>
            <a:pPr lvl="1"/>
            <a:r>
              <a:rPr lang="en-US" dirty="0" smtClean="0"/>
              <a:t>Reduced water quality = reduced water quantity for certain uses</a:t>
            </a:r>
            <a:endParaRPr lang="en-US" dirty="0"/>
          </a:p>
          <a:p>
            <a:r>
              <a:rPr lang="en-US" dirty="0" smtClean="0"/>
              <a:t>Degraded infrastructure</a:t>
            </a:r>
          </a:p>
          <a:p>
            <a:pPr lvl="1"/>
            <a:r>
              <a:rPr lang="en-US" dirty="0" smtClean="0"/>
              <a:t>Results in loss of already developed water resources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24619" y="6142008"/>
            <a:ext cx="105428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*None of these actually removes water from the system. They just move water away from the source or distribution</a:t>
            </a:r>
          </a:p>
          <a:p>
            <a:r>
              <a:rPr lang="en-US" dirty="0"/>
              <a:t>s</a:t>
            </a:r>
            <a:r>
              <a:rPr lang="en-US" dirty="0" smtClean="0"/>
              <a:t>ystem, or make it more expensive to treat the water before use.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237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Water Resources Management is Local!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Look at data taken from Texas Water Development Board on water use at the state level and by county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092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Water Sources are local, TOO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Look at Texas Water Development Board data on Aquifers: how much water is available and where is it?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368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Surface Water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Look at TWDB information on the San Jacinto and Trinity Rivers</a:t>
            </a:r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www.twdb.texas.gov/surfacewater/rivers/river_basins/index.asp</a:t>
            </a:r>
            <a:endParaRPr lang="en-US" dirty="0" smtClean="0"/>
          </a:p>
          <a:p>
            <a:r>
              <a:rPr lang="en-US" dirty="0" smtClean="0"/>
              <a:t>These are average annual flows, so they will change with climatic changes</a:t>
            </a:r>
          </a:p>
        </p:txBody>
      </p:sp>
    </p:spTree>
    <p:extLst>
      <p:ext uri="{BB962C8B-B14F-4D97-AF65-F5344CB8AC3E}">
        <p14:creationId xmlns:p14="http://schemas.microsoft.com/office/powerpoint/2010/main" val="271978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Surface water and Environmental Flows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Environmental flows are the amount of water needed to maintain healthy instream and downstream ecosystems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183" y="3164020"/>
            <a:ext cx="4744995" cy="356924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143103" y="5697292"/>
            <a:ext cx="2064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Graphic </a:t>
            </a:r>
            <a:r>
              <a:rPr lang="en-US" smtClean="0"/>
              <a:t>from TWDB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751887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99</TotalTime>
  <Words>604</Words>
  <Application>Microsoft Macintosh PowerPoint</Application>
  <PresentationFormat>Widescreen</PresentationFormat>
  <Paragraphs>103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Calibri</vt:lpstr>
      <vt:lpstr>Mangal</vt:lpstr>
      <vt:lpstr>Tw Cen MT</vt:lpstr>
      <vt:lpstr>Arial</vt:lpstr>
      <vt:lpstr>Droplet</vt:lpstr>
      <vt:lpstr>Current ISSUE 2020: Water Resources Management</vt:lpstr>
      <vt:lpstr>Water Resource Management is an Economics exercise</vt:lpstr>
      <vt:lpstr>You can’t manage what you don’t have…</vt:lpstr>
      <vt:lpstr>You can’t manage what you don’t have</vt:lpstr>
      <vt:lpstr>Externalities*</vt:lpstr>
      <vt:lpstr>Water Resources Management is Local!</vt:lpstr>
      <vt:lpstr>Water Sources are local, TOO</vt:lpstr>
      <vt:lpstr>Surface Water Sources</vt:lpstr>
      <vt:lpstr>Surface water and Environmental Flows</vt:lpstr>
      <vt:lpstr>But Surface and Groundwater Supplies are Connected…</vt:lpstr>
      <vt:lpstr>Subsidence in the Houston Area</vt:lpstr>
      <vt:lpstr>To manage Water resources…</vt:lpstr>
      <vt:lpstr>To Manage Water Resources…</vt:lpstr>
      <vt:lpstr>To manage water resources…</vt:lpstr>
      <vt:lpstr>To Manage Water Resources…</vt:lpstr>
      <vt:lpstr>To manage water resources…</vt:lpstr>
      <vt:lpstr>OR…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ISSUE 2020: Water Resources Management</dc:title>
  <dc:creator>Kathleen Garland</dc:creator>
  <cp:lastModifiedBy>Kathleen Garland</cp:lastModifiedBy>
  <cp:revision>10</cp:revision>
  <dcterms:created xsi:type="dcterms:W3CDTF">2020-01-24T22:40:35Z</dcterms:created>
  <dcterms:modified xsi:type="dcterms:W3CDTF">2020-01-25T00:19:42Z</dcterms:modified>
</cp:coreProperties>
</file>