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256" r:id="rId2"/>
    <p:sldId id="282" r:id="rId3"/>
    <p:sldId id="296" r:id="rId4"/>
    <p:sldId id="280" r:id="rId5"/>
    <p:sldId id="287" r:id="rId6"/>
    <p:sldId id="294" r:id="rId7"/>
    <p:sldId id="297" r:id="rId8"/>
    <p:sldId id="288" r:id="rId9"/>
    <p:sldId id="289" r:id="rId10"/>
    <p:sldId id="266" r:id="rId11"/>
    <p:sldId id="290" r:id="rId12"/>
    <p:sldId id="268" r:id="rId13"/>
    <p:sldId id="269" r:id="rId14"/>
    <p:sldId id="270" r:id="rId15"/>
    <p:sldId id="271" r:id="rId16"/>
    <p:sldId id="272" r:id="rId17"/>
    <p:sldId id="273" r:id="rId18"/>
    <p:sldId id="274" r:id="rId19"/>
    <p:sldId id="275" r:id="rId20"/>
    <p:sldId id="276" r:id="rId21"/>
    <p:sldId id="279" r:id="rId22"/>
    <p:sldId id="281" r:id="rId23"/>
    <p:sldId id="295" r:id="rId24"/>
    <p:sldId id="260" r:id="rId25"/>
    <p:sldId id="265" r:id="rId26"/>
    <p:sldId id="283" r:id="rId27"/>
    <p:sldId id="292" r:id="rId28"/>
    <p:sldId id="261" r:id="rId29"/>
    <p:sldId id="309" r:id="rId30"/>
    <p:sldId id="298" r:id="rId31"/>
    <p:sldId id="299" r:id="rId32"/>
    <p:sldId id="300" r:id="rId33"/>
    <p:sldId id="301" r:id="rId34"/>
    <p:sldId id="302" r:id="rId35"/>
    <p:sldId id="303" r:id="rId36"/>
    <p:sldId id="304" r:id="rId37"/>
    <p:sldId id="308" r:id="rId38"/>
    <p:sldId id="311" r:id="rId39"/>
    <p:sldId id="310" r:id="rId40"/>
    <p:sldId id="305" r:id="rId41"/>
    <p:sldId id="313" r:id="rId42"/>
    <p:sldId id="314" r:id="rId43"/>
    <p:sldId id="315" r:id="rId44"/>
    <p:sldId id="316" r:id="rId45"/>
    <p:sldId id="306" r:id="rId46"/>
    <p:sldId id="307"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280" autoAdjust="0"/>
  </p:normalViewPr>
  <p:slideViewPr>
    <p:cSldViewPr>
      <p:cViewPr varScale="1">
        <p:scale>
          <a:sx n="64" d="100"/>
          <a:sy n="64" d="100"/>
        </p:scale>
        <p:origin x="1566"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03DF28-E8EA-4CB0-A8F8-5A68B4FBB48F}" type="datetimeFigureOut">
              <a:rPr lang="en-US" smtClean="0"/>
              <a:t>1/26/2019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168292-FBC1-4A35-9508-CA403C443401}" type="slidenum">
              <a:rPr lang="en-US" smtClean="0"/>
              <a:t>‹#›</a:t>
            </a:fld>
            <a:endParaRPr lang="en-US"/>
          </a:p>
        </p:txBody>
      </p:sp>
    </p:spTree>
    <p:extLst>
      <p:ext uri="{BB962C8B-B14F-4D97-AF65-F5344CB8AC3E}">
        <p14:creationId xmlns:p14="http://schemas.microsoft.com/office/powerpoint/2010/main" val="2297342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https://www.google.com/url?sa=i&amp;source=images&amp;cd=&amp;ved=2ahUKEwiboPPm7PXfAhVCPawKHbL4A24Qjhx6BAgBEAM&amp;url=http%3A%2F%2Faccdpa.org%2Fwp-content%2Fuploads%2F2014%2F03%2F%3FC%3DD%3BO%3DD&amp;psig=AOvVaw0ieS506G02qmWeYAm6KBgZ&amp;ust=1547849985066439</a:t>
            </a:r>
          </a:p>
        </p:txBody>
      </p:sp>
      <p:sp>
        <p:nvSpPr>
          <p:cNvPr id="4" name="Slide Number Placeholder 3"/>
          <p:cNvSpPr>
            <a:spLocks noGrp="1"/>
          </p:cNvSpPr>
          <p:nvPr>
            <p:ph type="sldNum" sz="quarter" idx="10"/>
          </p:nvPr>
        </p:nvSpPr>
        <p:spPr/>
        <p:txBody>
          <a:bodyPr/>
          <a:lstStyle/>
          <a:p>
            <a:fld id="{1F168292-FBC1-4A35-9508-CA403C443401}" type="slidenum">
              <a:rPr lang="en-US" smtClean="0"/>
              <a:t>2</a:t>
            </a:fld>
            <a:endParaRPr lang="en-US"/>
          </a:p>
        </p:txBody>
      </p:sp>
    </p:spTree>
    <p:extLst>
      <p:ext uri="{BB962C8B-B14F-4D97-AF65-F5344CB8AC3E}">
        <p14:creationId xmlns:p14="http://schemas.microsoft.com/office/powerpoint/2010/main" val="1294789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https://www.hcfcd.org/media/1974/wetland-guide-final.pdf</a:t>
            </a:r>
          </a:p>
        </p:txBody>
      </p:sp>
      <p:sp>
        <p:nvSpPr>
          <p:cNvPr id="4" name="Slide Number Placeholder 3"/>
          <p:cNvSpPr>
            <a:spLocks noGrp="1"/>
          </p:cNvSpPr>
          <p:nvPr>
            <p:ph type="sldNum" sz="quarter" idx="10"/>
          </p:nvPr>
        </p:nvSpPr>
        <p:spPr/>
        <p:txBody>
          <a:bodyPr/>
          <a:lstStyle/>
          <a:p>
            <a:fld id="{1F168292-FBC1-4A35-9508-CA403C443401}" type="slidenum">
              <a:rPr lang="en-US" smtClean="0"/>
              <a:t>15</a:t>
            </a:fld>
            <a:endParaRPr lang="en-US"/>
          </a:p>
        </p:txBody>
      </p:sp>
    </p:spTree>
    <p:extLst>
      <p:ext uri="{BB962C8B-B14F-4D97-AF65-F5344CB8AC3E}">
        <p14:creationId xmlns:p14="http://schemas.microsoft.com/office/powerpoint/2010/main" val="4201301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https://www.hcfcd.org/media/1974/wetland-guide-final.pdf</a:t>
            </a:r>
          </a:p>
        </p:txBody>
      </p:sp>
      <p:sp>
        <p:nvSpPr>
          <p:cNvPr id="4" name="Slide Number Placeholder 3"/>
          <p:cNvSpPr>
            <a:spLocks noGrp="1"/>
          </p:cNvSpPr>
          <p:nvPr>
            <p:ph type="sldNum" sz="quarter" idx="10"/>
          </p:nvPr>
        </p:nvSpPr>
        <p:spPr/>
        <p:txBody>
          <a:bodyPr/>
          <a:lstStyle/>
          <a:p>
            <a:fld id="{1F168292-FBC1-4A35-9508-CA403C443401}" type="slidenum">
              <a:rPr lang="en-US" smtClean="0"/>
              <a:t>16</a:t>
            </a:fld>
            <a:endParaRPr lang="en-US"/>
          </a:p>
        </p:txBody>
      </p:sp>
    </p:spTree>
    <p:extLst>
      <p:ext uri="{BB962C8B-B14F-4D97-AF65-F5344CB8AC3E}">
        <p14:creationId xmlns:p14="http://schemas.microsoft.com/office/powerpoint/2010/main" val="1070343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https://www.hcfcd.org/media/1974/wetland-guide-final.pdf</a:t>
            </a:r>
          </a:p>
        </p:txBody>
      </p:sp>
      <p:sp>
        <p:nvSpPr>
          <p:cNvPr id="4" name="Slide Number Placeholder 3"/>
          <p:cNvSpPr>
            <a:spLocks noGrp="1"/>
          </p:cNvSpPr>
          <p:nvPr>
            <p:ph type="sldNum" sz="quarter" idx="10"/>
          </p:nvPr>
        </p:nvSpPr>
        <p:spPr/>
        <p:txBody>
          <a:bodyPr/>
          <a:lstStyle/>
          <a:p>
            <a:fld id="{1F168292-FBC1-4A35-9508-CA403C443401}" type="slidenum">
              <a:rPr lang="en-US" smtClean="0"/>
              <a:t>17</a:t>
            </a:fld>
            <a:endParaRPr lang="en-US"/>
          </a:p>
        </p:txBody>
      </p:sp>
    </p:spTree>
    <p:extLst>
      <p:ext uri="{BB962C8B-B14F-4D97-AF65-F5344CB8AC3E}">
        <p14:creationId xmlns:p14="http://schemas.microsoft.com/office/powerpoint/2010/main" val="166962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https://www.hcfcd.org/media/1974/wetland-guide-final.pdf</a:t>
            </a:r>
          </a:p>
        </p:txBody>
      </p:sp>
      <p:sp>
        <p:nvSpPr>
          <p:cNvPr id="4" name="Slide Number Placeholder 3"/>
          <p:cNvSpPr>
            <a:spLocks noGrp="1"/>
          </p:cNvSpPr>
          <p:nvPr>
            <p:ph type="sldNum" sz="quarter" idx="10"/>
          </p:nvPr>
        </p:nvSpPr>
        <p:spPr/>
        <p:txBody>
          <a:bodyPr/>
          <a:lstStyle/>
          <a:p>
            <a:fld id="{1F168292-FBC1-4A35-9508-CA403C443401}" type="slidenum">
              <a:rPr lang="en-US" smtClean="0"/>
              <a:t>18</a:t>
            </a:fld>
            <a:endParaRPr lang="en-US"/>
          </a:p>
        </p:txBody>
      </p:sp>
    </p:spTree>
    <p:extLst>
      <p:ext uri="{BB962C8B-B14F-4D97-AF65-F5344CB8AC3E}">
        <p14:creationId xmlns:p14="http://schemas.microsoft.com/office/powerpoint/2010/main" val="1846650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https://www.hcfcd.org/media/1974/wetland-guide-final.pdf</a:t>
            </a:r>
          </a:p>
        </p:txBody>
      </p:sp>
      <p:sp>
        <p:nvSpPr>
          <p:cNvPr id="4" name="Slide Number Placeholder 3"/>
          <p:cNvSpPr>
            <a:spLocks noGrp="1"/>
          </p:cNvSpPr>
          <p:nvPr>
            <p:ph type="sldNum" sz="quarter" idx="10"/>
          </p:nvPr>
        </p:nvSpPr>
        <p:spPr/>
        <p:txBody>
          <a:bodyPr/>
          <a:lstStyle/>
          <a:p>
            <a:fld id="{1F168292-FBC1-4A35-9508-CA403C443401}" type="slidenum">
              <a:rPr lang="en-US" smtClean="0"/>
              <a:t>19</a:t>
            </a:fld>
            <a:endParaRPr lang="en-US"/>
          </a:p>
        </p:txBody>
      </p:sp>
    </p:spTree>
    <p:extLst>
      <p:ext uri="{BB962C8B-B14F-4D97-AF65-F5344CB8AC3E}">
        <p14:creationId xmlns:p14="http://schemas.microsoft.com/office/powerpoint/2010/main" val="3396777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https://www.hcfcd.org/media/1974/wetland-guide-final.pdf</a:t>
            </a:r>
          </a:p>
        </p:txBody>
      </p:sp>
      <p:sp>
        <p:nvSpPr>
          <p:cNvPr id="4" name="Slide Number Placeholder 3"/>
          <p:cNvSpPr>
            <a:spLocks noGrp="1"/>
          </p:cNvSpPr>
          <p:nvPr>
            <p:ph type="sldNum" sz="quarter" idx="10"/>
          </p:nvPr>
        </p:nvSpPr>
        <p:spPr/>
        <p:txBody>
          <a:bodyPr/>
          <a:lstStyle/>
          <a:p>
            <a:fld id="{1F168292-FBC1-4A35-9508-CA403C443401}" type="slidenum">
              <a:rPr lang="en-US" smtClean="0"/>
              <a:t>20</a:t>
            </a:fld>
            <a:endParaRPr lang="en-US"/>
          </a:p>
        </p:txBody>
      </p:sp>
    </p:spTree>
    <p:extLst>
      <p:ext uri="{BB962C8B-B14F-4D97-AF65-F5344CB8AC3E}">
        <p14:creationId xmlns:p14="http://schemas.microsoft.com/office/powerpoint/2010/main" val="3310815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Environmental Assessments (EA) and Environmental Impact Statements (EIS)</a:t>
            </a:r>
          </a:p>
          <a:p>
            <a:r>
              <a:rPr lang="en-US" sz="1200" b="0" i="0" kern="1200">
                <a:solidFill>
                  <a:schemeClr val="tx1"/>
                </a:solidFill>
                <a:effectLst/>
                <a:latin typeface="+mn-lt"/>
                <a:ea typeface="+mn-ea"/>
                <a:cs typeface="+mn-cs"/>
              </a:rPr>
              <a:t>https://history.state.gov/milestones/1899-1913/panama-canal</a:t>
            </a:r>
            <a:endParaRPr lang="en-US" sz="1200" b="0" i="0" kern="1200" dirty="0">
              <a:solidFill>
                <a:schemeClr val="tx1"/>
              </a:solidFill>
              <a:effectLst/>
              <a:latin typeface="+mn-lt"/>
              <a:ea typeface="+mn-ea"/>
              <a:cs typeface="+mn-cs"/>
            </a:endParaRPr>
          </a:p>
          <a:p>
            <a:r>
              <a:rPr lang="en-US" dirty="0"/>
              <a:t>http://www.thebeatnews.org/BeatTeam/history-federal-wetland-protection/</a:t>
            </a:r>
          </a:p>
        </p:txBody>
      </p:sp>
      <p:sp>
        <p:nvSpPr>
          <p:cNvPr id="4" name="Slide Number Placeholder 3"/>
          <p:cNvSpPr>
            <a:spLocks noGrp="1"/>
          </p:cNvSpPr>
          <p:nvPr>
            <p:ph type="sldNum" sz="quarter" idx="10"/>
          </p:nvPr>
        </p:nvSpPr>
        <p:spPr/>
        <p:txBody>
          <a:bodyPr/>
          <a:lstStyle/>
          <a:p>
            <a:fld id="{1F168292-FBC1-4A35-9508-CA403C443401}" type="slidenum">
              <a:rPr lang="en-US" smtClean="0"/>
              <a:t>23</a:t>
            </a:fld>
            <a:endParaRPr lang="en-US"/>
          </a:p>
        </p:txBody>
      </p:sp>
    </p:spTree>
    <p:extLst>
      <p:ext uri="{BB962C8B-B14F-4D97-AF65-F5344CB8AC3E}">
        <p14:creationId xmlns:p14="http://schemas.microsoft.com/office/powerpoint/2010/main" val="556345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could imagine how difficult this could be- you impact 1 acre of wetland, and now you have to go find an acre suitable for a wetland, restore it, monitor it for years, turn in reports to USACE- all because you needed to build a power substation. Those people are not in the line of work for wetland restoration. </a:t>
            </a:r>
          </a:p>
          <a:p>
            <a:endParaRPr lang="en-US" dirty="0"/>
          </a:p>
        </p:txBody>
      </p:sp>
      <p:sp>
        <p:nvSpPr>
          <p:cNvPr id="4" name="Slide Number Placeholder 3"/>
          <p:cNvSpPr>
            <a:spLocks noGrp="1"/>
          </p:cNvSpPr>
          <p:nvPr>
            <p:ph type="sldNum" sz="quarter" idx="10"/>
          </p:nvPr>
        </p:nvSpPr>
        <p:spPr/>
        <p:txBody>
          <a:bodyPr/>
          <a:lstStyle/>
          <a:p>
            <a:fld id="{1F168292-FBC1-4A35-9508-CA403C443401}" type="slidenum">
              <a:rPr lang="en-US" smtClean="0"/>
              <a:t>24</a:t>
            </a:fld>
            <a:endParaRPr lang="en-US"/>
          </a:p>
        </p:txBody>
      </p:sp>
    </p:spTree>
    <p:extLst>
      <p:ext uri="{BB962C8B-B14F-4D97-AF65-F5344CB8AC3E}">
        <p14:creationId xmlns:p14="http://schemas.microsoft.com/office/powerpoint/2010/main" val="2607976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https://www.swg.usace.army.mil/Portals/26/docs/regulatory/functional%20Assessment/SWGRiverineForestediHGM.pdf</a:t>
            </a:r>
          </a:p>
        </p:txBody>
      </p:sp>
      <p:sp>
        <p:nvSpPr>
          <p:cNvPr id="4" name="Slide Number Placeholder 3"/>
          <p:cNvSpPr>
            <a:spLocks noGrp="1"/>
          </p:cNvSpPr>
          <p:nvPr>
            <p:ph type="sldNum" sz="quarter" idx="10"/>
          </p:nvPr>
        </p:nvSpPr>
        <p:spPr/>
        <p:txBody>
          <a:bodyPr/>
          <a:lstStyle/>
          <a:p>
            <a:fld id="{1F168292-FBC1-4A35-9508-CA403C443401}" type="slidenum">
              <a:rPr lang="en-US" smtClean="0"/>
              <a:t>26</a:t>
            </a:fld>
            <a:endParaRPr lang="en-US"/>
          </a:p>
        </p:txBody>
      </p:sp>
    </p:spTree>
    <p:extLst>
      <p:ext uri="{BB962C8B-B14F-4D97-AF65-F5344CB8AC3E}">
        <p14:creationId xmlns:p14="http://schemas.microsoft.com/office/powerpoint/2010/main" val="25558116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Amount</a:t>
            </a:r>
            <a:r>
              <a:rPr lang="en-US" baseline="0" dirty="0"/>
              <a:t> of mitigation banks in East Texas</a:t>
            </a:r>
          </a:p>
          <a:p>
            <a:r>
              <a:rPr lang="en-US" baseline="0" dirty="0"/>
              <a:t>You can see them along rivers (floodplains)</a:t>
            </a:r>
          </a:p>
          <a:p>
            <a:r>
              <a:rPr lang="en-US" baseline="0" dirty="0"/>
              <a:t>Need for mitigation in respect to development</a:t>
            </a:r>
          </a:p>
          <a:p>
            <a:endParaRPr lang="en-US" baseline="0" dirty="0"/>
          </a:p>
          <a:p>
            <a:r>
              <a:rPr lang="en-US" baseline="0" dirty="0"/>
              <a:t>Screenshot taken from ribits.mil</a:t>
            </a:r>
          </a:p>
          <a:p>
            <a:endParaRPr lang="en-US" dirty="0"/>
          </a:p>
        </p:txBody>
      </p:sp>
      <p:sp>
        <p:nvSpPr>
          <p:cNvPr id="4" name="Slide Number Placeholder 3"/>
          <p:cNvSpPr>
            <a:spLocks noGrp="1"/>
          </p:cNvSpPr>
          <p:nvPr>
            <p:ph type="sldNum" sz="quarter" idx="10"/>
          </p:nvPr>
        </p:nvSpPr>
        <p:spPr/>
        <p:txBody>
          <a:bodyPr/>
          <a:lstStyle/>
          <a:p>
            <a:fld id="{1F168292-FBC1-4A35-9508-CA403C443401}" type="slidenum">
              <a:rPr lang="en-US" smtClean="0"/>
              <a:t>27</a:t>
            </a:fld>
            <a:endParaRPr lang="en-US"/>
          </a:p>
        </p:txBody>
      </p:sp>
    </p:spTree>
    <p:extLst>
      <p:ext uri="{BB962C8B-B14F-4D97-AF65-F5344CB8AC3E}">
        <p14:creationId xmlns:p14="http://schemas.microsoft.com/office/powerpoint/2010/main" val="2191064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https://pmm.nasa.gov/education/water-cycle</a:t>
            </a:r>
          </a:p>
          <a:p>
            <a:endParaRPr lang="en-US" dirty="0"/>
          </a:p>
        </p:txBody>
      </p:sp>
      <p:sp>
        <p:nvSpPr>
          <p:cNvPr id="4" name="Slide Number Placeholder 3"/>
          <p:cNvSpPr>
            <a:spLocks noGrp="1"/>
          </p:cNvSpPr>
          <p:nvPr>
            <p:ph type="sldNum" sz="quarter" idx="10"/>
          </p:nvPr>
        </p:nvSpPr>
        <p:spPr/>
        <p:txBody>
          <a:bodyPr/>
          <a:lstStyle/>
          <a:p>
            <a:fld id="{1F168292-FBC1-4A35-9508-CA403C443401}" type="slidenum">
              <a:rPr lang="en-US" smtClean="0"/>
              <a:t>3</a:t>
            </a:fld>
            <a:endParaRPr lang="en-US"/>
          </a:p>
        </p:txBody>
      </p:sp>
    </p:spTree>
    <p:extLst>
      <p:ext uri="{BB962C8B-B14F-4D97-AF65-F5344CB8AC3E}">
        <p14:creationId xmlns:p14="http://schemas.microsoft.com/office/powerpoint/2010/main" val="1635918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Location:</a:t>
            </a:r>
            <a:r>
              <a:rPr lang="en-US" baseline="0" dirty="0"/>
              <a:t> Bounded by Greens &amp; Garners Bayous</a:t>
            </a:r>
            <a:endParaRPr lang="en-US" dirty="0"/>
          </a:p>
          <a:p>
            <a:r>
              <a:rPr lang="en-US" dirty="0"/>
              <a:t>1</a:t>
            </a:r>
            <a:r>
              <a:rPr lang="en-US" baseline="30000" dirty="0"/>
              <a:t>st</a:t>
            </a:r>
            <a:r>
              <a:rPr lang="en-US" baseline="0" dirty="0"/>
              <a:t> Bank in Galveston District, 1995</a:t>
            </a:r>
          </a:p>
          <a:p>
            <a:r>
              <a:rPr lang="en-US" baseline="0" dirty="0"/>
              <a:t>Property about 1200 acres, includes 3 subdivisions of BANK &amp; P500-03</a:t>
            </a:r>
            <a:endParaRPr lang="en-US" dirty="0"/>
          </a:p>
          <a:p>
            <a:r>
              <a:rPr lang="en-US" dirty="0"/>
              <a:t>A:</a:t>
            </a:r>
            <a:r>
              <a:rPr lang="en-US" baseline="0" dirty="0"/>
              <a:t> 47 acres: 1997 &amp; 32 credits</a:t>
            </a:r>
          </a:p>
          <a:p>
            <a:r>
              <a:rPr lang="en-US" baseline="0" dirty="0"/>
              <a:t>B: 170 acres (Two Phases) 1999 </a:t>
            </a:r>
          </a:p>
          <a:p>
            <a:r>
              <a:rPr lang="en-US" baseline="0" dirty="0"/>
              <a:t>	I: 100 credits</a:t>
            </a:r>
          </a:p>
          <a:p>
            <a:r>
              <a:rPr lang="en-US" baseline="0" dirty="0"/>
              <a:t>	II: 24 credits (2008)</a:t>
            </a:r>
          </a:p>
          <a:p>
            <a:r>
              <a:rPr lang="en-US" baseline="0" dirty="0"/>
              <a:t>C: 691 acres – Construction starting in 2014, 200 credits</a:t>
            </a:r>
            <a:endParaRPr lang="en-US" dirty="0"/>
          </a:p>
          <a:p>
            <a:endParaRPr lang="en-US" dirty="0"/>
          </a:p>
          <a:p>
            <a:endParaRPr lang="en-US" dirty="0"/>
          </a:p>
          <a:p>
            <a:r>
              <a:rPr lang="en-US" dirty="0"/>
              <a:t>Three wetland mitigation subdivisions have been constructed and host a wide variety of habitats including:</a:t>
            </a:r>
          </a:p>
          <a:p>
            <a:pPr lvl="1"/>
            <a:r>
              <a:rPr lang="en-US" dirty="0"/>
              <a:t>bottomland hardwoods including depressions and old channel meanders</a:t>
            </a:r>
          </a:p>
          <a:p>
            <a:pPr lvl="1"/>
            <a:r>
              <a:rPr lang="en-US" dirty="0"/>
              <a:t>pine flatwoods and wet pine savannahs</a:t>
            </a:r>
          </a:p>
          <a:p>
            <a:pPr lvl="1"/>
            <a:r>
              <a:rPr lang="en-US" dirty="0"/>
              <a:t>deep water emergent marsh</a:t>
            </a:r>
          </a:p>
          <a:p>
            <a:pPr lvl="1"/>
            <a:r>
              <a:rPr lang="en-US" dirty="0"/>
              <a:t>Wet Cajun prairies</a:t>
            </a:r>
          </a:p>
          <a:p>
            <a:pPr lvl="1"/>
            <a:r>
              <a:rPr lang="en-US" dirty="0"/>
              <a:t>Mixed pine/hardwood forest</a:t>
            </a:r>
          </a:p>
          <a:p>
            <a:pPr lvl="1"/>
            <a:r>
              <a:rPr lang="en-US" dirty="0"/>
              <a:t>Remnant saline prairies</a:t>
            </a:r>
          </a:p>
          <a:p>
            <a:endParaRPr lang="en-US" dirty="0"/>
          </a:p>
        </p:txBody>
      </p:sp>
      <p:sp>
        <p:nvSpPr>
          <p:cNvPr id="4" name="Slide Number Placeholder 3"/>
          <p:cNvSpPr>
            <a:spLocks noGrp="1"/>
          </p:cNvSpPr>
          <p:nvPr>
            <p:ph type="sldNum" sz="quarter" idx="10"/>
          </p:nvPr>
        </p:nvSpPr>
        <p:spPr/>
        <p:txBody>
          <a:bodyPr/>
          <a:lstStyle/>
          <a:p>
            <a:fld id="{1F168292-FBC1-4A35-9508-CA403C443401}" type="slidenum">
              <a:rPr lang="en-US" smtClean="0"/>
              <a:t>28</a:t>
            </a:fld>
            <a:endParaRPr lang="en-US"/>
          </a:p>
        </p:txBody>
      </p:sp>
    </p:spTree>
    <p:extLst>
      <p:ext uri="{BB962C8B-B14F-4D97-AF65-F5344CB8AC3E}">
        <p14:creationId xmlns:p14="http://schemas.microsoft.com/office/powerpoint/2010/main" val="915486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 Photographs</a:t>
            </a:r>
          </a:p>
        </p:txBody>
      </p:sp>
      <p:sp>
        <p:nvSpPr>
          <p:cNvPr id="4" name="Slide Number Placeholder 3"/>
          <p:cNvSpPr>
            <a:spLocks noGrp="1"/>
          </p:cNvSpPr>
          <p:nvPr>
            <p:ph type="sldNum" sz="quarter" idx="10"/>
          </p:nvPr>
        </p:nvSpPr>
        <p:spPr/>
        <p:txBody>
          <a:bodyPr/>
          <a:lstStyle/>
          <a:p>
            <a:fld id="{6CC45252-5A63-4423-8C95-27E57ED6F000}" type="slidenum">
              <a:rPr lang="en-US" smtClean="0"/>
              <a:t>30</a:t>
            </a:fld>
            <a:endParaRPr lang="en-US"/>
          </a:p>
        </p:txBody>
      </p:sp>
    </p:spTree>
    <p:extLst>
      <p:ext uri="{BB962C8B-B14F-4D97-AF65-F5344CB8AC3E}">
        <p14:creationId xmlns:p14="http://schemas.microsoft.com/office/powerpoint/2010/main" val="1695282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 A</a:t>
            </a:r>
          </a:p>
        </p:txBody>
      </p:sp>
      <p:sp>
        <p:nvSpPr>
          <p:cNvPr id="4" name="Slide Number Placeholder 3"/>
          <p:cNvSpPr>
            <a:spLocks noGrp="1"/>
          </p:cNvSpPr>
          <p:nvPr>
            <p:ph type="sldNum" sz="quarter" idx="10"/>
          </p:nvPr>
        </p:nvSpPr>
        <p:spPr/>
        <p:txBody>
          <a:bodyPr/>
          <a:lstStyle/>
          <a:p>
            <a:fld id="{6CC45252-5A63-4423-8C95-27E57ED6F000}" type="slidenum">
              <a:rPr lang="en-US" smtClean="0"/>
              <a:t>31</a:t>
            </a:fld>
            <a:endParaRPr lang="en-US"/>
          </a:p>
        </p:txBody>
      </p:sp>
    </p:spTree>
    <p:extLst>
      <p:ext uri="{BB962C8B-B14F-4D97-AF65-F5344CB8AC3E}">
        <p14:creationId xmlns:p14="http://schemas.microsoft.com/office/powerpoint/2010/main" val="1660811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 B</a:t>
            </a:r>
          </a:p>
        </p:txBody>
      </p:sp>
      <p:sp>
        <p:nvSpPr>
          <p:cNvPr id="4" name="Slide Number Placeholder 3"/>
          <p:cNvSpPr>
            <a:spLocks noGrp="1"/>
          </p:cNvSpPr>
          <p:nvPr>
            <p:ph type="sldNum" sz="quarter" idx="10"/>
          </p:nvPr>
        </p:nvSpPr>
        <p:spPr/>
        <p:txBody>
          <a:bodyPr/>
          <a:lstStyle/>
          <a:p>
            <a:fld id="{6CC45252-5A63-4423-8C95-27E57ED6F000}" type="slidenum">
              <a:rPr lang="en-US" smtClean="0"/>
              <a:t>33</a:t>
            </a:fld>
            <a:endParaRPr lang="en-US"/>
          </a:p>
        </p:txBody>
      </p:sp>
    </p:spTree>
    <p:extLst>
      <p:ext uri="{BB962C8B-B14F-4D97-AF65-F5344CB8AC3E}">
        <p14:creationId xmlns:p14="http://schemas.microsoft.com/office/powerpoint/2010/main" val="18729225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 C</a:t>
            </a:r>
          </a:p>
        </p:txBody>
      </p:sp>
      <p:sp>
        <p:nvSpPr>
          <p:cNvPr id="4" name="Slide Number Placeholder 3"/>
          <p:cNvSpPr>
            <a:spLocks noGrp="1"/>
          </p:cNvSpPr>
          <p:nvPr>
            <p:ph type="sldNum" sz="quarter" idx="10"/>
          </p:nvPr>
        </p:nvSpPr>
        <p:spPr/>
        <p:txBody>
          <a:bodyPr/>
          <a:lstStyle/>
          <a:p>
            <a:fld id="{6CC45252-5A63-4423-8C95-27E57ED6F000}" type="slidenum">
              <a:rPr lang="en-US" smtClean="0"/>
              <a:t>35</a:t>
            </a:fld>
            <a:endParaRPr lang="en-US"/>
          </a:p>
        </p:txBody>
      </p:sp>
    </p:spTree>
    <p:extLst>
      <p:ext uri="{BB962C8B-B14F-4D97-AF65-F5344CB8AC3E}">
        <p14:creationId xmlns:p14="http://schemas.microsoft.com/office/powerpoint/2010/main" val="41796501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 C</a:t>
            </a:r>
          </a:p>
        </p:txBody>
      </p:sp>
      <p:sp>
        <p:nvSpPr>
          <p:cNvPr id="4" name="Slide Number Placeholder 3"/>
          <p:cNvSpPr>
            <a:spLocks noGrp="1"/>
          </p:cNvSpPr>
          <p:nvPr>
            <p:ph type="sldNum" sz="quarter" idx="10"/>
          </p:nvPr>
        </p:nvSpPr>
        <p:spPr/>
        <p:txBody>
          <a:bodyPr/>
          <a:lstStyle/>
          <a:p>
            <a:fld id="{6CC45252-5A63-4423-8C95-27E57ED6F000}" type="slidenum">
              <a:rPr lang="en-US" smtClean="0"/>
              <a:t>36</a:t>
            </a:fld>
            <a:endParaRPr lang="en-US"/>
          </a:p>
        </p:txBody>
      </p:sp>
    </p:spTree>
    <p:extLst>
      <p:ext uri="{BB962C8B-B14F-4D97-AF65-F5344CB8AC3E}">
        <p14:creationId xmlns:p14="http://schemas.microsoft.com/office/powerpoint/2010/main" val="41796501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Everything was constructed to create wetlands</a:t>
            </a:r>
            <a:r>
              <a:rPr lang="en-US" baseline="0" dirty="0"/>
              <a:t> mitigation credits. It has to be maintained to keep those credits.</a:t>
            </a:r>
            <a:endParaRPr lang="en-US" dirty="0"/>
          </a:p>
          <a:p>
            <a:endParaRPr lang="en-US" dirty="0"/>
          </a:p>
          <a:p>
            <a:r>
              <a:rPr lang="en-US" dirty="0"/>
              <a:t>Credit maintenance: Ensure that wetlands maintain</a:t>
            </a:r>
            <a:r>
              <a:rPr lang="en-US" baseline="0" dirty="0"/>
              <a:t> function. M</a:t>
            </a:r>
            <a:r>
              <a:rPr lang="en-US" dirty="0"/>
              <a:t>onitoring for appropriate</a:t>
            </a:r>
            <a:r>
              <a:rPr lang="en-US" baseline="0" dirty="0"/>
              <a:t> water levels &amp; vegetation </a:t>
            </a:r>
          </a:p>
          <a:p>
            <a:r>
              <a:rPr lang="en-US" baseline="0" dirty="0"/>
              <a:t>Property management: trespassers, routine vegetation work, repairs to site structures (fences, roads, </a:t>
            </a:r>
            <a:r>
              <a:rPr lang="en-US" baseline="0" dirty="0" err="1"/>
              <a:t>etc</a:t>
            </a:r>
            <a:r>
              <a:rPr lang="en-US" baseline="0" dirty="0"/>
              <a:t>). </a:t>
            </a:r>
            <a:endParaRPr lang="en-US" dirty="0"/>
          </a:p>
        </p:txBody>
      </p:sp>
      <p:sp>
        <p:nvSpPr>
          <p:cNvPr id="4" name="Slide Number Placeholder 3"/>
          <p:cNvSpPr>
            <a:spLocks noGrp="1"/>
          </p:cNvSpPr>
          <p:nvPr>
            <p:ph type="sldNum" sz="quarter" idx="10"/>
          </p:nvPr>
        </p:nvSpPr>
        <p:spPr/>
        <p:txBody>
          <a:bodyPr/>
          <a:lstStyle/>
          <a:p>
            <a:fld id="{6CC45252-5A63-4423-8C95-27E57ED6F000}" type="slidenum">
              <a:rPr lang="en-US" smtClean="0"/>
              <a:t>46</a:t>
            </a:fld>
            <a:endParaRPr lang="en-US"/>
          </a:p>
        </p:txBody>
      </p:sp>
    </p:spTree>
    <p:extLst>
      <p:ext uri="{BB962C8B-B14F-4D97-AF65-F5344CB8AC3E}">
        <p14:creationId xmlns:p14="http://schemas.microsoft.com/office/powerpoint/2010/main" val="2745226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https://www.researchgate.net/publication/263473320_Temporary_streams_the_hydrology_geography_and_ecology_of_non-perennially_flowing_waters</a:t>
            </a:r>
          </a:p>
        </p:txBody>
      </p:sp>
      <p:sp>
        <p:nvSpPr>
          <p:cNvPr id="4" name="Slide Number Placeholder 3"/>
          <p:cNvSpPr>
            <a:spLocks noGrp="1"/>
          </p:cNvSpPr>
          <p:nvPr>
            <p:ph type="sldNum" sz="quarter" idx="10"/>
          </p:nvPr>
        </p:nvSpPr>
        <p:spPr/>
        <p:txBody>
          <a:bodyPr/>
          <a:lstStyle/>
          <a:p>
            <a:fld id="{1F168292-FBC1-4A35-9508-CA403C443401}" type="slidenum">
              <a:rPr lang="en-US" smtClean="0"/>
              <a:t>5</a:t>
            </a:fld>
            <a:endParaRPr lang="en-US"/>
          </a:p>
        </p:txBody>
      </p:sp>
    </p:spTree>
    <p:extLst>
      <p:ext uri="{BB962C8B-B14F-4D97-AF65-F5344CB8AC3E}">
        <p14:creationId xmlns:p14="http://schemas.microsoft.com/office/powerpoint/2010/main" val="2660997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http://web.gccaz.edu/~lnewman/gph111/topic_units/fluvial/fluvial2.html</a:t>
            </a:r>
          </a:p>
          <a:p>
            <a:r>
              <a:rPr lang="en-US" dirty="0"/>
              <a:t>https://opentextbc.ca/geology/chapter/13-3-stream-erosion-and-deposition/</a:t>
            </a:r>
          </a:p>
        </p:txBody>
      </p:sp>
      <p:sp>
        <p:nvSpPr>
          <p:cNvPr id="4" name="Slide Number Placeholder 3"/>
          <p:cNvSpPr>
            <a:spLocks noGrp="1"/>
          </p:cNvSpPr>
          <p:nvPr>
            <p:ph type="sldNum" sz="quarter" idx="10"/>
          </p:nvPr>
        </p:nvSpPr>
        <p:spPr/>
        <p:txBody>
          <a:bodyPr/>
          <a:lstStyle/>
          <a:p>
            <a:fld id="{1F168292-FBC1-4A35-9508-CA403C443401}" type="slidenum">
              <a:rPr lang="en-US" smtClean="0"/>
              <a:t>6</a:t>
            </a:fld>
            <a:endParaRPr lang="en-US"/>
          </a:p>
        </p:txBody>
      </p:sp>
    </p:spTree>
    <p:extLst>
      <p:ext uri="{BB962C8B-B14F-4D97-AF65-F5344CB8AC3E}">
        <p14:creationId xmlns:p14="http://schemas.microsoft.com/office/powerpoint/2010/main" val="1547182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https://geographyiseasy.wordpress.com/2013/11/04/as-formation-of-meanders-and-ox-bow-lakes/</a:t>
            </a:r>
          </a:p>
        </p:txBody>
      </p:sp>
      <p:sp>
        <p:nvSpPr>
          <p:cNvPr id="4" name="Slide Number Placeholder 3"/>
          <p:cNvSpPr>
            <a:spLocks noGrp="1"/>
          </p:cNvSpPr>
          <p:nvPr>
            <p:ph type="sldNum" sz="quarter" idx="10"/>
          </p:nvPr>
        </p:nvSpPr>
        <p:spPr/>
        <p:txBody>
          <a:bodyPr/>
          <a:lstStyle/>
          <a:p>
            <a:fld id="{1F168292-FBC1-4A35-9508-CA403C443401}" type="slidenum">
              <a:rPr lang="en-US" smtClean="0"/>
              <a:t>7</a:t>
            </a:fld>
            <a:endParaRPr lang="en-US"/>
          </a:p>
        </p:txBody>
      </p:sp>
    </p:spTree>
    <p:extLst>
      <p:ext uri="{BB962C8B-B14F-4D97-AF65-F5344CB8AC3E}">
        <p14:creationId xmlns:p14="http://schemas.microsoft.com/office/powerpoint/2010/main" val="3342393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https://wildlandhydrology.com/resources/docs/River%20Restoration%20and%20Natural%20Channel%20Design/Rosgen_2011_Natural_Channel_Design.pdf</a:t>
            </a:r>
          </a:p>
        </p:txBody>
      </p:sp>
      <p:sp>
        <p:nvSpPr>
          <p:cNvPr id="4" name="Slide Number Placeholder 3"/>
          <p:cNvSpPr>
            <a:spLocks noGrp="1"/>
          </p:cNvSpPr>
          <p:nvPr>
            <p:ph type="sldNum" sz="quarter" idx="10"/>
          </p:nvPr>
        </p:nvSpPr>
        <p:spPr/>
        <p:txBody>
          <a:bodyPr/>
          <a:lstStyle/>
          <a:p>
            <a:fld id="{1F168292-FBC1-4A35-9508-CA403C443401}" type="slidenum">
              <a:rPr lang="en-US" smtClean="0"/>
              <a:t>8</a:t>
            </a:fld>
            <a:endParaRPr lang="en-US"/>
          </a:p>
        </p:txBody>
      </p:sp>
    </p:spTree>
    <p:extLst>
      <p:ext uri="{BB962C8B-B14F-4D97-AF65-F5344CB8AC3E}">
        <p14:creationId xmlns:p14="http://schemas.microsoft.com/office/powerpoint/2010/main" val="3044439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https://wildlandhydrology.com/resources/docs/River%20Restoration%20and%20Natural%20Channel%20Design/Rosgen_2011_Natural_Channel_Design.pdf</a:t>
            </a:r>
          </a:p>
        </p:txBody>
      </p:sp>
      <p:sp>
        <p:nvSpPr>
          <p:cNvPr id="4" name="Slide Number Placeholder 3"/>
          <p:cNvSpPr>
            <a:spLocks noGrp="1"/>
          </p:cNvSpPr>
          <p:nvPr>
            <p:ph type="sldNum" sz="quarter" idx="10"/>
          </p:nvPr>
        </p:nvSpPr>
        <p:spPr/>
        <p:txBody>
          <a:bodyPr/>
          <a:lstStyle/>
          <a:p>
            <a:fld id="{1F168292-FBC1-4A35-9508-CA403C443401}" type="slidenum">
              <a:rPr lang="en-US" smtClean="0"/>
              <a:t>9</a:t>
            </a:fld>
            <a:endParaRPr lang="en-US"/>
          </a:p>
        </p:txBody>
      </p:sp>
    </p:spTree>
    <p:extLst>
      <p:ext uri="{BB962C8B-B14F-4D97-AF65-F5344CB8AC3E}">
        <p14:creationId xmlns:p14="http://schemas.microsoft.com/office/powerpoint/2010/main" val="1621484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Highlights</a:t>
            </a:r>
          </a:p>
        </p:txBody>
      </p:sp>
      <p:sp>
        <p:nvSpPr>
          <p:cNvPr id="4" name="Slide Number Placeholder 3"/>
          <p:cNvSpPr>
            <a:spLocks noGrp="1"/>
          </p:cNvSpPr>
          <p:nvPr>
            <p:ph type="sldNum" sz="quarter" idx="10"/>
          </p:nvPr>
        </p:nvSpPr>
        <p:spPr/>
        <p:txBody>
          <a:bodyPr/>
          <a:lstStyle/>
          <a:p>
            <a:fld id="{1F168292-FBC1-4A35-9508-CA403C443401}" type="slidenum">
              <a:rPr lang="en-US" smtClean="0"/>
              <a:t>10</a:t>
            </a:fld>
            <a:endParaRPr lang="en-US"/>
          </a:p>
        </p:txBody>
      </p:sp>
    </p:spTree>
    <p:extLst>
      <p:ext uri="{BB962C8B-B14F-4D97-AF65-F5344CB8AC3E}">
        <p14:creationId xmlns:p14="http://schemas.microsoft.com/office/powerpoint/2010/main" val="227784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images: https://www.sas.usace.army.mil/Portals/61/docs/regulatory/Workshop_Hydrology_Fall2011.pdf</a:t>
            </a:r>
          </a:p>
        </p:txBody>
      </p:sp>
      <p:sp>
        <p:nvSpPr>
          <p:cNvPr id="4" name="Slide Number Placeholder 3"/>
          <p:cNvSpPr>
            <a:spLocks noGrp="1"/>
          </p:cNvSpPr>
          <p:nvPr>
            <p:ph type="sldNum" sz="quarter" idx="10"/>
          </p:nvPr>
        </p:nvSpPr>
        <p:spPr/>
        <p:txBody>
          <a:bodyPr/>
          <a:lstStyle/>
          <a:p>
            <a:fld id="{1F168292-FBC1-4A35-9508-CA403C443401}" type="slidenum">
              <a:rPr lang="en-US" smtClean="0"/>
              <a:t>12</a:t>
            </a:fld>
            <a:endParaRPr lang="en-US"/>
          </a:p>
        </p:txBody>
      </p:sp>
    </p:spTree>
    <p:extLst>
      <p:ext uri="{BB962C8B-B14F-4D97-AF65-F5344CB8AC3E}">
        <p14:creationId xmlns:p14="http://schemas.microsoft.com/office/powerpoint/2010/main" val="3213839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547504"/>
            <a:ext cx="7772400" cy="1470025"/>
          </a:xfrm>
        </p:spPr>
        <p:txBody>
          <a:bodyPr>
            <a:normAutofit/>
          </a:bodyPr>
          <a:lstStyle>
            <a:lvl1pPr>
              <a:defRPr sz="4400" b="1" i="0">
                <a:solidFill>
                  <a:srgbClr val="EEECE1"/>
                </a:solidFill>
                <a:latin typeface="Arial"/>
                <a:cs typeface="Aria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1371600" y="3206125"/>
            <a:ext cx="6400800" cy="860445"/>
          </a:xfrm>
        </p:spPr>
        <p:txBody>
          <a:bodyPr>
            <a:normAutofit/>
          </a:bodyPr>
          <a:lstStyle>
            <a:lvl1pPr marL="0" indent="0" algn="ctr">
              <a:buNone/>
              <a:defRPr sz="2400">
                <a:solidFill>
                  <a:srgbClr val="EEECE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a:cs typeface="Arial"/>
              </a:defRPr>
            </a:lvl1pPr>
          </a:lstStyle>
          <a:p>
            <a:fld id="{47E97140-5DFB-4D39-8479-B762B3DF2075}" type="datetimeFigureOut">
              <a:rPr lang="en-US" smtClean="0"/>
              <a:t>1/26/2019</a:t>
            </a:fld>
            <a:endParaRPr lang="en-US"/>
          </a:p>
        </p:txBody>
      </p:sp>
      <p:sp>
        <p:nvSpPr>
          <p:cNvPr id="5" name="Footer Placeholder 4"/>
          <p:cNvSpPr>
            <a:spLocks noGrp="1"/>
          </p:cNvSpPr>
          <p:nvPr>
            <p:ph type="ftr" sz="quarter" idx="11"/>
          </p:nvPr>
        </p:nvSpPr>
        <p:spPr/>
        <p:txBody>
          <a:bodyPr/>
          <a:lstStyle>
            <a:lvl1pPr>
              <a:defRPr>
                <a:latin typeface="Arial"/>
                <a:cs typeface="Arial"/>
              </a:defRPr>
            </a:lvl1pPr>
          </a:lstStyle>
          <a:p>
            <a:endParaRPr lang="en-US"/>
          </a:p>
        </p:txBody>
      </p:sp>
      <p:sp>
        <p:nvSpPr>
          <p:cNvPr id="6" name="Slide Number Placeholder 5"/>
          <p:cNvSpPr>
            <a:spLocks noGrp="1"/>
          </p:cNvSpPr>
          <p:nvPr>
            <p:ph type="sldNum" sz="quarter" idx="12"/>
          </p:nvPr>
        </p:nvSpPr>
        <p:spPr/>
        <p:txBody>
          <a:bodyPr/>
          <a:lstStyle>
            <a:lvl1pPr>
              <a:defRPr>
                <a:latin typeface="Arial"/>
                <a:cs typeface="Arial"/>
              </a:defRPr>
            </a:lvl1pPr>
          </a:lstStyle>
          <a:p>
            <a:fld id="{F02A1E34-D7B9-4C62-B0E0-D9E963305815}" type="slidenum">
              <a:rPr lang="en-US" smtClean="0"/>
              <a:t>‹#›</a:t>
            </a:fld>
            <a:endParaRPr lang="en-US"/>
          </a:p>
        </p:txBody>
      </p:sp>
    </p:spTree>
    <p:extLst>
      <p:ext uri="{BB962C8B-B14F-4D97-AF65-F5344CB8AC3E}">
        <p14:creationId xmlns:p14="http://schemas.microsoft.com/office/powerpoint/2010/main" val="1024676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Environmental slide 1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6" y="-37828"/>
            <a:ext cx="9194437" cy="6895828"/>
          </a:xfrm>
          <a:prstGeom prst="rect">
            <a:avLst/>
          </a:prstGeom>
        </p:spPr>
      </p:pic>
      <p:sp>
        <p:nvSpPr>
          <p:cNvPr id="2" name="Title 1"/>
          <p:cNvSpPr>
            <a:spLocks noGrp="1"/>
          </p:cNvSpPr>
          <p:nvPr>
            <p:ph type="title"/>
          </p:nvPr>
        </p:nvSpPr>
        <p:spPr>
          <a:xfrm>
            <a:off x="457200" y="1943070"/>
            <a:ext cx="8229600" cy="978475"/>
          </a:xfrm>
        </p:spPr>
        <p:txBody>
          <a:bodyPr>
            <a:normAutofit/>
          </a:bodyPr>
          <a:lstStyle>
            <a:lvl1pPr>
              <a:defRPr sz="4000" b="1" i="0">
                <a:solidFill>
                  <a:schemeClr val="accent3">
                    <a:lumMod val="50000"/>
                  </a:schemeClr>
                </a:solidFill>
                <a:latin typeface="Arial"/>
                <a:cs typeface="Arial"/>
              </a:defRPr>
            </a:lvl1pPr>
          </a:lstStyle>
          <a:p>
            <a:r>
              <a:rPr lang="en-US"/>
              <a:t>Click to edit Master title style</a:t>
            </a:r>
            <a:endParaRPr lang="en-US" dirty="0"/>
          </a:p>
        </p:txBody>
      </p:sp>
      <p:sp>
        <p:nvSpPr>
          <p:cNvPr id="3" name="Content Placeholder 2"/>
          <p:cNvSpPr>
            <a:spLocks noGrp="1"/>
          </p:cNvSpPr>
          <p:nvPr>
            <p:ph idx="1"/>
          </p:nvPr>
        </p:nvSpPr>
        <p:spPr>
          <a:xfrm>
            <a:off x="457200" y="3088095"/>
            <a:ext cx="8229600" cy="3038068"/>
          </a:xfrm>
        </p:spPr>
        <p:txBody>
          <a:bodyPr/>
          <a:lstStyle>
            <a:lvl1pPr marL="342900" indent="-342900">
              <a:buFont typeface="Arial"/>
              <a:buChar char="•"/>
              <a:defRPr>
                <a:solidFill>
                  <a:srgbClr val="4F6228"/>
                </a:solidFill>
                <a:latin typeface="Arial"/>
                <a:cs typeface="Arial"/>
              </a:defRPr>
            </a:lvl1pPr>
            <a:lvl2pPr marL="742950" indent="-285750">
              <a:buFont typeface="Arial"/>
              <a:buChar char="•"/>
              <a:defRPr>
                <a:solidFill>
                  <a:srgbClr val="4F6228"/>
                </a:solidFill>
                <a:latin typeface="Arial"/>
                <a:cs typeface="Arial"/>
              </a:defRPr>
            </a:lvl2pPr>
            <a:lvl3pPr marL="1143000" indent="-228600">
              <a:buFont typeface="Arial"/>
              <a:buChar char="•"/>
              <a:defRPr>
                <a:solidFill>
                  <a:srgbClr val="4F6228"/>
                </a:solidFill>
                <a:latin typeface="Arial"/>
                <a:cs typeface="Arial"/>
              </a:defRPr>
            </a:lvl3pPr>
            <a:lvl4pPr marL="1600200" indent="-228600">
              <a:buFont typeface="Arial"/>
              <a:buChar char="•"/>
              <a:defRPr>
                <a:solidFill>
                  <a:srgbClr val="4F6228"/>
                </a:solidFill>
                <a:latin typeface="Arial"/>
                <a:cs typeface="Arial"/>
              </a:defRPr>
            </a:lvl4pPr>
            <a:lvl5pPr marL="2057400" indent="-228600">
              <a:buFont typeface="Arial"/>
              <a:buChar char="•"/>
              <a:defRPr>
                <a:solidFill>
                  <a:srgbClr val="4F6228"/>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Arial"/>
                <a:cs typeface="Arial"/>
              </a:defRPr>
            </a:lvl1pPr>
          </a:lstStyle>
          <a:p>
            <a:fld id="{47E97140-5DFB-4D39-8479-B762B3DF2075}" type="datetimeFigureOut">
              <a:rPr lang="en-US" smtClean="0"/>
              <a:t>1/26/2019</a:t>
            </a:fld>
            <a:endParaRPr lang="en-US"/>
          </a:p>
        </p:txBody>
      </p:sp>
      <p:sp>
        <p:nvSpPr>
          <p:cNvPr id="5" name="Footer Placeholder 4"/>
          <p:cNvSpPr>
            <a:spLocks noGrp="1"/>
          </p:cNvSpPr>
          <p:nvPr>
            <p:ph type="ftr" sz="quarter" idx="11"/>
          </p:nvPr>
        </p:nvSpPr>
        <p:spPr/>
        <p:txBody>
          <a:bodyPr/>
          <a:lstStyle>
            <a:lvl1pPr>
              <a:defRPr>
                <a:latin typeface="Arial"/>
                <a:cs typeface="Arial"/>
              </a:defRPr>
            </a:lvl1pPr>
          </a:lstStyle>
          <a:p>
            <a:endParaRPr lang="en-US"/>
          </a:p>
        </p:txBody>
      </p:sp>
      <p:sp>
        <p:nvSpPr>
          <p:cNvPr id="6" name="Slide Number Placeholder 5"/>
          <p:cNvSpPr>
            <a:spLocks noGrp="1"/>
          </p:cNvSpPr>
          <p:nvPr>
            <p:ph type="sldNum" sz="quarter" idx="12"/>
          </p:nvPr>
        </p:nvSpPr>
        <p:spPr/>
        <p:txBody>
          <a:bodyPr/>
          <a:lstStyle>
            <a:lvl1pPr>
              <a:defRPr>
                <a:latin typeface="Arial"/>
                <a:cs typeface="Arial"/>
              </a:defRPr>
            </a:lvl1pPr>
          </a:lstStyle>
          <a:p>
            <a:fld id="{F02A1E34-D7B9-4C62-B0E0-D9E963305815}" type="slidenum">
              <a:rPr lang="en-US" smtClean="0"/>
              <a:t>‹#›</a:t>
            </a:fld>
            <a:endParaRPr lang="en-US"/>
          </a:p>
        </p:txBody>
      </p:sp>
    </p:spTree>
    <p:extLst>
      <p:ext uri="{BB962C8B-B14F-4D97-AF65-F5344CB8AC3E}">
        <p14:creationId xmlns:p14="http://schemas.microsoft.com/office/powerpoint/2010/main" val="3602251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670089"/>
            <a:ext cx="7772400" cy="1362075"/>
          </a:xfrm>
        </p:spPr>
        <p:txBody>
          <a:bodyPr anchor="t">
            <a:normAutofit/>
          </a:bodyPr>
          <a:lstStyle>
            <a:lvl1pPr algn="l">
              <a:defRPr sz="3200" b="1" i="0" cap="all">
                <a:solidFill>
                  <a:srgbClr val="EEECE1"/>
                </a:solidFill>
                <a:latin typeface="Arial"/>
                <a:cs typeface="Arial"/>
              </a:defRPr>
            </a:lvl1pPr>
          </a:lstStyle>
          <a:p>
            <a:r>
              <a:rPr lang="en-US"/>
              <a:t>Click to edit Master title style</a:t>
            </a:r>
            <a:endParaRPr lang="en-US" dirty="0"/>
          </a:p>
        </p:txBody>
      </p:sp>
      <p:sp>
        <p:nvSpPr>
          <p:cNvPr id="3" name="Text Placeholder 2"/>
          <p:cNvSpPr>
            <a:spLocks noGrp="1"/>
          </p:cNvSpPr>
          <p:nvPr>
            <p:ph type="body" idx="1"/>
          </p:nvPr>
        </p:nvSpPr>
        <p:spPr>
          <a:xfrm>
            <a:off x="722313" y="2019406"/>
            <a:ext cx="7772400" cy="465241"/>
          </a:xfrm>
        </p:spPr>
        <p:txBody>
          <a:bodyPr anchor="b"/>
          <a:lstStyle>
            <a:lvl1pPr marL="0" indent="0">
              <a:buNone/>
              <a:defRPr sz="2000" b="0" i="1">
                <a:solidFill>
                  <a:schemeClr val="bg2"/>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a:cs typeface="Arial"/>
              </a:defRPr>
            </a:lvl1pPr>
          </a:lstStyle>
          <a:p>
            <a:fld id="{47E97140-5DFB-4D39-8479-B762B3DF2075}" type="datetimeFigureOut">
              <a:rPr lang="en-US" smtClean="0"/>
              <a:t>1/26/2019</a:t>
            </a:fld>
            <a:endParaRPr lang="en-US"/>
          </a:p>
        </p:txBody>
      </p:sp>
      <p:sp>
        <p:nvSpPr>
          <p:cNvPr id="5" name="Footer Placeholder 4"/>
          <p:cNvSpPr>
            <a:spLocks noGrp="1"/>
          </p:cNvSpPr>
          <p:nvPr>
            <p:ph type="ftr" sz="quarter" idx="11"/>
          </p:nvPr>
        </p:nvSpPr>
        <p:spPr/>
        <p:txBody>
          <a:bodyPr/>
          <a:lstStyle>
            <a:lvl1pPr>
              <a:defRPr>
                <a:latin typeface="Arial"/>
                <a:cs typeface="Arial"/>
              </a:defRPr>
            </a:lvl1pPr>
          </a:lstStyle>
          <a:p>
            <a:endParaRPr lang="en-US"/>
          </a:p>
        </p:txBody>
      </p:sp>
      <p:sp>
        <p:nvSpPr>
          <p:cNvPr id="6" name="Slide Number Placeholder 5"/>
          <p:cNvSpPr>
            <a:spLocks noGrp="1"/>
          </p:cNvSpPr>
          <p:nvPr>
            <p:ph type="sldNum" sz="quarter" idx="12"/>
          </p:nvPr>
        </p:nvSpPr>
        <p:spPr/>
        <p:txBody>
          <a:bodyPr/>
          <a:lstStyle>
            <a:lvl1pPr>
              <a:defRPr>
                <a:latin typeface="Arial"/>
                <a:cs typeface="Arial"/>
              </a:defRPr>
            </a:lvl1pPr>
          </a:lstStyle>
          <a:p>
            <a:fld id="{F02A1E34-D7B9-4C62-B0E0-D9E963305815}" type="slidenum">
              <a:rPr lang="en-US" smtClean="0"/>
              <a:t>‹#›</a:t>
            </a:fld>
            <a:endParaRPr lang="en-US"/>
          </a:p>
        </p:txBody>
      </p:sp>
    </p:spTree>
    <p:extLst>
      <p:ext uri="{BB962C8B-B14F-4D97-AF65-F5344CB8AC3E}">
        <p14:creationId xmlns:p14="http://schemas.microsoft.com/office/powerpoint/2010/main" val="2487520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8" name="Picture 7" descr="Environmental slide 1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4598"/>
            <a:ext cx="9194437" cy="6895828"/>
          </a:xfrm>
          <a:prstGeom prst="rect">
            <a:avLst/>
          </a:prstGeom>
        </p:spPr>
      </p:pic>
      <p:sp>
        <p:nvSpPr>
          <p:cNvPr id="2" name="Title 1"/>
          <p:cNvSpPr>
            <a:spLocks noGrp="1"/>
          </p:cNvSpPr>
          <p:nvPr>
            <p:ph type="title"/>
          </p:nvPr>
        </p:nvSpPr>
        <p:spPr>
          <a:xfrm>
            <a:off x="964627" y="274638"/>
            <a:ext cx="7722173" cy="1143000"/>
          </a:xfrm>
        </p:spPr>
        <p:txBody>
          <a:bodyPr>
            <a:normAutofit/>
          </a:bodyPr>
          <a:lstStyle>
            <a:lvl1pPr>
              <a:defRPr sz="4000" b="1" i="0">
                <a:solidFill>
                  <a:srgbClr val="4F6228"/>
                </a:solidFill>
                <a:latin typeface="Arial"/>
                <a:cs typeface="Arial"/>
              </a:defRPr>
            </a:lvl1pPr>
          </a:lstStyle>
          <a:p>
            <a:r>
              <a:rPr lang="en-US"/>
              <a:t>Click to edit Master title style</a:t>
            </a:r>
            <a:endParaRPr lang="en-US" dirty="0"/>
          </a:p>
        </p:txBody>
      </p:sp>
      <p:sp>
        <p:nvSpPr>
          <p:cNvPr id="4" name="Content Placeholder 3"/>
          <p:cNvSpPr>
            <a:spLocks noGrp="1"/>
          </p:cNvSpPr>
          <p:nvPr>
            <p:ph sz="half" idx="2"/>
          </p:nvPr>
        </p:nvSpPr>
        <p:spPr>
          <a:xfrm>
            <a:off x="5281157" y="1600200"/>
            <a:ext cx="3405643" cy="4525963"/>
          </a:xfrm>
        </p:spPr>
        <p:txBody>
          <a:bodyPr/>
          <a:lstStyle>
            <a:lvl1pPr marL="342900" indent="-342900">
              <a:buFont typeface="Arial"/>
              <a:buChar char="•"/>
              <a:defRPr sz="2800">
                <a:solidFill>
                  <a:srgbClr val="4F6228"/>
                </a:solidFill>
                <a:latin typeface="Arial"/>
                <a:cs typeface="Arial"/>
              </a:defRPr>
            </a:lvl1pPr>
            <a:lvl2pPr marL="742950" indent="-285750">
              <a:buFont typeface="Arial"/>
              <a:buChar char="•"/>
              <a:defRPr sz="2400">
                <a:solidFill>
                  <a:srgbClr val="4F6228"/>
                </a:solidFill>
                <a:latin typeface="Arial"/>
                <a:cs typeface="Arial"/>
              </a:defRPr>
            </a:lvl2pPr>
            <a:lvl3pPr marL="1143000" indent="-228600">
              <a:buFont typeface="Arial"/>
              <a:buChar char="•"/>
              <a:defRPr sz="2000">
                <a:solidFill>
                  <a:srgbClr val="4F6228"/>
                </a:solidFill>
                <a:latin typeface="Arial"/>
                <a:cs typeface="Arial"/>
              </a:defRPr>
            </a:lvl3pPr>
            <a:lvl4pPr marL="1600200" indent="-228600">
              <a:buFont typeface="Arial"/>
              <a:buChar char="•"/>
              <a:defRPr sz="1800">
                <a:solidFill>
                  <a:srgbClr val="4F6228"/>
                </a:solidFill>
                <a:latin typeface="Arial"/>
                <a:cs typeface="Arial"/>
              </a:defRPr>
            </a:lvl4pPr>
            <a:lvl5pPr marL="2057400" indent="-228600">
              <a:buFont typeface="Arial"/>
              <a:buChar char="•"/>
              <a:defRPr sz="1800">
                <a:solidFill>
                  <a:srgbClr val="4F6228"/>
                </a:solidFill>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713846" y="6356350"/>
            <a:ext cx="1631118" cy="365125"/>
          </a:xfrm>
        </p:spPr>
        <p:txBody>
          <a:bodyPr/>
          <a:lstStyle>
            <a:lvl1pPr>
              <a:defRPr>
                <a:latin typeface="Arial"/>
                <a:cs typeface="Arial"/>
              </a:defRPr>
            </a:lvl1pPr>
          </a:lstStyle>
          <a:p>
            <a:fld id="{47E97140-5DFB-4D39-8479-B762B3DF2075}" type="datetimeFigureOut">
              <a:rPr lang="en-US" smtClean="0"/>
              <a:t>1/26/2019</a:t>
            </a:fld>
            <a:endParaRPr lang="en-US"/>
          </a:p>
        </p:txBody>
      </p:sp>
      <p:sp>
        <p:nvSpPr>
          <p:cNvPr id="6" name="Footer Placeholder 5"/>
          <p:cNvSpPr>
            <a:spLocks noGrp="1"/>
          </p:cNvSpPr>
          <p:nvPr>
            <p:ph type="ftr" sz="quarter" idx="11"/>
          </p:nvPr>
        </p:nvSpPr>
        <p:spPr>
          <a:xfrm>
            <a:off x="3490699" y="6356350"/>
            <a:ext cx="3622553" cy="365125"/>
          </a:xfrm>
        </p:spPr>
        <p:txBody>
          <a:bodyPr/>
          <a:lstStyle>
            <a:lvl1pPr>
              <a:defRPr>
                <a:latin typeface="Arial"/>
                <a:cs typeface="Arial"/>
              </a:defRPr>
            </a:lvl1pPr>
          </a:lstStyle>
          <a:p>
            <a:endParaRPr lang="en-US"/>
          </a:p>
        </p:txBody>
      </p:sp>
      <p:sp>
        <p:nvSpPr>
          <p:cNvPr id="7" name="Slide Number Placeholder 6"/>
          <p:cNvSpPr>
            <a:spLocks noGrp="1"/>
          </p:cNvSpPr>
          <p:nvPr>
            <p:ph type="sldNum" sz="quarter" idx="12"/>
          </p:nvPr>
        </p:nvSpPr>
        <p:spPr>
          <a:xfrm>
            <a:off x="7252048" y="6356350"/>
            <a:ext cx="1434752" cy="365125"/>
          </a:xfrm>
        </p:spPr>
        <p:txBody>
          <a:bodyPr/>
          <a:lstStyle>
            <a:lvl1pPr>
              <a:defRPr>
                <a:latin typeface="Arial"/>
                <a:cs typeface="Arial"/>
              </a:defRPr>
            </a:lvl1pPr>
          </a:lstStyle>
          <a:p>
            <a:fld id="{F02A1E34-D7B9-4C62-B0E0-D9E963305815}" type="slidenum">
              <a:rPr lang="en-US" smtClean="0"/>
              <a:t>‹#›</a:t>
            </a:fld>
            <a:endParaRPr lang="en-US"/>
          </a:p>
        </p:txBody>
      </p:sp>
      <p:sp>
        <p:nvSpPr>
          <p:cNvPr id="10" name="Content Placeholder 3"/>
          <p:cNvSpPr>
            <a:spLocks noGrp="1"/>
          </p:cNvSpPr>
          <p:nvPr>
            <p:ph sz="half" idx="13"/>
          </p:nvPr>
        </p:nvSpPr>
        <p:spPr>
          <a:xfrm>
            <a:off x="1713846" y="1600200"/>
            <a:ext cx="3405643" cy="4525963"/>
          </a:xfrm>
        </p:spPr>
        <p:txBody>
          <a:bodyPr/>
          <a:lstStyle>
            <a:lvl1pPr marL="342900" indent="-342900">
              <a:buFont typeface="Arial"/>
              <a:buChar char="•"/>
              <a:defRPr sz="2800">
                <a:solidFill>
                  <a:srgbClr val="4F6228"/>
                </a:solidFill>
                <a:latin typeface="Arial"/>
                <a:cs typeface="Arial"/>
              </a:defRPr>
            </a:lvl1pPr>
            <a:lvl2pPr marL="742950" indent="-285750">
              <a:buFont typeface="Arial"/>
              <a:buChar char="•"/>
              <a:defRPr sz="2400">
                <a:solidFill>
                  <a:srgbClr val="4F6228"/>
                </a:solidFill>
                <a:latin typeface="Arial"/>
                <a:cs typeface="Arial"/>
              </a:defRPr>
            </a:lvl2pPr>
            <a:lvl3pPr marL="1143000" indent="-228600">
              <a:buFont typeface="Arial"/>
              <a:buChar char="•"/>
              <a:defRPr sz="2000">
                <a:solidFill>
                  <a:srgbClr val="4F6228"/>
                </a:solidFill>
                <a:latin typeface="Arial"/>
                <a:cs typeface="Arial"/>
              </a:defRPr>
            </a:lvl3pPr>
            <a:lvl4pPr marL="1600200" indent="-228600">
              <a:buFont typeface="Arial"/>
              <a:buChar char="•"/>
              <a:defRPr sz="1800">
                <a:solidFill>
                  <a:srgbClr val="4F6228"/>
                </a:solidFill>
                <a:latin typeface="Arial"/>
                <a:cs typeface="Arial"/>
              </a:defRPr>
            </a:lvl4pPr>
            <a:lvl5pPr marL="2057400" indent="-228600">
              <a:buFont typeface="Arial"/>
              <a:buChar char="•"/>
              <a:defRPr sz="1800">
                <a:solidFill>
                  <a:srgbClr val="4F6228"/>
                </a:solidFill>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7604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pic>
        <p:nvPicPr>
          <p:cNvPr id="11" name="Picture 10" descr="Environmental slide 1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4598"/>
            <a:ext cx="9194437" cy="6895828"/>
          </a:xfrm>
          <a:prstGeom prst="rect">
            <a:avLst/>
          </a:prstGeom>
        </p:spPr>
      </p:pic>
      <p:sp>
        <p:nvSpPr>
          <p:cNvPr id="2" name="Title 1"/>
          <p:cNvSpPr>
            <a:spLocks noGrp="1"/>
          </p:cNvSpPr>
          <p:nvPr>
            <p:ph type="title"/>
          </p:nvPr>
        </p:nvSpPr>
        <p:spPr>
          <a:xfrm>
            <a:off x="1296050" y="506160"/>
            <a:ext cx="7390749" cy="1143000"/>
          </a:xfrm>
        </p:spPr>
        <p:txBody>
          <a:bodyPr/>
          <a:lstStyle>
            <a:lvl1pPr>
              <a:defRPr b="1" i="0">
                <a:solidFill>
                  <a:schemeClr val="accent3">
                    <a:lumMod val="50000"/>
                  </a:schemeClr>
                </a:solidFill>
                <a:latin typeface="Arial"/>
                <a:cs typeface="Arial"/>
              </a:defRPr>
            </a:lvl1pPr>
          </a:lstStyle>
          <a:p>
            <a:r>
              <a:rPr lang="en-US"/>
              <a:t>Click to edit Master title style</a:t>
            </a:r>
            <a:endParaRPr lang="en-US" dirty="0"/>
          </a:p>
        </p:txBody>
      </p:sp>
      <p:sp>
        <p:nvSpPr>
          <p:cNvPr id="3" name="Text Placeholder 2"/>
          <p:cNvSpPr>
            <a:spLocks noGrp="1"/>
          </p:cNvSpPr>
          <p:nvPr>
            <p:ph type="body" idx="1"/>
          </p:nvPr>
        </p:nvSpPr>
        <p:spPr>
          <a:xfrm>
            <a:off x="1713846" y="1984905"/>
            <a:ext cx="3412124" cy="639762"/>
          </a:xfrm>
        </p:spPr>
        <p:txBody>
          <a:bodyPr anchor="b"/>
          <a:lstStyle>
            <a:lvl1pPr marL="0" indent="0">
              <a:buNone/>
              <a:defRPr sz="2400" b="1">
                <a:solidFill>
                  <a:srgbClr val="4F6228"/>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713846" y="2624667"/>
            <a:ext cx="3412124" cy="3501496"/>
          </a:xfrm>
        </p:spPr>
        <p:txBody>
          <a:bodyPr/>
          <a:lstStyle>
            <a:lvl1pPr marL="342900" indent="-342900">
              <a:buFont typeface="Arial"/>
              <a:buChar char="•"/>
              <a:defRPr sz="2400">
                <a:solidFill>
                  <a:srgbClr val="4F6228"/>
                </a:solidFill>
                <a:latin typeface="Arial"/>
                <a:cs typeface="Arial"/>
              </a:defRPr>
            </a:lvl1pPr>
            <a:lvl2pPr marL="742950" indent="-285750">
              <a:buFont typeface="Arial"/>
              <a:buChar char="•"/>
              <a:defRPr sz="2000">
                <a:solidFill>
                  <a:srgbClr val="4F6228"/>
                </a:solidFill>
                <a:latin typeface="Arial"/>
                <a:cs typeface="Arial"/>
              </a:defRPr>
            </a:lvl2pPr>
            <a:lvl3pPr marL="1143000" indent="-228600">
              <a:buFont typeface="Arial"/>
              <a:buChar char="•"/>
              <a:defRPr sz="1800">
                <a:solidFill>
                  <a:srgbClr val="4F6228"/>
                </a:solidFill>
                <a:latin typeface="Arial"/>
                <a:cs typeface="Arial"/>
              </a:defRPr>
            </a:lvl3pPr>
            <a:lvl4pPr marL="1600200" indent="-228600">
              <a:buFont typeface="Arial"/>
              <a:buChar char="•"/>
              <a:defRPr sz="1600">
                <a:solidFill>
                  <a:srgbClr val="4F6228"/>
                </a:solidFill>
                <a:latin typeface="Arial"/>
                <a:cs typeface="Arial"/>
              </a:defRPr>
            </a:lvl4pPr>
            <a:lvl5pPr marL="2057400" indent="-228600">
              <a:buFont typeface="Arial"/>
              <a:buChar char="•"/>
              <a:defRPr sz="1600">
                <a:solidFill>
                  <a:srgbClr val="4F6228"/>
                </a:solidFill>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4"/>
          <p:cNvSpPr>
            <a:spLocks noGrp="1"/>
          </p:cNvSpPr>
          <p:nvPr>
            <p:ph type="dt" sz="half" idx="10"/>
          </p:nvPr>
        </p:nvSpPr>
        <p:spPr>
          <a:xfrm>
            <a:off x="1713846" y="6356350"/>
            <a:ext cx="1631118" cy="365125"/>
          </a:xfrm>
        </p:spPr>
        <p:txBody>
          <a:bodyPr/>
          <a:lstStyle>
            <a:lvl1pPr>
              <a:defRPr>
                <a:latin typeface="Arial"/>
                <a:cs typeface="Arial"/>
              </a:defRPr>
            </a:lvl1pPr>
          </a:lstStyle>
          <a:p>
            <a:fld id="{47E97140-5DFB-4D39-8479-B762B3DF2075}" type="datetimeFigureOut">
              <a:rPr lang="en-US" smtClean="0"/>
              <a:t>1/26/2019</a:t>
            </a:fld>
            <a:endParaRPr lang="en-US"/>
          </a:p>
        </p:txBody>
      </p:sp>
      <p:sp>
        <p:nvSpPr>
          <p:cNvPr id="16" name="Footer Placeholder 5"/>
          <p:cNvSpPr>
            <a:spLocks noGrp="1"/>
          </p:cNvSpPr>
          <p:nvPr>
            <p:ph type="ftr" sz="quarter" idx="11"/>
          </p:nvPr>
        </p:nvSpPr>
        <p:spPr>
          <a:xfrm>
            <a:off x="3490699" y="6356350"/>
            <a:ext cx="3622553" cy="365125"/>
          </a:xfrm>
        </p:spPr>
        <p:txBody>
          <a:bodyPr/>
          <a:lstStyle>
            <a:lvl1pPr>
              <a:defRPr>
                <a:latin typeface="Arial"/>
                <a:cs typeface="Arial"/>
              </a:defRPr>
            </a:lvl1pPr>
          </a:lstStyle>
          <a:p>
            <a:endParaRPr lang="en-US"/>
          </a:p>
        </p:txBody>
      </p:sp>
      <p:sp>
        <p:nvSpPr>
          <p:cNvPr id="17" name="Slide Number Placeholder 6"/>
          <p:cNvSpPr>
            <a:spLocks noGrp="1"/>
          </p:cNvSpPr>
          <p:nvPr>
            <p:ph type="sldNum" sz="quarter" idx="12"/>
          </p:nvPr>
        </p:nvSpPr>
        <p:spPr>
          <a:xfrm>
            <a:off x="7252048" y="6356350"/>
            <a:ext cx="1434752" cy="365125"/>
          </a:xfrm>
        </p:spPr>
        <p:txBody>
          <a:bodyPr/>
          <a:lstStyle>
            <a:lvl1pPr>
              <a:defRPr>
                <a:latin typeface="Arial"/>
                <a:cs typeface="Arial"/>
              </a:defRPr>
            </a:lvl1pPr>
          </a:lstStyle>
          <a:p>
            <a:fld id="{F02A1E34-D7B9-4C62-B0E0-D9E963305815}" type="slidenum">
              <a:rPr lang="en-US" smtClean="0"/>
              <a:t>‹#›</a:t>
            </a:fld>
            <a:endParaRPr lang="en-US"/>
          </a:p>
        </p:txBody>
      </p:sp>
      <p:sp>
        <p:nvSpPr>
          <p:cNvPr id="18" name="Text Placeholder 2"/>
          <p:cNvSpPr>
            <a:spLocks noGrp="1"/>
          </p:cNvSpPr>
          <p:nvPr>
            <p:ph type="body" idx="13"/>
          </p:nvPr>
        </p:nvSpPr>
        <p:spPr>
          <a:xfrm>
            <a:off x="5278370" y="1991794"/>
            <a:ext cx="3412124" cy="639762"/>
          </a:xfrm>
        </p:spPr>
        <p:txBody>
          <a:bodyPr anchor="b"/>
          <a:lstStyle>
            <a:lvl1pPr marL="0" indent="0">
              <a:buNone/>
              <a:defRPr sz="2400" b="1">
                <a:solidFill>
                  <a:srgbClr val="4F6228"/>
                </a:solidFill>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p:cNvSpPr>
            <a:spLocks noGrp="1"/>
          </p:cNvSpPr>
          <p:nvPr>
            <p:ph sz="half" idx="14"/>
          </p:nvPr>
        </p:nvSpPr>
        <p:spPr>
          <a:xfrm>
            <a:off x="5278370" y="2631556"/>
            <a:ext cx="3412124" cy="3501496"/>
          </a:xfrm>
        </p:spPr>
        <p:txBody>
          <a:bodyPr/>
          <a:lstStyle>
            <a:lvl1pPr marL="342900" indent="-342900">
              <a:buFont typeface="Arial"/>
              <a:buChar char="•"/>
              <a:defRPr sz="2400">
                <a:solidFill>
                  <a:srgbClr val="4F6228"/>
                </a:solidFill>
                <a:latin typeface="Arial"/>
                <a:cs typeface="Arial"/>
              </a:defRPr>
            </a:lvl1pPr>
            <a:lvl2pPr marL="742950" indent="-285750">
              <a:buFont typeface="Arial"/>
              <a:buChar char="•"/>
              <a:defRPr sz="2000">
                <a:solidFill>
                  <a:srgbClr val="4F6228"/>
                </a:solidFill>
                <a:latin typeface="Arial"/>
                <a:cs typeface="Arial"/>
              </a:defRPr>
            </a:lvl2pPr>
            <a:lvl3pPr marL="1143000" indent="-228600">
              <a:buFont typeface="Arial"/>
              <a:buChar char="•"/>
              <a:defRPr sz="1800">
                <a:solidFill>
                  <a:srgbClr val="4F6228"/>
                </a:solidFill>
                <a:latin typeface="Arial"/>
                <a:cs typeface="Arial"/>
              </a:defRPr>
            </a:lvl3pPr>
            <a:lvl4pPr marL="1600200" indent="-228600">
              <a:buFont typeface="Arial"/>
              <a:buChar char="•"/>
              <a:defRPr sz="1600">
                <a:solidFill>
                  <a:srgbClr val="4F6228"/>
                </a:solidFill>
                <a:latin typeface="Arial"/>
                <a:cs typeface="Arial"/>
              </a:defRPr>
            </a:lvl4pPr>
            <a:lvl5pPr marL="2057400" indent="-228600">
              <a:buFont typeface="Arial"/>
              <a:buChar char="•"/>
              <a:defRPr sz="1600">
                <a:solidFill>
                  <a:srgbClr val="4F6228"/>
                </a:solidFill>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16359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26586"/>
            <a:ext cx="8229600" cy="1143000"/>
          </a:xfrm>
        </p:spPr>
        <p:txBody>
          <a:bodyPr/>
          <a:lstStyle>
            <a:lvl1pPr>
              <a:defRPr b="1" i="0">
                <a:solidFill>
                  <a:srgbClr val="EEECE1"/>
                </a:solidFill>
                <a:latin typeface="Arial"/>
                <a:cs typeface="Aria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atin typeface="Arial"/>
                <a:cs typeface="Arial"/>
              </a:defRPr>
            </a:lvl1pPr>
          </a:lstStyle>
          <a:p>
            <a:fld id="{47E97140-5DFB-4D39-8479-B762B3DF2075}" type="datetimeFigureOut">
              <a:rPr lang="en-US" smtClean="0"/>
              <a:t>1/26/2019</a:t>
            </a:fld>
            <a:endParaRPr lang="en-US"/>
          </a:p>
        </p:txBody>
      </p:sp>
      <p:sp>
        <p:nvSpPr>
          <p:cNvPr id="4" name="Footer Placeholder 3"/>
          <p:cNvSpPr>
            <a:spLocks noGrp="1"/>
          </p:cNvSpPr>
          <p:nvPr>
            <p:ph type="ftr" sz="quarter" idx="11"/>
          </p:nvPr>
        </p:nvSpPr>
        <p:spPr/>
        <p:txBody>
          <a:bodyPr/>
          <a:lstStyle>
            <a:lvl1pPr>
              <a:defRPr>
                <a:latin typeface="Arial"/>
                <a:cs typeface="Arial"/>
              </a:defRPr>
            </a:lvl1pPr>
          </a:lstStyle>
          <a:p>
            <a:endParaRPr lang="en-US"/>
          </a:p>
        </p:txBody>
      </p:sp>
      <p:sp>
        <p:nvSpPr>
          <p:cNvPr id="5" name="Slide Number Placeholder 4"/>
          <p:cNvSpPr>
            <a:spLocks noGrp="1"/>
          </p:cNvSpPr>
          <p:nvPr>
            <p:ph type="sldNum" sz="quarter" idx="12"/>
          </p:nvPr>
        </p:nvSpPr>
        <p:spPr/>
        <p:txBody>
          <a:bodyPr/>
          <a:lstStyle>
            <a:lvl1pPr>
              <a:defRPr>
                <a:latin typeface="Arial"/>
                <a:cs typeface="Arial"/>
              </a:defRPr>
            </a:lvl1pPr>
          </a:lstStyle>
          <a:p>
            <a:fld id="{F02A1E34-D7B9-4C62-B0E0-D9E963305815}" type="slidenum">
              <a:rPr lang="en-US" smtClean="0"/>
              <a:t>‹#›</a:t>
            </a:fld>
            <a:endParaRPr lang="en-US"/>
          </a:p>
        </p:txBody>
      </p:sp>
    </p:spTree>
    <p:extLst>
      <p:ext uri="{BB962C8B-B14F-4D97-AF65-F5344CB8AC3E}">
        <p14:creationId xmlns:p14="http://schemas.microsoft.com/office/powerpoint/2010/main" val="4033061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Environmental slide 1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6" y="-39689"/>
            <a:ext cx="9205739" cy="6904304"/>
          </a:xfrm>
          <a:prstGeom prst="rect">
            <a:avLst/>
          </a:prstGeom>
        </p:spPr>
      </p:pic>
      <p:sp>
        <p:nvSpPr>
          <p:cNvPr id="2" name="Date Placeholder 1"/>
          <p:cNvSpPr>
            <a:spLocks noGrp="1"/>
          </p:cNvSpPr>
          <p:nvPr>
            <p:ph type="dt" sz="half" idx="10"/>
          </p:nvPr>
        </p:nvSpPr>
        <p:spPr/>
        <p:txBody>
          <a:bodyPr/>
          <a:lstStyle>
            <a:lvl1pPr>
              <a:defRPr>
                <a:latin typeface="Arial"/>
                <a:cs typeface="Arial"/>
              </a:defRPr>
            </a:lvl1pPr>
          </a:lstStyle>
          <a:p>
            <a:fld id="{47E97140-5DFB-4D39-8479-B762B3DF2075}" type="datetimeFigureOut">
              <a:rPr lang="en-US" smtClean="0"/>
              <a:t>1/26/2019</a:t>
            </a:fld>
            <a:endParaRPr lang="en-US"/>
          </a:p>
        </p:txBody>
      </p:sp>
      <p:sp>
        <p:nvSpPr>
          <p:cNvPr id="3" name="Footer Placeholder 2"/>
          <p:cNvSpPr>
            <a:spLocks noGrp="1"/>
          </p:cNvSpPr>
          <p:nvPr>
            <p:ph type="ftr" sz="quarter" idx="11"/>
          </p:nvPr>
        </p:nvSpPr>
        <p:spPr>
          <a:xfrm>
            <a:off x="2707381" y="6356350"/>
            <a:ext cx="2895600" cy="365125"/>
          </a:xfrm>
        </p:spPr>
        <p:txBody>
          <a:bodyPr/>
          <a:lstStyle>
            <a:lvl1pPr>
              <a:defRPr>
                <a:latin typeface="Arial"/>
                <a:cs typeface="Arial"/>
              </a:defRPr>
            </a:lvl1pPr>
          </a:lstStyle>
          <a:p>
            <a:endParaRPr lang="en-US"/>
          </a:p>
        </p:txBody>
      </p:sp>
      <p:sp>
        <p:nvSpPr>
          <p:cNvPr id="4" name="Slide Number Placeholder 3"/>
          <p:cNvSpPr>
            <a:spLocks noGrp="1"/>
          </p:cNvSpPr>
          <p:nvPr>
            <p:ph type="sldNum" sz="quarter" idx="12"/>
          </p:nvPr>
        </p:nvSpPr>
        <p:spPr>
          <a:xfrm>
            <a:off x="5726071" y="6356350"/>
            <a:ext cx="2133600" cy="365125"/>
          </a:xfrm>
        </p:spPr>
        <p:txBody>
          <a:bodyPr/>
          <a:lstStyle>
            <a:lvl1pPr>
              <a:defRPr>
                <a:latin typeface="Arial"/>
                <a:cs typeface="Arial"/>
              </a:defRPr>
            </a:lvl1pPr>
          </a:lstStyle>
          <a:p>
            <a:fld id="{F02A1E34-D7B9-4C62-B0E0-D9E963305815}" type="slidenum">
              <a:rPr lang="en-US" smtClean="0"/>
              <a:t>‹#›</a:t>
            </a:fld>
            <a:endParaRPr lang="en-US"/>
          </a:p>
        </p:txBody>
      </p:sp>
    </p:spTree>
    <p:extLst>
      <p:ext uri="{BB962C8B-B14F-4D97-AF65-F5344CB8AC3E}">
        <p14:creationId xmlns:p14="http://schemas.microsoft.com/office/powerpoint/2010/main" val="2101735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Environmental slide 1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6" y="-37828"/>
            <a:ext cx="9194437" cy="6895828"/>
          </a:xfrm>
          <a:prstGeom prst="rect">
            <a:avLst/>
          </a:prstGeom>
        </p:spPr>
      </p:pic>
      <p:sp>
        <p:nvSpPr>
          <p:cNvPr id="2" name="Title 1"/>
          <p:cNvSpPr>
            <a:spLocks noGrp="1"/>
          </p:cNvSpPr>
          <p:nvPr>
            <p:ph type="title"/>
          </p:nvPr>
        </p:nvSpPr>
        <p:spPr>
          <a:xfrm>
            <a:off x="457200" y="2038024"/>
            <a:ext cx="3008313" cy="1162050"/>
          </a:xfrm>
        </p:spPr>
        <p:txBody>
          <a:bodyPr anchor="b"/>
          <a:lstStyle>
            <a:lvl1pPr algn="l">
              <a:defRPr sz="2000" b="1">
                <a:solidFill>
                  <a:srgbClr val="4F6228"/>
                </a:solidFill>
                <a:latin typeface="Arial"/>
                <a:cs typeface="Arial"/>
              </a:defRPr>
            </a:lvl1pPr>
          </a:lstStyle>
          <a:p>
            <a:r>
              <a:rPr lang="en-US"/>
              <a:t>Click to edit Master title style</a:t>
            </a:r>
            <a:endParaRPr lang="en-US" dirty="0"/>
          </a:p>
        </p:txBody>
      </p:sp>
      <p:sp>
        <p:nvSpPr>
          <p:cNvPr id="3" name="Content Placeholder 2"/>
          <p:cNvSpPr>
            <a:spLocks noGrp="1"/>
          </p:cNvSpPr>
          <p:nvPr>
            <p:ph idx="1"/>
          </p:nvPr>
        </p:nvSpPr>
        <p:spPr>
          <a:xfrm>
            <a:off x="3575050" y="2038024"/>
            <a:ext cx="5111750" cy="4088139"/>
          </a:xfrm>
        </p:spPr>
        <p:txBody>
          <a:bodyPr/>
          <a:lstStyle>
            <a:lvl1pPr>
              <a:defRPr sz="3200">
                <a:solidFill>
                  <a:srgbClr val="4F6228"/>
                </a:solidFill>
                <a:latin typeface="Arial"/>
                <a:cs typeface="Arial"/>
              </a:defRPr>
            </a:lvl1pPr>
            <a:lvl2pPr marL="742950" indent="-285750">
              <a:buFont typeface="Arial"/>
              <a:buChar char="•"/>
              <a:defRPr sz="2800">
                <a:solidFill>
                  <a:srgbClr val="4F6228"/>
                </a:solidFill>
                <a:latin typeface="Arial"/>
                <a:cs typeface="Arial"/>
              </a:defRPr>
            </a:lvl2pPr>
            <a:lvl3pPr marL="1143000" indent="-228600">
              <a:buFont typeface="Arial"/>
              <a:buChar char="•"/>
              <a:defRPr sz="2400">
                <a:solidFill>
                  <a:srgbClr val="4F6228"/>
                </a:solidFill>
                <a:latin typeface="Arial"/>
                <a:cs typeface="Arial"/>
              </a:defRPr>
            </a:lvl3pPr>
            <a:lvl4pPr marL="1600200" indent="-228600">
              <a:buFont typeface="Arial"/>
              <a:buChar char="•"/>
              <a:defRPr sz="2000">
                <a:solidFill>
                  <a:srgbClr val="4F6228"/>
                </a:solidFill>
                <a:latin typeface="Arial"/>
                <a:cs typeface="Arial"/>
              </a:defRPr>
            </a:lvl4pPr>
            <a:lvl5pPr marL="2057400" indent="-228600">
              <a:buFont typeface="Arial"/>
              <a:buChar char="•"/>
              <a:defRPr sz="2000">
                <a:solidFill>
                  <a:srgbClr val="4F6228"/>
                </a:solidFill>
                <a:latin typeface="Arial"/>
                <a:cs typeface="Aria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3262923"/>
            <a:ext cx="3008313" cy="2863240"/>
          </a:xfrm>
        </p:spPr>
        <p:txBody>
          <a:bodyPr/>
          <a:lstStyle>
            <a:lvl1pPr marL="0" indent="0">
              <a:buNone/>
              <a:defRPr sz="1400">
                <a:solidFill>
                  <a:srgbClr val="4F6228"/>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a:cs typeface="Arial"/>
              </a:defRPr>
            </a:lvl1pPr>
          </a:lstStyle>
          <a:p>
            <a:fld id="{47E97140-5DFB-4D39-8479-B762B3DF2075}" type="datetimeFigureOut">
              <a:rPr lang="en-US" smtClean="0"/>
              <a:t>1/26/2019</a:t>
            </a:fld>
            <a:endParaRPr lang="en-US"/>
          </a:p>
        </p:txBody>
      </p:sp>
      <p:sp>
        <p:nvSpPr>
          <p:cNvPr id="6" name="Footer Placeholder 5"/>
          <p:cNvSpPr>
            <a:spLocks noGrp="1"/>
          </p:cNvSpPr>
          <p:nvPr>
            <p:ph type="ftr" sz="quarter" idx="11"/>
          </p:nvPr>
        </p:nvSpPr>
        <p:spPr/>
        <p:txBody>
          <a:bodyPr/>
          <a:lstStyle>
            <a:lvl1pPr>
              <a:defRPr>
                <a:latin typeface="Arial"/>
                <a:cs typeface="Arial"/>
              </a:defRPr>
            </a:lvl1pPr>
          </a:lstStyle>
          <a:p>
            <a:endParaRPr lang="en-US"/>
          </a:p>
        </p:txBody>
      </p:sp>
      <p:sp>
        <p:nvSpPr>
          <p:cNvPr id="7" name="Slide Number Placeholder 6"/>
          <p:cNvSpPr>
            <a:spLocks noGrp="1"/>
          </p:cNvSpPr>
          <p:nvPr>
            <p:ph type="sldNum" sz="quarter" idx="12"/>
          </p:nvPr>
        </p:nvSpPr>
        <p:spPr/>
        <p:txBody>
          <a:bodyPr/>
          <a:lstStyle>
            <a:lvl1pPr>
              <a:defRPr>
                <a:latin typeface="Arial"/>
                <a:cs typeface="Arial"/>
              </a:defRPr>
            </a:lvl1pPr>
          </a:lstStyle>
          <a:p>
            <a:fld id="{F02A1E34-D7B9-4C62-B0E0-D9E963305815}" type="slidenum">
              <a:rPr lang="en-US" smtClean="0"/>
              <a:t>‹#›</a:t>
            </a:fld>
            <a:endParaRPr lang="en-US"/>
          </a:p>
        </p:txBody>
      </p:sp>
    </p:spTree>
    <p:extLst>
      <p:ext uri="{BB962C8B-B14F-4D97-AF65-F5344CB8AC3E}">
        <p14:creationId xmlns:p14="http://schemas.microsoft.com/office/powerpoint/2010/main" val="3316642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80395"/>
            <a:ext cx="5486400" cy="429195"/>
          </a:xfrm>
        </p:spPr>
        <p:txBody>
          <a:bodyPr anchor="b"/>
          <a:lstStyle>
            <a:lvl1pPr algn="l">
              <a:defRPr sz="2000" b="1">
                <a:solidFill>
                  <a:schemeClr val="bg2"/>
                </a:solidFill>
                <a:latin typeface="Arial"/>
                <a:cs typeface="Arial"/>
              </a:defRPr>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2982302"/>
          </a:xfr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792288" y="4188519"/>
            <a:ext cx="5486400" cy="357430"/>
          </a:xfrm>
        </p:spPr>
        <p:txBody>
          <a:bodyPr/>
          <a:lstStyle>
            <a:lvl1pPr marL="0" indent="0">
              <a:buNone/>
              <a:defRPr sz="1400">
                <a:solidFill>
                  <a:srgbClr val="EEECE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a:cs typeface="Arial"/>
              </a:defRPr>
            </a:lvl1pPr>
          </a:lstStyle>
          <a:p>
            <a:fld id="{47E97140-5DFB-4D39-8479-B762B3DF2075}" type="datetimeFigureOut">
              <a:rPr lang="en-US" smtClean="0"/>
              <a:t>1/26/2019</a:t>
            </a:fld>
            <a:endParaRPr lang="en-US"/>
          </a:p>
        </p:txBody>
      </p:sp>
      <p:sp>
        <p:nvSpPr>
          <p:cNvPr id="6" name="Footer Placeholder 5"/>
          <p:cNvSpPr>
            <a:spLocks noGrp="1"/>
          </p:cNvSpPr>
          <p:nvPr>
            <p:ph type="ftr" sz="quarter" idx="11"/>
          </p:nvPr>
        </p:nvSpPr>
        <p:spPr/>
        <p:txBody>
          <a:bodyPr/>
          <a:lstStyle>
            <a:lvl1pPr>
              <a:defRPr>
                <a:latin typeface="Arial"/>
                <a:cs typeface="Arial"/>
              </a:defRPr>
            </a:lvl1pPr>
          </a:lstStyle>
          <a:p>
            <a:endParaRPr lang="en-US"/>
          </a:p>
        </p:txBody>
      </p:sp>
      <p:sp>
        <p:nvSpPr>
          <p:cNvPr id="7" name="Slide Number Placeholder 6"/>
          <p:cNvSpPr>
            <a:spLocks noGrp="1"/>
          </p:cNvSpPr>
          <p:nvPr>
            <p:ph type="sldNum" sz="quarter" idx="12"/>
          </p:nvPr>
        </p:nvSpPr>
        <p:spPr/>
        <p:txBody>
          <a:bodyPr/>
          <a:lstStyle>
            <a:lvl1pPr>
              <a:defRPr>
                <a:latin typeface="Arial"/>
                <a:cs typeface="Arial"/>
              </a:defRPr>
            </a:lvl1pPr>
          </a:lstStyle>
          <a:p>
            <a:fld id="{F02A1E34-D7B9-4C62-B0E0-D9E963305815}" type="slidenum">
              <a:rPr lang="en-US" smtClean="0"/>
              <a:t>‹#›</a:t>
            </a:fld>
            <a:endParaRPr lang="en-US"/>
          </a:p>
        </p:txBody>
      </p:sp>
    </p:spTree>
    <p:extLst>
      <p:ext uri="{BB962C8B-B14F-4D97-AF65-F5344CB8AC3E}">
        <p14:creationId xmlns:p14="http://schemas.microsoft.com/office/powerpoint/2010/main" val="2157933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E97140-5DFB-4D39-8479-B762B3DF2075}" type="datetimeFigureOut">
              <a:rPr lang="en-US" smtClean="0"/>
              <a:t>1/26/2019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2A1E34-D7B9-4C62-B0E0-D9E963305815}" type="slidenum">
              <a:rPr lang="en-US" smtClean="0"/>
              <a:t>‹#›</a:t>
            </a:fld>
            <a:endParaRPr lang="en-US"/>
          </a:p>
        </p:txBody>
      </p:sp>
      <p:pic>
        <p:nvPicPr>
          <p:cNvPr id="7" name="Picture 6" descr="Environmental slide 1.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9156154" cy="6867116"/>
          </a:xfrm>
          <a:prstGeom prst="rect">
            <a:avLst/>
          </a:prstGeom>
        </p:spPr>
      </p:pic>
    </p:spTree>
    <p:extLst>
      <p:ext uri="{BB962C8B-B14F-4D97-AF65-F5344CB8AC3E}">
        <p14:creationId xmlns:p14="http://schemas.microsoft.com/office/powerpoint/2010/main" val="18834852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eg"/><Relationship Id="rId1" Type="http://schemas.openxmlformats.org/officeDocument/2006/relationships/slideLayout" Target="../slideLayouts/slideLayout4.xml"/><Relationship Id="rId4" Type="http://schemas.openxmlformats.org/officeDocument/2006/relationships/image" Target="../media/image56.JPG"/></Relationships>
</file>

<file path=ppt/slides/_rels/slide3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G"/><Relationship Id="rId1" Type="http://schemas.openxmlformats.org/officeDocument/2006/relationships/slideLayout" Target="../slideLayouts/slideLayout4.xml"/><Relationship Id="rId5" Type="http://schemas.openxmlformats.org/officeDocument/2006/relationships/image" Target="../media/image61.jpeg"/><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4.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hyperlink" Target="https://water.usgs.gov/wsc/reg/12.html" TargetMode="Externa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xml"/><Relationship Id="rId4" Type="http://schemas.openxmlformats.org/officeDocument/2006/relationships/image" Target="../media/image68.jpeg"/></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4.xml"/><Relationship Id="rId4" Type="http://schemas.openxmlformats.org/officeDocument/2006/relationships/image" Target="../media/image78.jpeg"/></Relationships>
</file>

<file path=ppt/slides/_rels/slide4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gif"/></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Aquatics</a:t>
            </a:r>
          </a:p>
        </p:txBody>
      </p:sp>
      <p:sp>
        <p:nvSpPr>
          <p:cNvPr id="3" name="Subtitle 2"/>
          <p:cNvSpPr>
            <a:spLocks noGrp="1"/>
          </p:cNvSpPr>
          <p:nvPr>
            <p:ph type="subTitle" idx="1"/>
          </p:nvPr>
        </p:nvSpPr>
        <p:spPr>
          <a:xfrm>
            <a:off x="1295400" y="3581400"/>
            <a:ext cx="6400800" cy="860445"/>
          </a:xfrm>
        </p:spPr>
        <p:txBody>
          <a:bodyPr>
            <a:normAutofit/>
          </a:bodyPr>
          <a:lstStyle/>
          <a:p>
            <a:r>
              <a:rPr lang="en-US" dirty="0"/>
              <a:t>2019 Envirothon Workshop</a:t>
            </a:r>
          </a:p>
          <a:p>
            <a:r>
              <a:rPr lang="en-US" sz="2000" dirty="0"/>
              <a:t>Presented by: Krystyn Krafka</a:t>
            </a:r>
          </a:p>
        </p:txBody>
      </p:sp>
    </p:spTree>
    <p:extLst>
      <p:ext uri="{BB962C8B-B14F-4D97-AF65-F5344CB8AC3E}">
        <p14:creationId xmlns:p14="http://schemas.microsoft.com/office/powerpoint/2010/main" val="1048058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5257800" cy="978475"/>
          </a:xfrm>
        </p:spPr>
        <p:txBody>
          <a:bodyPr/>
          <a:lstStyle/>
          <a:p>
            <a:r>
              <a:rPr lang="en-US" dirty="0">
                <a:solidFill>
                  <a:schemeClr val="bg2"/>
                </a:solidFill>
              </a:rPr>
              <a:t>What is a Wetland?</a:t>
            </a:r>
          </a:p>
        </p:txBody>
      </p:sp>
      <p:sp>
        <p:nvSpPr>
          <p:cNvPr id="3" name="Content Placeholder 2"/>
          <p:cNvSpPr>
            <a:spLocks noGrp="1"/>
          </p:cNvSpPr>
          <p:nvPr>
            <p:ph idx="1"/>
          </p:nvPr>
        </p:nvSpPr>
        <p:spPr>
          <a:xfrm>
            <a:off x="457200" y="1905000"/>
            <a:ext cx="8229600" cy="4221163"/>
          </a:xfrm>
        </p:spPr>
        <p:txBody>
          <a:bodyPr>
            <a:normAutofit fontScale="92500" lnSpcReduction="10000"/>
          </a:bodyPr>
          <a:lstStyle/>
          <a:p>
            <a:r>
              <a:rPr lang="en-US" dirty="0" err="1"/>
              <a:t>Depressional</a:t>
            </a:r>
            <a:r>
              <a:rPr lang="en-US" dirty="0"/>
              <a:t> areas found primarily in the floodplains of rivers and streams </a:t>
            </a:r>
          </a:p>
          <a:p>
            <a:pPr lvl="1"/>
            <a:r>
              <a:rPr lang="en-US" dirty="0"/>
              <a:t>Can be either flood or rainfall driven</a:t>
            </a:r>
          </a:p>
          <a:p>
            <a:pPr lvl="1"/>
            <a:r>
              <a:rPr lang="en-US" dirty="0"/>
              <a:t>Can be forested or herbaceous</a:t>
            </a:r>
          </a:p>
          <a:p>
            <a:pPr lvl="1"/>
            <a:r>
              <a:rPr lang="en-US" dirty="0"/>
              <a:t>Requires hydrology, hydric soils, hydric vegetation</a:t>
            </a:r>
          </a:p>
          <a:p>
            <a:r>
              <a:rPr lang="en-US" dirty="0"/>
              <a:t>Wetland Delineation (1987 Manual)</a:t>
            </a:r>
          </a:p>
          <a:p>
            <a:pPr lvl="1"/>
            <a:r>
              <a:rPr lang="en-US" dirty="0"/>
              <a:t>Atlantic and Gulf Coastal Plain Region</a:t>
            </a:r>
          </a:p>
          <a:p>
            <a:r>
              <a:rPr lang="en-US" dirty="0"/>
              <a:t>Also called swamps, bogs, potholes, marshes</a:t>
            </a:r>
          </a:p>
          <a:p>
            <a:endParaRPr lang="en-US" dirty="0"/>
          </a:p>
          <a:p>
            <a:pPr lvl="1"/>
            <a:endParaRPr lang="en-US" dirty="0"/>
          </a:p>
          <a:p>
            <a:pPr lvl="1"/>
            <a:endParaRPr lang="en-US" dirty="0"/>
          </a:p>
        </p:txBody>
      </p:sp>
    </p:spTree>
    <p:extLst>
      <p:ext uri="{BB962C8B-B14F-4D97-AF65-F5344CB8AC3E}">
        <p14:creationId xmlns:p14="http://schemas.microsoft.com/office/powerpoint/2010/main" val="3376098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Get Wetlands?</a:t>
            </a:r>
          </a:p>
        </p:txBody>
      </p:sp>
      <p:pic>
        <p:nvPicPr>
          <p:cNvPr id="717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423" y="1828800"/>
            <a:ext cx="7820526"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382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6172200" cy="978475"/>
          </a:xfrm>
        </p:spPr>
        <p:txBody>
          <a:bodyPr/>
          <a:lstStyle/>
          <a:p>
            <a:r>
              <a:rPr lang="en-US" dirty="0">
                <a:solidFill>
                  <a:schemeClr val="bg2"/>
                </a:solidFill>
              </a:rPr>
              <a:t>Hydrology Indicators</a:t>
            </a:r>
          </a:p>
        </p:txBody>
      </p:sp>
      <p:sp>
        <p:nvSpPr>
          <p:cNvPr id="3" name="Content Placeholder 2"/>
          <p:cNvSpPr>
            <a:spLocks noGrp="1"/>
          </p:cNvSpPr>
          <p:nvPr>
            <p:ph idx="1"/>
          </p:nvPr>
        </p:nvSpPr>
        <p:spPr>
          <a:xfrm>
            <a:off x="457200" y="1981200"/>
            <a:ext cx="8229600" cy="4144963"/>
          </a:xfrm>
        </p:spPr>
        <p:txBody>
          <a:bodyPr>
            <a:normAutofit/>
          </a:bodyPr>
          <a:lstStyle/>
          <a:p>
            <a:r>
              <a:rPr lang="en-US" dirty="0"/>
              <a:t>Surface Water/Saturation </a:t>
            </a:r>
            <a:r>
              <a:rPr lang="en-US" sz="2400" dirty="0"/>
              <a:t>(per the growing season)</a:t>
            </a:r>
          </a:p>
          <a:p>
            <a:r>
              <a:rPr lang="en-US" dirty="0"/>
              <a:t>High Water Table</a:t>
            </a:r>
          </a:p>
          <a:p>
            <a:r>
              <a:rPr lang="en-US" dirty="0"/>
              <a:t>Water Marks</a:t>
            </a:r>
          </a:p>
          <a:p>
            <a:r>
              <a:rPr lang="en-US" dirty="0"/>
              <a:t>Drift Deposits</a:t>
            </a:r>
          </a:p>
          <a:p>
            <a:r>
              <a:rPr lang="en-US" dirty="0"/>
              <a:t>Algal Mats or Water-stained leaves</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57200"/>
            <a:ext cx="2585776" cy="2193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286000"/>
            <a:ext cx="2514600" cy="2595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2886" y="2743200"/>
            <a:ext cx="3971925" cy="3590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2562224"/>
            <a:ext cx="3505200" cy="3952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431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500"/>
                                        <p:tgtEl>
                                          <p:spTgt spid="409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100"/>
                                        </p:tgtEl>
                                        <p:attrNameLst>
                                          <p:attrName>style.visibility</p:attrName>
                                        </p:attrNameLst>
                                      </p:cBhvr>
                                      <p:to>
                                        <p:strVal val="visible"/>
                                      </p:to>
                                    </p:set>
                                    <p:animEffect transition="in" filter="fade">
                                      <p:cBhvr>
                                        <p:cTn id="16" dur="500"/>
                                        <p:tgtEl>
                                          <p:spTgt spid="410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101"/>
                                        </p:tgtEl>
                                        <p:attrNameLst>
                                          <p:attrName>style.visibility</p:attrName>
                                        </p:attrNameLst>
                                      </p:cBhvr>
                                      <p:to>
                                        <p:strVal val="visible"/>
                                      </p:to>
                                    </p:set>
                                    <p:animEffect transition="in" filter="fade">
                                      <p:cBhvr>
                                        <p:cTn id="21" dur="5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7284"/>
            <a:ext cx="4191000" cy="978475"/>
          </a:xfrm>
        </p:spPr>
        <p:txBody>
          <a:bodyPr/>
          <a:lstStyle/>
          <a:p>
            <a:r>
              <a:rPr lang="en-US" dirty="0">
                <a:solidFill>
                  <a:schemeClr val="bg2"/>
                </a:solidFill>
              </a:rPr>
              <a:t>Hydric Soils</a:t>
            </a:r>
          </a:p>
        </p:txBody>
      </p:sp>
      <p:sp>
        <p:nvSpPr>
          <p:cNvPr id="3" name="Content Placeholder 2"/>
          <p:cNvSpPr>
            <a:spLocks noGrp="1"/>
          </p:cNvSpPr>
          <p:nvPr>
            <p:ph idx="1"/>
          </p:nvPr>
        </p:nvSpPr>
        <p:spPr/>
        <p:txBody>
          <a:bodyPr>
            <a:normAutofit fontScale="92500" lnSpcReduction="10000"/>
          </a:bodyPr>
          <a:lstStyle/>
          <a:p>
            <a:r>
              <a:rPr lang="en-US" dirty="0"/>
              <a:t>Oxidized Rhizospheres along living roots</a:t>
            </a:r>
          </a:p>
          <a:p>
            <a:r>
              <a:rPr lang="en-US" dirty="0"/>
              <a:t>Redox Features (mottled soils)</a:t>
            </a:r>
          </a:p>
          <a:p>
            <a:r>
              <a:rPr lang="en-US" dirty="0"/>
              <a:t>Soil Color (10YR, 3/2 or less)</a:t>
            </a:r>
          </a:p>
          <a:p>
            <a:r>
              <a:rPr lang="en-US" dirty="0"/>
              <a:t>Soil Texture (Shrink Swell)</a:t>
            </a:r>
          </a:p>
          <a:p>
            <a:r>
              <a:rPr lang="en-US" dirty="0"/>
              <a:t>Organic matter accumulation</a:t>
            </a:r>
          </a:p>
          <a:p>
            <a:r>
              <a:rPr lang="en-US" dirty="0"/>
              <a:t>Crawfish burrows</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00" y="76200"/>
            <a:ext cx="2364424"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533400"/>
            <a:ext cx="1316545" cy="158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4800600"/>
            <a:ext cx="1621117" cy="1279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7158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4876800" cy="978475"/>
          </a:xfrm>
        </p:spPr>
        <p:txBody>
          <a:bodyPr/>
          <a:lstStyle/>
          <a:p>
            <a:r>
              <a:rPr lang="en-US" dirty="0">
                <a:solidFill>
                  <a:schemeClr val="bg2"/>
                </a:solidFill>
              </a:rPr>
              <a:t>Hydrophytes</a:t>
            </a:r>
          </a:p>
        </p:txBody>
      </p:sp>
      <p:sp>
        <p:nvSpPr>
          <p:cNvPr id="3" name="Content Placeholder 2"/>
          <p:cNvSpPr>
            <a:spLocks noGrp="1"/>
          </p:cNvSpPr>
          <p:nvPr>
            <p:ph idx="1"/>
          </p:nvPr>
        </p:nvSpPr>
        <p:spPr>
          <a:xfrm>
            <a:off x="457200" y="1981200"/>
            <a:ext cx="8229600" cy="4144963"/>
          </a:xfrm>
        </p:spPr>
        <p:txBody>
          <a:bodyPr/>
          <a:lstStyle/>
          <a:p>
            <a:r>
              <a:rPr lang="en-US" dirty="0"/>
              <a:t>“Water-loving”</a:t>
            </a:r>
          </a:p>
          <a:p>
            <a:r>
              <a:rPr lang="en-US" dirty="0"/>
              <a:t>More so water resistant or water tolerant</a:t>
            </a:r>
          </a:p>
          <a:p>
            <a:r>
              <a:rPr lang="en-US" dirty="0"/>
              <a:t>Obligates and Facultative Wet (FACW)</a:t>
            </a:r>
          </a:p>
          <a:p>
            <a:r>
              <a:rPr lang="en-US" dirty="0"/>
              <a:t>Fringe wetlands will be a mix of FACW and FAC, maybe a few </a:t>
            </a:r>
            <a:r>
              <a:rPr lang="en-US" dirty="0" err="1"/>
              <a:t>FACUpland</a:t>
            </a:r>
            <a:r>
              <a:rPr lang="en-US" dirty="0"/>
              <a:t>. </a:t>
            </a:r>
          </a:p>
        </p:txBody>
      </p:sp>
    </p:spTree>
    <p:extLst>
      <p:ext uri="{BB962C8B-B14F-4D97-AF65-F5344CB8AC3E}">
        <p14:creationId xmlns:p14="http://schemas.microsoft.com/office/powerpoint/2010/main" val="447904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5443797" cy="978475"/>
          </a:xfrm>
        </p:spPr>
        <p:txBody>
          <a:bodyPr/>
          <a:lstStyle/>
          <a:p>
            <a:r>
              <a:rPr lang="en-US" dirty="0">
                <a:solidFill>
                  <a:schemeClr val="bg2">
                    <a:lumMod val="90000"/>
                  </a:schemeClr>
                </a:solidFill>
              </a:rPr>
              <a:t>Native Vegetation </a:t>
            </a:r>
            <a:r>
              <a:rPr lang="en-US" dirty="0"/>
              <a:t>	</a:t>
            </a:r>
          </a:p>
        </p:txBody>
      </p:sp>
      <p:pic>
        <p:nvPicPr>
          <p:cNvPr id="5124"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600" y="1905000"/>
            <a:ext cx="4038600" cy="3895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676400"/>
            <a:ext cx="3981450" cy="405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4685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8011"/>
            <a:ext cx="6324600" cy="978475"/>
          </a:xfrm>
        </p:spPr>
        <p:txBody>
          <a:bodyPr/>
          <a:lstStyle/>
          <a:p>
            <a:r>
              <a:rPr lang="en-US" dirty="0">
                <a:solidFill>
                  <a:schemeClr val="bg2">
                    <a:lumMod val="90000"/>
                  </a:schemeClr>
                </a:solidFill>
              </a:rPr>
              <a:t>Native Vegetation</a:t>
            </a:r>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600" y="1295400"/>
            <a:ext cx="3425033"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295400"/>
            <a:ext cx="3772205"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266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1828800"/>
            <a:ext cx="3225398"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447800"/>
            <a:ext cx="3276600" cy="4958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a:spLocks noGrp="1"/>
          </p:cNvSpPr>
          <p:nvPr>
            <p:ph type="title"/>
          </p:nvPr>
        </p:nvSpPr>
        <p:spPr>
          <a:xfrm>
            <a:off x="76200" y="18011"/>
            <a:ext cx="6134100" cy="978475"/>
          </a:xfrm>
        </p:spPr>
        <p:txBody>
          <a:bodyPr/>
          <a:lstStyle/>
          <a:p>
            <a:r>
              <a:rPr lang="en-US" dirty="0">
                <a:solidFill>
                  <a:schemeClr val="bg2">
                    <a:lumMod val="90000"/>
                  </a:schemeClr>
                </a:solidFill>
              </a:rPr>
              <a:t>Native Vegetation</a:t>
            </a:r>
          </a:p>
        </p:txBody>
      </p:sp>
    </p:spTree>
    <p:extLst>
      <p:ext uri="{BB962C8B-B14F-4D97-AF65-F5344CB8AC3E}">
        <p14:creationId xmlns:p14="http://schemas.microsoft.com/office/powerpoint/2010/main" val="1325479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38800" y="457200"/>
            <a:ext cx="2895599" cy="274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066800"/>
            <a:ext cx="3826218" cy="5707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3375722"/>
            <a:ext cx="2971800" cy="3398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a:spLocks noGrp="1"/>
          </p:cNvSpPr>
          <p:nvPr>
            <p:ph type="title"/>
          </p:nvPr>
        </p:nvSpPr>
        <p:spPr>
          <a:xfrm>
            <a:off x="76200" y="18011"/>
            <a:ext cx="6324600" cy="978475"/>
          </a:xfrm>
        </p:spPr>
        <p:txBody>
          <a:bodyPr/>
          <a:lstStyle/>
          <a:p>
            <a:r>
              <a:rPr lang="en-US" dirty="0">
                <a:solidFill>
                  <a:schemeClr val="bg2">
                    <a:lumMod val="90000"/>
                  </a:schemeClr>
                </a:solidFill>
              </a:rPr>
              <a:t>Native Vegetation</a:t>
            </a:r>
          </a:p>
        </p:txBody>
      </p:sp>
    </p:spTree>
    <p:extLst>
      <p:ext uri="{BB962C8B-B14F-4D97-AF65-F5344CB8AC3E}">
        <p14:creationId xmlns:p14="http://schemas.microsoft.com/office/powerpoint/2010/main" val="6493883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1676400"/>
            <a:ext cx="3924300" cy="442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1"/>
          <p:cNvSpPr>
            <a:spLocks noGrp="1"/>
          </p:cNvSpPr>
          <p:nvPr>
            <p:ph type="title"/>
          </p:nvPr>
        </p:nvSpPr>
        <p:spPr>
          <a:xfrm>
            <a:off x="76200" y="18011"/>
            <a:ext cx="6324600" cy="978475"/>
          </a:xfrm>
        </p:spPr>
        <p:txBody>
          <a:bodyPr/>
          <a:lstStyle/>
          <a:p>
            <a:r>
              <a:rPr lang="en-US" dirty="0">
                <a:solidFill>
                  <a:schemeClr val="bg2">
                    <a:lumMod val="90000"/>
                  </a:schemeClr>
                </a:solidFill>
              </a:rPr>
              <a:t>Native Vegetation</a:t>
            </a:r>
          </a:p>
        </p:txBody>
      </p:sp>
      <p:pic>
        <p:nvPicPr>
          <p:cNvPr id="9218"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04800" y="1663002"/>
            <a:ext cx="3848100" cy="400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2286000"/>
            <a:ext cx="3990975" cy="432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87112" y="381000"/>
            <a:ext cx="4124325"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47752" y="1505578"/>
            <a:ext cx="3886200" cy="447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87112" y="981074"/>
            <a:ext cx="3943350" cy="581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3600" y="1472240"/>
            <a:ext cx="3914775" cy="4543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47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fade">
                                      <p:cBhvr>
                                        <p:cTn id="7" dur="500"/>
                                        <p:tgtEl>
                                          <p:spTgt spid="92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500"/>
                                        <p:tgtEl>
                                          <p:spTgt spid="92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23"/>
                                        </p:tgtEl>
                                        <p:attrNameLst>
                                          <p:attrName>style.visibility</p:attrName>
                                        </p:attrNameLst>
                                      </p:cBhvr>
                                      <p:to>
                                        <p:strVal val="visible"/>
                                      </p:to>
                                    </p:set>
                                    <p:animEffect transition="in" filter="fade">
                                      <p:cBhvr>
                                        <p:cTn id="17" dur="500"/>
                                        <p:tgtEl>
                                          <p:spTgt spid="92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219"/>
                                        </p:tgtEl>
                                        <p:attrNameLst>
                                          <p:attrName>style.visibility</p:attrName>
                                        </p:attrNameLst>
                                      </p:cBhvr>
                                      <p:to>
                                        <p:strVal val="visible"/>
                                      </p:to>
                                    </p:set>
                                    <p:animEffect transition="in" filter="fade">
                                      <p:cBhvr>
                                        <p:cTn id="22" dur="500"/>
                                        <p:tgtEl>
                                          <p:spTgt spid="92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224"/>
                                        </p:tgtEl>
                                        <p:attrNameLst>
                                          <p:attrName>style.visibility</p:attrName>
                                        </p:attrNameLst>
                                      </p:cBhvr>
                                      <p:to>
                                        <p:strVal val="visible"/>
                                      </p:to>
                                    </p:set>
                                    <p:animEffect transition="in" filter="fade">
                                      <p:cBhvr>
                                        <p:cTn id="27" dur="500"/>
                                        <p:tgtEl>
                                          <p:spTgt spid="92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220"/>
                                        </p:tgtEl>
                                        <p:attrNameLst>
                                          <p:attrName>style.visibility</p:attrName>
                                        </p:attrNameLst>
                                      </p:cBhvr>
                                      <p:to>
                                        <p:strVal val="visible"/>
                                      </p:to>
                                    </p:set>
                                    <p:animEffect transition="in" filter="fade">
                                      <p:cBhvr>
                                        <p:cTn id="32" dur="500"/>
                                        <p:tgtEl>
                                          <p:spTgt spid="92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221"/>
                                        </p:tgtEl>
                                        <p:attrNameLst>
                                          <p:attrName>style.visibility</p:attrName>
                                        </p:attrNameLst>
                                      </p:cBhvr>
                                      <p:to>
                                        <p:strVal val="visible"/>
                                      </p:to>
                                    </p:set>
                                    <p:animEffect transition="in" filter="fade">
                                      <p:cBhvr>
                                        <p:cTn id="37" dur="500"/>
                                        <p:tgtEl>
                                          <p:spTgt spid="9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5085" y="745760"/>
            <a:ext cx="5562600" cy="431851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762000" y="-16239"/>
            <a:ext cx="5562600" cy="761999"/>
          </a:xfrm>
        </p:spPr>
        <p:txBody>
          <a:bodyPr>
            <a:normAutofit/>
          </a:bodyPr>
          <a:lstStyle/>
          <a:p>
            <a:pPr algn="l"/>
            <a:r>
              <a:rPr lang="en-US" dirty="0">
                <a:solidFill>
                  <a:schemeClr val="bg2"/>
                </a:solidFill>
              </a:rPr>
              <a:t>What is a Watershed?</a:t>
            </a:r>
          </a:p>
        </p:txBody>
      </p:sp>
      <p:sp>
        <p:nvSpPr>
          <p:cNvPr id="2" name="Rectangle 1">
            <a:extLst>
              <a:ext uri="{FF2B5EF4-FFF2-40B4-BE49-F238E27FC236}">
                <a16:creationId xmlns:a16="http://schemas.microsoft.com/office/drawing/2014/main" id="{E9563B5C-665F-44F9-8EE4-DB3FD2E575D9}"/>
              </a:ext>
            </a:extLst>
          </p:cNvPr>
          <p:cNvSpPr/>
          <p:nvPr/>
        </p:nvSpPr>
        <p:spPr>
          <a:xfrm>
            <a:off x="285750" y="5304472"/>
            <a:ext cx="8572500" cy="1477328"/>
          </a:xfrm>
          <a:prstGeom prst="rect">
            <a:avLst/>
          </a:prstGeom>
        </p:spPr>
        <p:txBody>
          <a:bodyPr wrap="square">
            <a:spAutoFit/>
          </a:bodyPr>
          <a:lstStyle/>
          <a:p>
            <a:pPr marR="0" lvl="1">
              <a:spcBef>
                <a:spcPts val="0"/>
              </a:spcBef>
              <a:spcAft>
                <a:spcPts val="0"/>
              </a:spcAft>
            </a:pPr>
            <a:r>
              <a:rPr lang="en-US" dirty="0">
                <a:latin typeface="Calibri" panose="020F0502020204030204" pitchFamily="34" charset="0"/>
                <a:ea typeface="Calibri" panose="020F0502020204030204" pitchFamily="34" charset="0"/>
                <a:cs typeface="Calibri" panose="020F0502020204030204" pitchFamily="34" charset="0"/>
              </a:rPr>
              <a:t>“</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A watershed is an area of land that drains all the streams and rainfall to a common outlet such as the outflow of a reservoir, mouth of a bay, or any point along a stream channel. The word watershed is sometimes used interchangeably with drainage basin or catchment….The watershed consists of surface water--lakes, streams, reservoirs, and wetlands--and all the underlying ground water.” - USGS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9412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5638800" cy="978475"/>
          </a:xfrm>
        </p:spPr>
        <p:txBody>
          <a:bodyPr/>
          <a:lstStyle/>
          <a:p>
            <a:r>
              <a:rPr lang="en-US" dirty="0">
                <a:solidFill>
                  <a:schemeClr val="bg2"/>
                </a:solidFill>
              </a:rPr>
              <a:t>Wetland Invasives</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0387" y="1162050"/>
            <a:ext cx="4029075" cy="412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219200"/>
            <a:ext cx="3981450" cy="406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514600" y="1371600"/>
            <a:ext cx="4572000" cy="5341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123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fade">
                                      <p:cBhvr>
                                        <p:cTn id="7" dur="500"/>
                                        <p:tgtEl>
                                          <p:spTgt spid="102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3"/>
                                        </p:tgtEl>
                                        <p:attrNameLst>
                                          <p:attrName>style.visibility</p:attrName>
                                        </p:attrNameLst>
                                      </p:cBhvr>
                                      <p:to>
                                        <p:strVal val="visible"/>
                                      </p:to>
                                    </p:set>
                                    <p:animEffect transition="in" filter="fade">
                                      <p:cBhvr>
                                        <p:cTn id="12" dur="500"/>
                                        <p:tgtEl>
                                          <p:spTgt spid="102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2"/>
                                        </p:tgtEl>
                                        <p:attrNameLst>
                                          <p:attrName>style.visibility</p:attrName>
                                        </p:attrNameLst>
                                      </p:cBhvr>
                                      <p:to>
                                        <p:strVal val="visible"/>
                                      </p:to>
                                    </p:set>
                                    <p:animEffect transition="in" filter="fade">
                                      <p:cBhvr>
                                        <p:cTn id="1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6200"/>
            <a:ext cx="3124200" cy="978475"/>
          </a:xfrm>
        </p:spPr>
        <p:txBody>
          <a:bodyPr>
            <a:normAutofit fontScale="90000"/>
          </a:bodyPr>
          <a:lstStyle/>
          <a:p>
            <a:pPr algn="l"/>
            <a:r>
              <a:rPr lang="en-US" dirty="0">
                <a:solidFill>
                  <a:schemeClr val="bg2"/>
                </a:solidFill>
              </a:rPr>
              <a:t>Benefits of </a:t>
            </a:r>
            <a:br>
              <a:rPr lang="en-US" dirty="0">
                <a:solidFill>
                  <a:schemeClr val="bg2"/>
                </a:solidFill>
              </a:rPr>
            </a:br>
            <a:r>
              <a:rPr lang="en-US" dirty="0">
                <a:solidFill>
                  <a:schemeClr val="bg2"/>
                </a:solidFill>
              </a:rPr>
              <a:t>Wetlands</a:t>
            </a:r>
          </a:p>
        </p:txBody>
      </p:sp>
      <p:sp>
        <p:nvSpPr>
          <p:cNvPr id="3" name="Content Placeholder 2"/>
          <p:cNvSpPr>
            <a:spLocks noGrp="1"/>
          </p:cNvSpPr>
          <p:nvPr>
            <p:ph idx="1"/>
          </p:nvPr>
        </p:nvSpPr>
        <p:spPr>
          <a:xfrm>
            <a:off x="228600" y="1905000"/>
            <a:ext cx="8229600" cy="4572000"/>
          </a:xfrm>
        </p:spPr>
        <p:txBody>
          <a:bodyPr>
            <a:normAutofit fontScale="92500" lnSpcReduction="10000"/>
          </a:bodyPr>
          <a:lstStyle/>
          <a:p>
            <a:r>
              <a:rPr lang="en-US" dirty="0"/>
              <a:t>Filters Water</a:t>
            </a:r>
          </a:p>
          <a:p>
            <a:r>
              <a:rPr lang="en-US" dirty="0"/>
              <a:t>Slows storm surge (tidal)</a:t>
            </a:r>
          </a:p>
          <a:p>
            <a:r>
              <a:rPr lang="en-US" dirty="0"/>
              <a:t>Flood control</a:t>
            </a:r>
          </a:p>
          <a:p>
            <a:pPr lvl="1"/>
            <a:r>
              <a:rPr lang="en-US" dirty="0"/>
              <a:t>reduces inland flooding</a:t>
            </a:r>
          </a:p>
          <a:p>
            <a:pPr lvl="1"/>
            <a:r>
              <a:rPr lang="en-US" dirty="0"/>
              <a:t>Increases percolation/reduces run-off</a:t>
            </a:r>
          </a:p>
          <a:p>
            <a:r>
              <a:rPr lang="en-US" dirty="0"/>
              <a:t>Recharges our aquifers</a:t>
            </a:r>
          </a:p>
          <a:p>
            <a:r>
              <a:rPr lang="en-US" dirty="0"/>
              <a:t>Migratory species habitat</a:t>
            </a:r>
          </a:p>
          <a:p>
            <a:r>
              <a:rPr lang="en-US" dirty="0"/>
              <a:t>Home to critical flora and fauna</a:t>
            </a:r>
          </a:p>
          <a:p>
            <a:r>
              <a:rPr lang="en-US" dirty="0"/>
              <a:t>Recreation and Aesthetics</a:t>
            </a:r>
          </a:p>
        </p:txBody>
      </p:sp>
    </p:spTree>
    <p:extLst>
      <p:ext uri="{BB962C8B-B14F-4D97-AF65-F5344CB8AC3E}">
        <p14:creationId xmlns:p14="http://schemas.microsoft.com/office/powerpoint/2010/main" val="3306852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4648200" cy="978475"/>
          </a:xfrm>
        </p:spPr>
        <p:txBody>
          <a:bodyPr>
            <a:normAutofit/>
          </a:bodyPr>
          <a:lstStyle/>
          <a:p>
            <a:pPr algn="l"/>
            <a:r>
              <a:rPr lang="en-US" sz="3600" dirty="0">
                <a:solidFill>
                  <a:schemeClr val="bg2">
                    <a:lumMod val="90000"/>
                  </a:schemeClr>
                </a:solidFill>
              </a:rPr>
              <a:t>Threats to Wetlands</a:t>
            </a:r>
          </a:p>
        </p:txBody>
      </p:sp>
      <p:sp>
        <p:nvSpPr>
          <p:cNvPr id="3" name="Content Placeholder 2"/>
          <p:cNvSpPr>
            <a:spLocks noGrp="1"/>
          </p:cNvSpPr>
          <p:nvPr>
            <p:ph idx="1"/>
          </p:nvPr>
        </p:nvSpPr>
        <p:spPr>
          <a:xfrm>
            <a:off x="457200" y="1981200"/>
            <a:ext cx="8229600" cy="4144963"/>
          </a:xfrm>
        </p:spPr>
        <p:txBody>
          <a:bodyPr>
            <a:normAutofit/>
          </a:bodyPr>
          <a:lstStyle/>
          <a:p>
            <a:pPr marL="0" indent="0" algn="ctr">
              <a:buNone/>
            </a:pPr>
            <a:r>
              <a:rPr lang="en-US" sz="5400" b="1" dirty="0"/>
              <a:t>Agriculture(</a:t>
            </a:r>
            <a:r>
              <a:rPr lang="en-US" sz="4400" b="1" dirty="0"/>
              <a:t>historically</a:t>
            </a:r>
            <a:r>
              <a:rPr lang="en-US" sz="5400" b="1" dirty="0"/>
              <a:t>)</a:t>
            </a:r>
          </a:p>
          <a:p>
            <a:pPr marL="0" indent="0" algn="ctr">
              <a:buNone/>
            </a:pPr>
            <a:r>
              <a:rPr lang="en-US" sz="5400" b="1" dirty="0"/>
              <a:t>Development</a:t>
            </a:r>
          </a:p>
          <a:p>
            <a:pPr marL="0" indent="0" algn="ctr">
              <a:buNone/>
            </a:pPr>
            <a:r>
              <a:rPr lang="en-US" sz="5400" b="1" dirty="0"/>
              <a:t>Pollution</a:t>
            </a:r>
          </a:p>
        </p:txBody>
      </p:sp>
    </p:spTree>
    <p:extLst>
      <p:ext uri="{BB962C8B-B14F-4D97-AF65-F5344CB8AC3E}">
        <p14:creationId xmlns:p14="http://schemas.microsoft.com/office/powerpoint/2010/main" val="29565267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9095"/>
            <a:ext cx="4648200" cy="978475"/>
          </a:xfrm>
        </p:spPr>
        <p:txBody>
          <a:bodyPr>
            <a:normAutofit fontScale="90000"/>
          </a:bodyPr>
          <a:lstStyle/>
          <a:p>
            <a:pPr algn="l"/>
            <a:r>
              <a:rPr lang="en-US" dirty="0">
                <a:solidFill>
                  <a:schemeClr val="bg2"/>
                </a:solidFill>
              </a:rPr>
              <a:t>History of Wetland </a:t>
            </a:r>
            <a:br>
              <a:rPr lang="en-US" dirty="0">
                <a:solidFill>
                  <a:schemeClr val="bg2"/>
                </a:solidFill>
              </a:rPr>
            </a:br>
            <a:r>
              <a:rPr lang="en-US" dirty="0">
                <a:solidFill>
                  <a:schemeClr val="bg2"/>
                </a:solidFill>
              </a:rPr>
              <a:t>Protection</a:t>
            </a:r>
          </a:p>
        </p:txBody>
      </p:sp>
      <p:sp>
        <p:nvSpPr>
          <p:cNvPr id="3" name="Content Placeholder 2"/>
          <p:cNvSpPr>
            <a:spLocks noGrp="1"/>
          </p:cNvSpPr>
          <p:nvPr>
            <p:ph idx="1"/>
          </p:nvPr>
        </p:nvSpPr>
        <p:spPr>
          <a:xfrm>
            <a:off x="457200" y="2057400"/>
            <a:ext cx="8534400" cy="4221163"/>
          </a:xfrm>
        </p:spPr>
        <p:txBody>
          <a:bodyPr>
            <a:normAutofit fontScale="85000" lnSpcReduction="10000"/>
          </a:bodyPr>
          <a:lstStyle/>
          <a:p>
            <a:r>
              <a:rPr lang="en-US" dirty="0"/>
              <a:t>Swamp Lands Act (1849, 1850, 1860)</a:t>
            </a:r>
          </a:p>
          <a:p>
            <a:r>
              <a:rPr lang="en-US" dirty="0"/>
              <a:t>Rivers and Harbors Act (1899)</a:t>
            </a:r>
          </a:p>
          <a:p>
            <a:r>
              <a:rPr lang="en-US" dirty="0"/>
              <a:t>Panama Canal </a:t>
            </a:r>
          </a:p>
          <a:p>
            <a:r>
              <a:rPr lang="en-US" dirty="0"/>
              <a:t>NEPA (1970), requirements for EA and EIS</a:t>
            </a:r>
          </a:p>
          <a:p>
            <a:r>
              <a:rPr lang="en-US" dirty="0"/>
              <a:t>Clean Water Act 1972 and 1977</a:t>
            </a:r>
          </a:p>
          <a:p>
            <a:r>
              <a:rPr lang="en-US" dirty="0"/>
              <a:t>1985 FSA defined “wetland”</a:t>
            </a:r>
          </a:p>
          <a:p>
            <a:r>
              <a:rPr lang="en-US" dirty="0"/>
              <a:t>Bush Administration “No Net Loss” (1989)</a:t>
            </a:r>
          </a:p>
          <a:p>
            <a:r>
              <a:rPr lang="en-US" dirty="0"/>
              <a:t>Wetland mitigation pops up in 1990</a:t>
            </a:r>
          </a:p>
          <a:p>
            <a:r>
              <a:rPr lang="en-US" dirty="0"/>
              <a:t>40 CFR 230.98 Newest Mitigation Guidance (2008)</a:t>
            </a:r>
          </a:p>
          <a:p>
            <a:endParaRPr lang="en-US" dirty="0"/>
          </a:p>
          <a:p>
            <a:endParaRPr lang="en-US" dirty="0"/>
          </a:p>
          <a:p>
            <a:endParaRPr lang="en-US" dirty="0"/>
          </a:p>
        </p:txBody>
      </p:sp>
    </p:spTree>
    <p:extLst>
      <p:ext uri="{BB962C8B-B14F-4D97-AF65-F5344CB8AC3E}">
        <p14:creationId xmlns:p14="http://schemas.microsoft.com/office/powerpoint/2010/main" val="270314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4343400" cy="978475"/>
          </a:xfrm>
        </p:spPr>
        <p:txBody>
          <a:bodyPr>
            <a:normAutofit fontScale="90000"/>
          </a:bodyPr>
          <a:lstStyle/>
          <a:p>
            <a:pPr algn="l"/>
            <a:r>
              <a:rPr lang="en-US" dirty="0">
                <a:solidFill>
                  <a:schemeClr val="bg2">
                    <a:lumMod val="90000"/>
                  </a:schemeClr>
                </a:solidFill>
              </a:rPr>
              <a:t>What is Mitigation </a:t>
            </a:r>
            <a:br>
              <a:rPr lang="en-US" dirty="0">
                <a:solidFill>
                  <a:schemeClr val="bg2">
                    <a:lumMod val="90000"/>
                  </a:schemeClr>
                </a:solidFill>
              </a:rPr>
            </a:br>
            <a:r>
              <a:rPr lang="en-US" dirty="0">
                <a:solidFill>
                  <a:schemeClr val="bg2">
                    <a:lumMod val="90000"/>
                  </a:schemeClr>
                </a:solidFill>
              </a:rPr>
              <a:t>Banking </a:t>
            </a:r>
          </a:p>
        </p:txBody>
      </p:sp>
      <p:sp>
        <p:nvSpPr>
          <p:cNvPr id="3" name="Content Placeholder 2"/>
          <p:cNvSpPr>
            <a:spLocks noGrp="1"/>
          </p:cNvSpPr>
          <p:nvPr>
            <p:ph idx="1"/>
          </p:nvPr>
        </p:nvSpPr>
        <p:spPr>
          <a:xfrm>
            <a:off x="457200" y="1905000"/>
            <a:ext cx="8229600" cy="4800600"/>
          </a:xfrm>
        </p:spPr>
        <p:txBody>
          <a:bodyPr>
            <a:normAutofit fontScale="92500" lnSpcReduction="10000"/>
          </a:bodyPr>
          <a:lstStyle/>
          <a:p>
            <a:r>
              <a:rPr lang="en-US" sz="1800" dirty="0"/>
              <a:t>In according to the regulations, compensatory mitigation means the restoration (re-establishment or rehabilitation), establishment (creation), enhancement, and/or in certain circumstances preservation of wetlands, streams, and other aquatic resources for the purposes of offsetting unavoidable adverse impacts which remain after all appropriate and practicable avoidance and minimization has been achieved.</a:t>
            </a:r>
          </a:p>
          <a:p>
            <a:endParaRPr lang="en-US" sz="2000" dirty="0"/>
          </a:p>
          <a:p>
            <a:r>
              <a:rPr lang="en-US" sz="2000" dirty="0"/>
              <a:t>Site where aquatic resources are established, restored, enhanced, or preserved to offset losses of aquatic resources</a:t>
            </a:r>
          </a:p>
          <a:p>
            <a:r>
              <a:rPr lang="en-US" sz="2000" dirty="0"/>
              <a:t>A wetland is given a functional score; restoration provides an uplift, and we receive credits based on the functional uplift</a:t>
            </a:r>
          </a:p>
          <a:p>
            <a:r>
              <a:rPr lang="en-US" sz="2000" dirty="0"/>
              <a:t>Operates like a financial institution</a:t>
            </a:r>
          </a:p>
          <a:p>
            <a:r>
              <a:rPr lang="en-US" sz="2000" dirty="0"/>
              <a:t>The USACE deposits credits into bank ledger</a:t>
            </a:r>
          </a:p>
          <a:p>
            <a:r>
              <a:rPr lang="en-US" sz="2000" dirty="0"/>
              <a:t>HCFCD sells those credits as mitigation for permitted impacts to aquatic resources </a:t>
            </a:r>
          </a:p>
          <a:p>
            <a:pPr marL="0" lvl="0" indent="0">
              <a:buNone/>
            </a:pPr>
            <a:r>
              <a:rPr lang="en-US" sz="2000" dirty="0"/>
              <a:t> </a:t>
            </a:r>
          </a:p>
          <a:p>
            <a:endParaRPr lang="en-US" sz="2000" dirty="0"/>
          </a:p>
          <a:p>
            <a:endParaRPr lang="en-US" sz="2000" dirty="0"/>
          </a:p>
        </p:txBody>
      </p:sp>
    </p:spTree>
    <p:extLst>
      <p:ext uri="{BB962C8B-B14F-4D97-AF65-F5344CB8AC3E}">
        <p14:creationId xmlns:p14="http://schemas.microsoft.com/office/powerpoint/2010/main" val="30429658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5334000" cy="978475"/>
          </a:xfrm>
        </p:spPr>
        <p:txBody>
          <a:bodyPr>
            <a:normAutofit fontScale="90000"/>
          </a:bodyPr>
          <a:lstStyle/>
          <a:p>
            <a:pPr algn="l"/>
            <a:r>
              <a:rPr lang="en-US" dirty="0">
                <a:solidFill>
                  <a:schemeClr val="bg2"/>
                </a:solidFill>
              </a:rPr>
              <a:t>How Mitigation Credits </a:t>
            </a:r>
            <a:br>
              <a:rPr lang="en-US" dirty="0">
                <a:solidFill>
                  <a:schemeClr val="bg2"/>
                </a:solidFill>
              </a:rPr>
            </a:br>
            <a:r>
              <a:rPr lang="en-US" dirty="0">
                <a:solidFill>
                  <a:schemeClr val="bg2"/>
                </a:solidFill>
              </a:rPr>
              <a:t>Works</a:t>
            </a:r>
          </a:p>
        </p:txBody>
      </p:sp>
      <p:sp>
        <p:nvSpPr>
          <p:cNvPr id="3" name="Content Placeholder 2"/>
          <p:cNvSpPr>
            <a:spLocks noGrp="1"/>
          </p:cNvSpPr>
          <p:nvPr>
            <p:ph idx="1"/>
          </p:nvPr>
        </p:nvSpPr>
        <p:spPr/>
        <p:txBody>
          <a:bodyPr/>
          <a:lstStyle/>
          <a:p>
            <a:r>
              <a:rPr lang="en-US" dirty="0"/>
              <a:t>Every wetland must be delineated and it’s function must be calculated. </a:t>
            </a:r>
          </a:p>
          <a:p>
            <a:r>
              <a:rPr lang="en-US" dirty="0"/>
              <a:t>USACE currently accepts </a:t>
            </a:r>
            <a:r>
              <a:rPr lang="en-US" dirty="0" err="1"/>
              <a:t>iHGM</a:t>
            </a:r>
            <a:r>
              <a:rPr lang="en-US" dirty="0"/>
              <a:t> method</a:t>
            </a:r>
          </a:p>
          <a:p>
            <a:endParaRPr lang="en-US" dirty="0"/>
          </a:p>
        </p:txBody>
      </p:sp>
    </p:spTree>
    <p:extLst>
      <p:ext uri="{BB962C8B-B14F-4D97-AF65-F5344CB8AC3E}">
        <p14:creationId xmlns:p14="http://schemas.microsoft.com/office/powerpoint/2010/main" val="4015408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85"/>
            <a:ext cx="8229600" cy="978475"/>
          </a:xfrm>
        </p:spPr>
        <p:txBody>
          <a:bodyPr>
            <a:normAutofit fontScale="90000"/>
          </a:bodyPr>
          <a:lstStyle/>
          <a:p>
            <a:pPr algn="l"/>
            <a:r>
              <a:rPr lang="en-US" dirty="0">
                <a:solidFill>
                  <a:schemeClr val="bg2">
                    <a:lumMod val="90000"/>
                  </a:schemeClr>
                </a:solidFill>
              </a:rPr>
              <a:t>Interim </a:t>
            </a:r>
            <a:r>
              <a:rPr lang="en-US" dirty="0" err="1">
                <a:solidFill>
                  <a:schemeClr val="bg2">
                    <a:lumMod val="90000"/>
                  </a:schemeClr>
                </a:solidFill>
              </a:rPr>
              <a:t>Hydrogeomorphic</a:t>
            </a:r>
            <a:r>
              <a:rPr lang="en-US" dirty="0">
                <a:solidFill>
                  <a:schemeClr val="bg2">
                    <a:lumMod val="90000"/>
                  </a:schemeClr>
                </a:solidFill>
              </a:rPr>
              <a:t> </a:t>
            </a:r>
            <a:br>
              <a:rPr lang="en-US" dirty="0">
                <a:solidFill>
                  <a:schemeClr val="bg2">
                    <a:lumMod val="90000"/>
                  </a:schemeClr>
                </a:solidFill>
              </a:rPr>
            </a:br>
            <a:r>
              <a:rPr lang="en-US" dirty="0">
                <a:solidFill>
                  <a:schemeClr val="bg2">
                    <a:lumMod val="90000"/>
                  </a:schemeClr>
                </a:solidFill>
              </a:rPr>
              <a:t>Model</a:t>
            </a:r>
          </a:p>
        </p:txBody>
      </p:sp>
      <p:sp>
        <p:nvSpPr>
          <p:cNvPr id="3" name="Content Placeholder 2"/>
          <p:cNvSpPr>
            <a:spLocks noGrp="1"/>
          </p:cNvSpPr>
          <p:nvPr>
            <p:ph idx="1"/>
          </p:nvPr>
        </p:nvSpPr>
        <p:spPr>
          <a:xfrm>
            <a:off x="76200" y="1447800"/>
            <a:ext cx="8915400" cy="5410200"/>
          </a:xfrm>
        </p:spPr>
        <p:txBody>
          <a:bodyPr>
            <a:noAutofit/>
          </a:bodyPr>
          <a:lstStyle/>
          <a:p>
            <a:pPr marL="0" indent="0" algn="ctr">
              <a:buNone/>
            </a:pPr>
            <a:r>
              <a:rPr lang="en-US" sz="1800" b="1" dirty="0">
                <a:solidFill>
                  <a:schemeClr val="tx1"/>
                </a:solidFill>
              </a:rPr>
              <a:t>Measuring the function and value of a wetland</a:t>
            </a:r>
            <a:endParaRPr lang="en-US" sz="1600" b="1" dirty="0">
              <a:solidFill>
                <a:schemeClr val="tx1"/>
              </a:solidFill>
            </a:endParaRPr>
          </a:p>
          <a:p>
            <a:r>
              <a:rPr lang="en-US" sz="1600" dirty="0"/>
              <a:t>Takes into account:</a:t>
            </a:r>
          </a:p>
          <a:p>
            <a:pPr lvl="1"/>
            <a:r>
              <a:rPr lang="en-US" sz="1400" b="1" dirty="0" err="1"/>
              <a:t>Vdur</a:t>
            </a:r>
            <a:r>
              <a:rPr lang="en-US" sz="1400" dirty="0"/>
              <a:t>: The % of the WAA that is flooded and/or ponded due to the hydrology (i.e. flooding overbank flow) of the adjacent waterway</a:t>
            </a:r>
          </a:p>
          <a:p>
            <a:pPr lvl="1"/>
            <a:r>
              <a:rPr lang="en-US" sz="1400" b="1" dirty="0" err="1"/>
              <a:t>Vfreq</a:t>
            </a:r>
            <a:r>
              <a:rPr lang="en-US" sz="1400" dirty="0"/>
              <a:t>: The frequency that the WAA is flooded and/or ponded by nearby waterway.</a:t>
            </a:r>
          </a:p>
          <a:p>
            <a:pPr lvl="1"/>
            <a:r>
              <a:rPr lang="en-US" sz="1400" dirty="0"/>
              <a:t> </a:t>
            </a:r>
            <a:r>
              <a:rPr lang="en-US" sz="1400" b="1" dirty="0" err="1"/>
              <a:t>Vtopo</a:t>
            </a:r>
            <a:r>
              <a:rPr lang="en-US" sz="1400" dirty="0"/>
              <a:t>: The roughness associated with the WAA </a:t>
            </a:r>
          </a:p>
          <a:p>
            <a:pPr lvl="1"/>
            <a:r>
              <a:rPr lang="en-US" sz="1400" b="1" dirty="0" err="1"/>
              <a:t>Vcwd</a:t>
            </a:r>
            <a:r>
              <a:rPr lang="en-US" sz="1400" dirty="0"/>
              <a:t>: Coarse Woody Debris within the WAA</a:t>
            </a:r>
          </a:p>
          <a:p>
            <a:pPr lvl="1"/>
            <a:r>
              <a:rPr lang="en-US" sz="1400" b="1" dirty="0" err="1"/>
              <a:t>Vwood</a:t>
            </a:r>
            <a:r>
              <a:rPr lang="en-US" sz="1400" dirty="0"/>
              <a:t>: Percentage of the WAA that is covered by woody vegetation </a:t>
            </a:r>
          </a:p>
          <a:p>
            <a:pPr lvl="1"/>
            <a:r>
              <a:rPr lang="en-US" sz="1400" b="1" dirty="0" err="1"/>
              <a:t>Vtree</a:t>
            </a:r>
            <a:r>
              <a:rPr lang="en-US" sz="1400" dirty="0"/>
              <a:t>: Percentage of the trees in the WAA that are mast producers</a:t>
            </a:r>
          </a:p>
          <a:p>
            <a:pPr lvl="1"/>
            <a:r>
              <a:rPr lang="en-US" sz="1400" b="1" dirty="0" err="1"/>
              <a:t>Vrich</a:t>
            </a:r>
            <a:r>
              <a:rPr lang="en-US" sz="1400" dirty="0"/>
              <a:t>: The diversity of the species within the WAA (To be considered the species must comprise at least 5% of the stand) </a:t>
            </a:r>
          </a:p>
          <a:p>
            <a:pPr lvl="1"/>
            <a:r>
              <a:rPr lang="en-US" sz="1400" b="1" dirty="0" err="1"/>
              <a:t>Vbasal</a:t>
            </a:r>
            <a:r>
              <a:rPr lang="en-US" sz="1400" dirty="0"/>
              <a:t>: The average/mean basal area of the trees in the WAA per acre</a:t>
            </a:r>
          </a:p>
          <a:p>
            <a:pPr lvl="1"/>
            <a:r>
              <a:rPr lang="en-US" sz="1400" b="1" dirty="0" err="1"/>
              <a:t>Vdensity</a:t>
            </a:r>
            <a:r>
              <a:rPr lang="en-US" sz="1400" dirty="0"/>
              <a:t>: The average density of the WAA stand (Tree is woody with over 3” </a:t>
            </a:r>
            <a:r>
              <a:rPr lang="en-US" sz="1400" dirty="0" err="1"/>
              <a:t>dbh</a:t>
            </a:r>
            <a:r>
              <a:rPr lang="en-US" sz="1400" dirty="0"/>
              <a:t>) </a:t>
            </a:r>
          </a:p>
          <a:p>
            <a:pPr lvl="1"/>
            <a:r>
              <a:rPr lang="en-US" sz="1400" dirty="0"/>
              <a:t> </a:t>
            </a:r>
            <a:r>
              <a:rPr lang="en-US" sz="1400" b="1" dirty="0" err="1"/>
              <a:t>Vmid</a:t>
            </a:r>
            <a:r>
              <a:rPr lang="en-US" sz="1400" dirty="0"/>
              <a:t>: The average/mean coverage of the </a:t>
            </a:r>
            <a:r>
              <a:rPr lang="en-US" sz="1400" dirty="0" err="1"/>
              <a:t>midstory</a:t>
            </a:r>
            <a:r>
              <a:rPr lang="en-US" sz="1400" dirty="0"/>
              <a:t> (shrub/sapling) layer in the WAA</a:t>
            </a:r>
          </a:p>
          <a:p>
            <a:pPr lvl="1"/>
            <a:r>
              <a:rPr lang="en-US" sz="1400" b="1" dirty="0" err="1"/>
              <a:t>Vherb</a:t>
            </a:r>
            <a:r>
              <a:rPr lang="en-US" sz="1400" dirty="0"/>
              <a:t>: The average/mean coverage of the WAA by the herbaceous layer </a:t>
            </a:r>
          </a:p>
          <a:p>
            <a:pPr lvl="1"/>
            <a:r>
              <a:rPr lang="en-US" sz="1400" b="1" dirty="0" err="1"/>
              <a:t>Vdetritus</a:t>
            </a:r>
            <a:r>
              <a:rPr lang="en-US" sz="1400" dirty="0"/>
              <a:t>: The amount of the detritus on the WAA (A horizon has to have a value of 4 or less) </a:t>
            </a:r>
          </a:p>
          <a:p>
            <a:pPr lvl="1"/>
            <a:r>
              <a:rPr lang="en-US" sz="1400" b="1" dirty="0" err="1"/>
              <a:t>Vredox</a:t>
            </a:r>
            <a:r>
              <a:rPr lang="en-US" sz="1400" dirty="0"/>
              <a:t>: The amount of the WAA that exhibits redox features an indication of the chemical exchange</a:t>
            </a:r>
          </a:p>
          <a:p>
            <a:pPr lvl="1"/>
            <a:r>
              <a:rPr lang="en-US" sz="1400" b="1" dirty="0" err="1"/>
              <a:t>Vsorpt</a:t>
            </a:r>
            <a:r>
              <a:rPr lang="en-US" sz="1400" dirty="0"/>
              <a:t>: The absorptive properties of the soils in the WAA (At least 50% of the WAA must be present to be a 1.0)</a:t>
            </a:r>
          </a:p>
          <a:p>
            <a:pPr lvl="1"/>
            <a:r>
              <a:rPr lang="en-US" sz="1400" b="1" dirty="0" err="1"/>
              <a:t>Vconnect</a:t>
            </a:r>
            <a:r>
              <a:rPr lang="en-US" sz="1400" dirty="0"/>
              <a:t>: the number of habitat types within a 600’ of the parameter of the WAA (Habitat to be counted has to be at a minimum 5% of the size of the WAA)</a:t>
            </a:r>
            <a:endParaRPr lang="en-US" sz="1400" b="1" dirty="0"/>
          </a:p>
        </p:txBody>
      </p:sp>
    </p:spTree>
    <p:extLst>
      <p:ext uri="{BB962C8B-B14F-4D97-AF65-F5344CB8AC3E}">
        <p14:creationId xmlns:p14="http://schemas.microsoft.com/office/powerpoint/2010/main" val="2540960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5127"/>
            <a:ext cx="6477000" cy="6683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3816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927"/>
            <a:ext cx="4876800" cy="978475"/>
          </a:xfrm>
        </p:spPr>
        <p:txBody>
          <a:bodyPr>
            <a:normAutofit fontScale="90000"/>
          </a:bodyPr>
          <a:lstStyle/>
          <a:p>
            <a:pPr algn="l"/>
            <a:r>
              <a:rPr lang="en-US" sz="3600" dirty="0">
                <a:solidFill>
                  <a:schemeClr val="bg2">
                    <a:lumMod val="90000"/>
                  </a:schemeClr>
                </a:solidFill>
              </a:rPr>
              <a:t>Greens Bayou Wetlands </a:t>
            </a:r>
            <a:br>
              <a:rPr lang="en-US" sz="3600" dirty="0">
                <a:solidFill>
                  <a:schemeClr val="bg2">
                    <a:lumMod val="90000"/>
                  </a:schemeClr>
                </a:solidFill>
              </a:rPr>
            </a:br>
            <a:r>
              <a:rPr lang="en-US" sz="3600" dirty="0">
                <a:solidFill>
                  <a:schemeClr val="bg2">
                    <a:lumMod val="90000"/>
                  </a:schemeClr>
                </a:solidFill>
              </a:rPr>
              <a:t>Mitigation Bank</a:t>
            </a:r>
          </a:p>
        </p:txBody>
      </p:sp>
      <p:sp>
        <p:nvSpPr>
          <p:cNvPr id="3" name="Content Placeholder 2"/>
          <p:cNvSpPr>
            <a:spLocks noGrp="1"/>
          </p:cNvSpPr>
          <p:nvPr>
            <p:ph idx="1"/>
          </p:nvPr>
        </p:nvSpPr>
        <p:spPr>
          <a:xfrm>
            <a:off x="0" y="2590800"/>
            <a:ext cx="3352800" cy="3352800"/>
          </a:xfrm>
        </p:spPr>
        <p:txBody>
          <a:bodyPr>
            <a:normAutofit/>
          </a:bodyPr>
          <a:lstStyle/>
          <a:p>
            <a:pPr marL="0" indent="0" algn="ctr">
              <a:buNone/>
            </a:pPr>
            <a:r>
              <a:rPr lang="en-US" sz="2800" dirty="0"/>
              <a:t>1000 acres of protected and restored wetlands both forested and emergent- Inside the beltway</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6839" y="2514600"/>
            <a:ext cx="5562600" cy="4264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49903"/>
          <a:stretch/>
        </p:blipFill>
        <p:spPr bwMode="auto">
          <a:xfrm>
            <a:off x="6773008" y="533400"/>
            <a:ext cx="2260843" cy="1940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8981" y="533400"/>
            <a:ext cx="2186691" cy="1904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83454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6377"/>
            <a:ext cx="6477000" cy="978475"/>
          </a:xfrm>
        </p:spPr>
        <p:txBody>
          <a:bodyPr>
            <a:normAutofit/>
          </a:bodyPr>
          <a:lstStyle/>
          <a:p>
            <a:r>
              <a:rPr lang="en-US" sz="3200" dirty="0">
                <a:solidFill>
                  <a:schemeClr val="bg2"/>
                </a:solidFill>
              </a:rPr>
              <a:t>GBWMB Site Background</a:t>
            </a:r>
          </a:p>
        </p:txBody>
      </p:sp>
      <p:sp>
        <p:nvSpPr>
          <p:cNvPr id="3" name="Content Placeholder 2"/>
          <p:cNvSpPr>
            <a:spLocks noGrp="1"/>
          </p:cNvSpPr>
          <p:nvPr>
            <p:ph idx="1"/>
          </p:nvPr>
        </p:nvSpPr>
        <p:spPr>
          <a:xfrm>
            <a:off x="457200" y="1828800"/>
            <a:ext cx="8229600" cy="4373563"/>
          </a:xfrm>
        </p:spPr>
        <p:txBody>
          <a:bodyPr>
            <a:normAutofit fontScale="77500" lnSpcReduction="20000"/>
          </a:bodyPr>
          <a:lstStyle/>
          <a:p>
            <a:r>
              <a:rPr lang="en-US" dirty="0"/>
              <a:t>Site purchased with intent of mitigating for unavoidable wetland impacts for Harris County projects.</a:t>
            </a:r>
          </a:p>
          <a:p>
            <a:r>
              <a:rPr lang="en-US" dirty="0"/>
              <a:t>Three wetland mitigation subdivisions have been constructed and host a wide variety of habitats including:</a:t>
            </a:r>
          </a:p>
          <a:p>
            <a:pPr lvl="1"/>
            <a:r>
              <a:rPr lang="en-US" dirty="0"/>
              <a:t>bottomland hardwoods including depressions and old channel meanders</a:t>
            </a:r>
          </a:p>
          <a:p>
            <a:pPr lvl="1"/>
            <a:r>
              <a:rPr lang="en-US" dirty="0"/>
              <a:t>pine flatwoods and wet pine savannahs</a:t>
            </a:r>
          </a:p>
          <a:p>
            <a:pPr lvl="1"/>
            <a:r>
              <a:rPr lang="en-US" dirty="0"/>
              <a:t>deep water emergent marsh</a:t>
            </a:r>
          </a:p>
          <a:p>
            <a:pPr lvl="1"/>
            <a:r>
              <a:rPr lang="en-US" dirty="0"/>
              <a:t>Wet Cajun prairies</a:t>
            </a:r>
          </a:p>
          <a:p>
            <a:pPr lvl="1"/>
            <a:r>
              <a:rPr lang="en-US" dirty="0"/>
              <a:t>Mixed pine/hardwood forest</a:t>
            </a:r>
          </a:p>
          <a:p>
            <a:pPr lvl="1"/>
            <a:r>
              <a:rPr lang="en-US" dirty="0"/>
              <a:t>Remnant saline prairies</a:t>
            </a:r>
          </a:p>
        </p:txBody>
      </p:sp>
    </p:spTree>
    <p:extLst>
      <p:ext uri="{BB962C8B-B14F-4D97-AF65-F5344CB8AC3E}">
        <p14:creationId xmlns:p14="http://schemas.microsoft.com/office/powerpoint/2010/main" val="260605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8229600" cy="1295400"/>
          </a:xfrm>
        </p:spPr>
        <p:txBody>
          <a:bodyPr>
            <a:normAutofit/>
          </a:bodyPr>
          <a:lstStyle/>
          <a:p>
            <a:pPr algn="l"/>
            <a:r>
              <a:rPr lang="en-US" sz="3200" dirty="0">
                <a:solidFill>
                  <a:schemeClr val="bg2"/>
                </a:solidFill>
              </a:rPr>
              <a:t>Water Budget</a:t>
            </a:r>
          </a:p>
        </p:txBody>
      </p:sp>
      <p:sp>
        <p:nvSpPr>
          <p:cNvPr id="3" name="Content Placeholder 2"/>
          <p:cNvSpPr>
            <a:spLocks noGrp="1"/>
          </p:cNvSpPr>
          <p:nvPr>
            <p:ph idx="1"/>
          </p:nvPr>
        </p:nvSpPr>
        <p:spPr>
          <a:xfrm>
            <a:off x="457200" y="1905000"/>
            <a:ext cx="8229600" cy="4221163"/>
          </a:xfrm>
        </p:spPr>
        <p:txBody>
          <a:bodyPr/>
          <a:lstStyle/>
          <a:p>
            <a:pPr marL="0" indent="0" algn="ctr">
              <a:buNone/>
            </a:pPr>
            <a:r>
              <a:rPr lang="el-GR" dirty="0"/>
              <a:t>Δ</a:t>
            </a:r>
            <a:r>
              <a:rPr lang="en-US" dirty="0"/>
              <a:t>S = P – E – ET ± SRO ± GF </a:t>
            </a:r>
            <a:endParaRPr lang="en-US" dirty="0">
              <a:solidFill>
                <a:schemeClr val="accent3">
                  <a:lumMod val="50000"/>
                </a:schemeClr>
              </a:solidFill>
            </a:endParaRPr>
          </a:p>
          <a:p>
            <a:endParaRPr lang="en-US" dirty="0">
              <a:solidFill>
                <a:schemeClr val="accent3">
                  <a:lumMod val="50000"/>
                </a:schemeClr>
              </a:solidFill>
            </a:endParaRPr>
          </a:p>
          <a:p>
            <a:endParaRPr lang="en-US" dirty="0">
              <a:solidFill>
                <a:schemeClr val="accent3">
                  <a:lumMod val="50000"/>
                </a:schemeClr>
              </a:solidFill>
            </a:endParaRPr>
          </a:p>
        </p:txBody>
      </p:sp>
      <p:pic>
        <p:nvPicPr>
          <p:cNvPr id="205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771" y1="72786" x2="3771" y2="72786"/>
                        <a14:foregroundMark x1="14191" y1="79056" x2="14191" y2="79056"/>
                        <a14:foregroundMark x1="22263" y1="83064" x2="22263" y2="83064"/>
                      </a14:backgroundRemoval>
                    </a14:imgEffect>
                  </a14:imgLayer>
                </a14:imgProps>
              </a:ext>
              <a:ext uri="{28A0092B-C50C-407E-A947-70E740481C1C}">
                <a14:useLocalDpi xmlns:a14="http://schemas.microsoft.com/office/drawing/2010/main" val="0"/>
              </a:ext>
            </a:extLst>
          </a:blip>
          <a:srcRect/>
          <a:stretch>
            <a:fillRect/>
          </a:stretch>
        </p:blipFill>
        <p:spPr bwMode="auto">
          <a:xfrm>
            <a:off x="914400" y="2743200"/>
            <a:ext cx="7239000" cy="3704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45394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Greens Bayou Wetlands Mitigation Bank</a:t>
            </a:r>
          </a:p>
        </p:txBody>
      </p:sp>
      <p:sp>
        <p:nvSpPr>
          <p:cNvPr id="6" name="Text Placeholder 5"/>
          <p:cNvSpPr>
            <a:spLocks noGrp="1"/>
          </p:cNvSpPr>
          <p:nvPr>
            <p:ph type="body" idx="1"/>
          </p:nvPr>
        </p:nvSpPr>
        <p:spPr>
          <a:xfrm>
            <a:off x="685800" y="1524000"/>
            <a:ext cx="3412124" cy="639762"/>
          </a:xfrm>
        </p:spPr>
        <p:txBody>
          <a:bodyPr/>
          <a:lstStyle/>
          <a:p>
            <a:r>
              <a:rPr lang="en-US" dirty="0"/>
              <a:t>Forested Wetlands		</a:t>
            </a:r>
          </a:p>
        </p:txBody>
      </p:sp>
      <p:sp>
        <p:nvSpPr>
          <p:cNvPr id="8" name="Text Placeholder 7"/>
          <p:cNvSpPr>
            <a:spLocks noGrp="1"/>
          </p:cNvSpPr>
          <p:nvPr>
            <p:ph type="body" idx="13"/>
          </p:nvPr>
        </p:nvSpPr>
        <p:spPr>
          <a:xfrm>
            <a:off x="5334000" y="2743200"/>
            <a:ext cx="3412124" cy="639762"/>
          </a:xfrm>
        </p:spPr>
        <p:txBody>
          <a:bodyPr/>
          <a:lstStyle/>
          <a:p>
            <a:r>
              <a:rPr lang="en-US" dirty="0"/>
              <a:t>Emergent Wetlands</a:t>
            </a:r>
          </a:p>
        </p:txBody>
      </p:sp>
      <p:pic>
        <p:nvPicPr>
          <p:cNvPr id="1026" name="Picture 2"/>
          <p:cNvPicPr>
            <a:picLocks noGrp="1" noChangeAspect="1" noChangeArrowheads="1"/>
          </p:cNvPicPr>
          <p:nvPr>
            <p:ph sz="half" idx="14"/>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3505200"/>
            <a:ext cx="4325937" cy="2883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239701"/>
            <a:ext cx="4064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96090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Subdivision A - 1997</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1143000"/>
            <a:ext cx="6558114" cy="5532120"/>
          </a:xfrm>
          <a:prstGeom prst="rect">
            <a:avLst/>
          </a:prstGeom>
        </p:spPr>
      </p:pic>
    </p:spTree>
    <p:extLst>
      <p:ext uri="{BB962C8B-B14F-4D97-AF65-F5344CB8AC3E}">
        <p14:creationId xmlns:p14="http://schemas.microsoft.com/office/powerpoint/2010/main" val="4762813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Subdivision A - Photos</a:t>
            </a:r>
          </a:p>
        </p:txBody>
      </p:sp>
      <p:pic>
        <p:nvPicPr>
          <p:cNvPr id="4" name="Content Placeholder 3"/>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676400" y="4191000"/>
            <a:ext cx="3405187" cy="2553890"/>
          </a:xfrm>
        </p:spPr>
      </p:pic>
      <p:pic>
        <p:nvPicPr>
          <p:cNvPr id="7" name="Content Placeholder 6"/>
          <p:cNvPicPr>
            <a:picLocks noGrp="1" noChangeAspect="1"/>
          </p:cNvPicPr>
          <p:nvPr>
            <p:ph sz="half" idx="13"/>
          </p:nvPr>
        </p:nvPicPr>
        <p:blipFill>
          <a:blip r:embed="rId3">
            <a:extLst>
              <a:ext uri="{28A0092B-C50C-407E-A947-70E740481C1C}">
                <a14:useLocalDpi xmlns:a14="http://schemas.microsoft.com/office/drawing/2010/main" val="0"/>
              </a:ext>
            </a:extLst>
          </a:blip>
          <a:stretch>
            <a:fillRect/>
          </a:stretch>
        </p:blipFill>
        <p:spPr>
          <a:xfrm>
            <a:off x="1676400" y="1447800"/>
            <a:ext cx="3406281" cy="2551176"/>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3236" y="1743919"/>
            <a:ext cx="3202475" cy="4275881"/>
          </a:xfrm>
          <a:prstGeom prst="rect">
            <a:avLst/>
          </a:prstGeom>
        </p:spPr>
      </p:pic>
    </p:spTree>
    <p:extLst>
      <p:ext uri="{BB962C8B-B14F-4D97-AF65-F5344CB8AC3E}">
        <p14:creationId xmlns:p14="http://schemas.microsoft.com/office/powerpoint/2010/main" val="31595776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Subdivision B - 1999</a:t>
            </a: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752600" y="1143000"/>
            <a:ext cx="6553200" cy="5527974"/>
          </a:xfrm>
        </p:spPr>
      </p:pic>
    </p:spTree>
    <p:extLst>
      <p:ext uri="{BB962C8B-B14F-4D97-AF65-F5344CB8AC3E}">
        <p14:creationId xmlns:p14="http://schemas.microsoft.com/office/powerpoint/2010/main" val="37998820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Subdivision B - Photos</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34000" y="3771900"/>
            <a:ext cx="3557587" cy="2668190"/>
          </a:xfrm>
        </p:spPr>
      </p:pic>
      <p:pic>
        <p:nvPicPr>
          <p:cNvPr id="2050" name="Picture 2" descr="S:\Environmental\PROGRAMS\Mitigation Banking\P700-01 Greens Bayou Wetlands Mitigation Bank\Photographs\P700-01 Subd B Photos\P700-01 030217 B T1,4,5,6\P700-01 B Polishing Pond - marsh ducks.jpg"/>
          <p:cNvPicPr>
            <a:picLocks noGrp="1" noChangeAspect="1" noChangeArrowheads="1"/>
          </p:cNvPicPr>
          <p:nvPr>
            <p:ph sz="half" idx="13"/>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143000"/>
            <a:ext cx="3972590" cy="267004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S:\Environmental\Staff Folders\Current Staff\Jorge\GBWMB\Transitional Forest\20150714 Pics\IMG_087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371600"/>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nvironmental\Staff Folders\Current Staff\Jorge\GBWMB\Ponds &amp; Marshes_Sediment &amp; Veg. Removal\DSC0234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3886200"/>
            <a:ext cx="3048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628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Subdivision C - 2015</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1219200"/>
            <a:ext cx="6558114" cy="5532120"/>
          </a:xfrm>
          <a:prstGeom prst="rect">
            <a:avLst/>
          </a:prstGeom>
        </p:spPr>
      </p:pic>
    </p:spTree>
    <p:extLst>
      <p:ext uri="{BB962C8B-B14F-4D97-AF65-F5344CB8AC3E}">
        <p14:creationId xmlns:p14="http://schemas.microsoft.com/office/powerpoint/2010/main" val="30040227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Subdivision C - Plan</a:t>
            </a:r>
          </a:p>
        </p:txBody>
      </p:sp>
      <p:pic>
        <p:nvPicPr>
          <p:cNvPr id="4" name="Content Placeholder 1"/>
          <p:cNvPicPr>
            <a:picLocks noChangeAspect="1"/>
          </p:cNvPicPr>
          <p:nvPr/>
        </p:nvPicPr>
        <p:blipFill rotWithShape="1">
          <a:blip r:embed="rId3">
            <a:extLst>
              <a:ext uri="{28A0092B-C50C-407E-A947-70E740481C1C}">
                <a14:useLocalDpi xmlns:a14="http://schemas.microsoft.com/office/drawing/2010/main" val="0"/>
              </a:ext>
            </a:extLst>
          </a:blip>
          <a:srcRect l="24185" t="7907" r="28203" b="29597"/>
          <a:stretch/>
        </p:blipFill>
        <p:spPr>
          <a:xfrm>
            <a:off x="2667000" y="1143000"/>
            <a:ext cx="4479404" cy="5607805"/>
          </a:xfrm>
          <a:prstGeom prst="rect">
            <a:avLst/>
          </a:prstGeom>
        </p:spPr>
      </p:pic>
    </p:spTree>
    <p:extLst>
      <p:ext uri="{BB962C8B-B14F-4D97-AF65-F5344CB8AC3E}">
        <p14:creationId xmlns:p14="http://schemas.microsoft.com/office/powerpoint/2010/main" val="37265127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5410200" cy="978475"/>
          </a:xfrm>
        </p:spPr>
        <p:txBody>
          <a:bodyPr/>
          <a:lstStyle/>
          <a:p>
            <a:r>
              <a:rPr lang="en-US" dirty="0">
                <a:solidFill>
                  <a:schemeClr val="bg2"/>
                </a:solidFill>
              </a:rPr>
              <a:t>GBWMB Prairies</a:t>
            </a:r>
          </a:p>
        </p:txBody>
      </p:sp>
      <p:graphicFrame>
        <p:nvGraphicFramePr>
          <p:cNvPr id="5" name="Content Placeholder 4"/>
          <p:cNvGraphicFramePr>
            <a:graphicFrameLocks noGrp="1" noChangeAspect="1"/>
          </p:cNvGraphicFramePr>
          <p:nvPr>
            <p:ph idx="1"/>
            <p:extLst>
              <p:ext uri="{D42A27DB-BD31-4B8C-83A1-F6EECF244321}">
                <p14:modId xmlns:p14="http://schemas.microsoft.com/office/powerpoint/2010/main" val="915641128"/>
              </p:ext>
            </p:extLst>
          </p:nvPr>
        </p:nvGraphicFramePr>
        <p:xfrm>
          <a:off x="609600" y="1219200"/>
          <a:ext cx="7883661" cy="5257800"/>
        </p:xfrm>
        <a:graphic>
          <a:graphicData uri="http://schemas.openxmlformats.org/presentationml/2006/ole">
            <mc:AlternateContent xmlns:mc="http://schemas.openxmlformats.org/markup-compatibility/2006">
              <mc:Choice xmlns:v="urn:schemas-microsoft-com:vml" Requires="v">
                <p:oleObj spid="_x0000_s6162" name="Acrobat Document" r:id="rId3" imgW="16475400" imgH="10965240" progId="Acrobat.Document.2015">
                  <p:embed/>
                </p:oleObj>
              </mc:Choice>
              <mc:Fallback>
                <p:oleObj name="Acrobat Document" r:id="rId3" imgW="16475400" imgH="10965240" progId="Acrobat.Document.2015">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219200"/>
                        <a:ext cx="7883661" cy="52578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8636479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Re-established Wet Prairie</a:t>
            </a:r>
          </a:p>
        </p:txBody>
      </p:sp>
      <p:sp>
        <p:nvSpPr>
          <p:cNvPr id="3" name="Content Placeholder 2"/>
          <p:cNvSpPr>
            <a:spLocks noGrp="1"/>
          </p:cNvSpPr>
          <p:nvPr>
            <p:ph idx="1"/>
          </p:nvPr>
        </p:nvSpPr>
        <p:spPr/>
        <p:txBody>
          <a:bodyPr>
            <a:normAutofit fontScale="77500" lnSpcReduction="20000"/>
          </a:bodyPr>
          <a:lstStyle/>
          <a:p>
            <a:r>
              <a:rPr lang="en-US" dirty="0"/>
              <a:t>Prairie visible on 1930-1940 aerials.</a:t>
            </a:r>
          </a:p>
          <a:p>
            <a:r>
              <a:rPr lang="en-US" dirty="0"/>
              <a:t>Area had reverted to loblolly pine, </a:t>
            </a:r>
            <a:r>
              <a:rPr lang="en-US" dirty="0" err="1"/>
              <a:t>sweetgum</a:t>
            </a:r>
            <a:r>
              <a:rPr lang="en-US" dirty="0"/>
              <a:t>, and Chinese tallow forest with dense yaupon understory.</a:t>
            </a:r>
          </a:p>
          <a:p>
            <a:r>
              <a:rPr lang="en-US" dirty="0"/>
              <a:t>Low berm constructed on west/south side of area.</a:t>
            </a:r>
          </a:p>
          <a:p>
            <a:r>
              <a:rPr lang="en-US" dirty="0"/>
              <a:t>Trees and brush hand/mechanically cleared in 2015</a:t>
            </a:r>
          </a:p>
          <a:p>
            <a:r>
              <a:rPr lang="en-US" dirty="0"/>
              <a:t>Additional native warm season grass seeding in Spring 2016.</a:t>
            </a:r>
          </a:p>
        </p:txBody>
      </p:sp>
    </p:spTree>
    <p:extLst>
      <p:ext uri="{BB962C8B-B14F-4D97-AF65-F5344CB8AC3E}">
        <p14:creationId xmlns:p14="http://schemas.microsoft.com/office/powerpoint/2010/main" val="11849835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descr="C:\Users\anewman\Desktop\GBWMB Prairie 19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52046"/>
            <a:ext cx="7293028" cy="6438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798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4953000" cy="990600"/>
          </a:xfrm>
        </p:spPr>
        <p:txBody>
          <a:bodyPr>
            <a:noAutofit/>
          </a:bodyPr>
          <a:lstStyle/>
          <a:p>
            <a:r>
              <a:rPr lang="en-US" sz="3600" dirty="0">
                <a:solidFill>
                  <a:schemeClr val="bg2">
                    <a:lumMod val="90000"/>
                  </a:schemeClr>
                </a:solidFill>
              </a:rPr>
              <a:t>Find Your Watershed</a:t>
            </a:r>
          </a:p>
        </p:txBody>
      </p:sp>
      <p:sp>
        <p:nvSpPr>
          <p:cNvPr id="4" name="Rectangle 3"/>
          <p:cNvSpPr/>
          <p:nvPr/>
        </p:nvSpPr>
        <p:spPr>
          <a:xfrm>
            <a:off x="685800" y="1905000"/>
            <a:ext cx="4590872" cy="369332"/>
          </a:xfrm>
          <a:prstGeom prst="rect">
            <a:avLst/>
          </a:prstGeom>
        </p:spPr>
        <p:txBody>
          <a:bodyPr wrap="none">
            <a:spAutoFit/>
          </a:bodyPr>
          <a:lstStyle/>
          <a:p>
            <a:r>
              <a:rPr lang="en-US" dirty="0"/>
              <a:t>Go To: </a:t>
            </a:r>
            <a:r>
              <a:rPr lang="en-US" dirty="0">
                <a:hlinkClick r:id="rId2"/>
              </a:rPr>
              <a:t>https://water.usgs.gov/wsc/reg/12.html</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306152"/>
            <a:ext cx="600075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2306152"/>
            <a:ext cx="6105525" cy="421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7799" y="2329964"/>
            <a:ext cx="6086475" cy="417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7702" y="2358539"/>
            <a:ext cx="600075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7759" y="2306152"/>
            <a:ext cx="6029325"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3517" y="2305575"/>
            <a:ext cx="6057900" cy="420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518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9"/>
                                        </p:tgtEl>
                                        <p:attrNameLst>
                                          <p:attrName>style.visibility</p:attrName>
                                        </p:attrNameLst>
                                      </p:cBhvr>
                                      <p:to>
                                        <p:strVal val="visible"/>
                                      </p:to>
                                    </p:set>
                                    <p:animEffect transition="in" filter="fade">
                                      <p:cBhvr>
                                        <p:cTn id="27" dur="750"/>
                                        <p:tgtEl>
                                          <p:spTgt spid="10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fade">
                                      <p:cBhvr>
                                        <p:cTn id="32"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Subdivision C - Construction</a:t>
            </a:r>
          </a:p>
        </p:txBody>
      </p:sp>
      <p:pic>
        <p:nvPicPr>
          <p:cNvPr id="1026" name="Picture 2"/>
          <p:cNvPicPr>
            <a:picLocks noGrp="1" noChangeAspect="1" noChangeArrowheads="1"/>
          </p:cNvPicPr>
          <p:nvPr>
            <p:ph sz="half" idx="13"/>
          </p:nvPr>
        </p:nvPicPr>
        <p:blipFill>
          <a:blip r:embed="rId2">
            <a:extLst>
              <a:ext uri="{28A0092B-C50C-407E-A947-70E740481C1C}">
                <a14:useLocalDpi xmlns:a14="http://schemas.microsoft.com/office/drawing/2010/main" val="0"/>
              </a:ext>
            </a:extLst>
          </a:blip>
          <a:srcRect/>
          <a:stretch>
            <a:fillRect/>
          </a:stretch>
        </p:blipFill>
        <p:spPr bwMode="auto">
          <a:xfrm>
            <a:off x="914400" y="2133600"/>
            <a:ext cx="4495800"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520424" y="3814076"/>
            <a:ext cx="3056151"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descr="S:\Environmental\PROGRAMS\Mitigation Banking\P700-01 Greens Bayou Wetlands Mitigation Bank\Photographs\P700-01 Subd C Photos\Construction 2015\Photographs\2015\201509\20150903_183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0160" y="1143000"/>
            <a:ext cx="2971800" cy="222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2787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5562600" cy="978475"/>
          </a:xfrm>
        </p:spPr>
        <p:txBody>
          <a:bodyPr/>
          <a:lstStyle/>
          <a:p>
            <a:r>
              <a:rPr lang="en-US" dirty="0">
                <a:solidFill>
                  <a:schemeClr val="bg2"/>
                </a:solidFill>
              </a:rPr>
              <a:t>Winter 2015</a:t>
            </a:r>
          </a:p>
        </p:txBody>
      </p:sp>
      <p:sp>
        <p:nvSpPr>
          <p:cNvPr id="3" name="Content Placeholder 2"/>
          <p:cNvSpPr>
            <a:spLocks noGrp="1"/>
          </p:cNvSpPr>
          <p:nvPr>
            <p:ph idx="1"/>
          </p:nvPr>
        </p:nvSpPr>
        <p:spPr/>
        <p:txBody>
          <a:bodyPr/>
          <a:lstStyle/>
          <a:p>
            <a:endParaRPr lang="en-US"/>
          </a:p>
        </p:txBody>
      </p:sp>
      <p:pic>
        <p:nvPicPr>
          <p:cNvPr id="1026" name="Picture 2" descr="S:\Environmental\PROGRAMS\Mitigation Banking\P700-01 Greens Bayou Wetlands Mitigation Bank\Sub C\Photographs\Post Event_2016-03\IMG_539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357033"/>
            <a:ext cx="4622800" cy="34671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S:\Environmental\PROGRAMS\Mitigation Banking\P700-01 Greens Bayou Wetlands Mitigation Bank\Sub C\Photographs\Post Event_2016-03\IMG_53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3" y="1371600"/>
            <a:ext cx="4783137" cy="3587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00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descr="S:\Environmental\Staff Folders\Current Staff\Jorge\GBWMB\Sub C\Emergent Wetland 40 Acres\IMG_35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990600"/>
            <a:ext cx="80010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7954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5257800" cy="978475"/>
          </a:xfrm>
        </p:spPr>
        <p:txBody>
          <a:bodyPr/>
          <a:lstStyle/>
          <a:p>
            <a:r>
              <a:rPr lang="en-US" dirty="0">
                <a:solidFill>
                  <a:schemeClr val="bg2"/>
                </a:solidFill>
              </a:rPr>
              <a:t>Summer 2016</a:t>
            </a:r>
          </a:p>
        </p:txBody>
      </p:sp>
      <p:sp>
        <p:nvSpPr>
          <p:cNvPr id="3" name="Content Placeholder 2"/>
          <p:cNvSpPr>
            <a:spLocks noGrp="1"/>
          </p:cNvSpPr>
          <p:nvPr>
            <p:ph idx="1"/>
          </p:nvPr>
        </p:nvSpPr>
        <p:spPr/>
        <p:txBody>
          <a:bodyPr/>
          <a:lstStyle/>
          <a:p>
            <a:endParaRPr lang="en-US"/>
          </a:p>
        </p:txBody>
      </p:sp>
      <p:pic>
        <p:nvPicPr>
          <p:cNvPr id="2050" name="Picture 2" descr="S:\Environmental\PROGRAMS\Mitigation Banking\P700-01 Greens Bayou Wetlands Mitigation Bank\Sub C\Photographs\2016 Wetland Delineation\Andy's Photos\P70701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399" y="3549520"/>
            <a:ext cx="4411133" cy="330848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S:\Environmental\PROGRAMS\Mitigation Banking\P700-01 Greens Bayou Wetlands Mitigation Bank\Sub C\Photographs\2016 Wetland Delineation\Andy's Photos\P707016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67" y="1600200"/>
            <a:ext cx="4804556" cy="3603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0075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5410200" cy="978475"/>
          </a:xfrm>
        </p:spPr>
        <p:txBody>
          <a:bodyPr/>
          <a:lstStyle/>
          <a:p>
            <a:r>
              <a:rPr lang="en-US" dirty="0">
                <a:solidFill>
                  <a:schemeClr val="bg2"/>
                </a:solidFill>
              </a:rPr>
              <a:t>Spring 2017</a:t>
            </a:r>
          </a:p>
        </p:txBody>
      </p:sp>
      <p:sp>
        <p:nvSpPr>
          <p:cNvPr id="3" name="Content Placeholder 2"/>
          <p:cNvSpPr>
            <a:spLocks noGrp="1"/>
          </p:cNvSpPr>
          <p:nvPr>
            <p:ph idx="1"/>
          </p:nvPr>
        </p:nvSpPr>
        <p:spPr/>
        <p:txBody>
          <a:bodyPr/>
          <a:lstStyle/>
          <a:p>
            <a:endParaRPr lang="en-US"/>
          </a:p>
        </p:txBody>
      </p:sp>
      <p:pic>
        <p:nvPicPr>
          <p:cNvPr id="3075" name="Picture 3" descr="S:\Environmental\PROGRAMS\Mitigation Banking\P700-01 Greens Bayou Wetlands Mitigation Bank\Photographs\Overall\Hurricane Season Photos\2017\2017 Pre-Hurricane Photos\Sub C\PL 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8894" y="3276672"/>
            <a:ext cx="4774914" cy="358132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Environmental\PROGRAMS\Mitigation Banking\P700-01 Greens Bayou Wetlands Mitigation Bank\Photographs\Overall\Hurricane Season Photos\2017\2017 Pre-Hurricane Photos\Sub C\PL 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447800"/>
            <a:ext cx="4876800" cy="3657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286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Subdivision C - Photos</a:t>
            </a:r>
          </a:p>
        </p:txBody>
      </p:sp>
      <p:pic>
        <p:nvPicPr>
          <p:cNvPr id="3076" name="Picture 4" descr="S:\Environmental\Staff Folders\Current Staff\Jorge\GBWMB\HGMi Verifications\20120510\DSC00939.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1524000"/>
            <a:ext cx="268605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248" b="15822"/>
          <a:stretch/>
        </p:blipFill>
        <p:spPr bwMode="auto">
          <a:xfrm>
            <a:off x="990600" y="1175238"/>
            <a:ext cx="3200400" cy="2731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2008" y="3581400"/>
            <a:ext cx="3927240" cy="2945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5966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GBWMB: Operations &amp; Maintenance</a:t>
            </a:r>
          </a:p>
        </p:txBody>
      </p:sp>
      <p:sp>
        <p:nvSpPr>
          <p:cNvPr id="8" name="Content Placeholder 7"/>
          <p:cNvSpPr>
            <a:spLocks noGrp="1"/>
          </p:cNvSpPr>
          <p:nvPr>
            <p:ph idx="1"/>
          </p:nvPr>
        </p:nvSpPr>
        <p:spPr/>
        <p:txBody>
          <a:bodyPr/>
          <a:lstStyle/>
          <a:p>
            <a:r>
              <a:rPr lang="en-US" dirty="0"/>
              <a:t>Credit Maintenance</a:t>
            </a:r>
          </a:p>
          <a:p>
            <a:pPr lvl="1"/>
            <a:r>
              <a:rPr lang="en-US" dirty="0"/>
              <a:t>Annual site monitoring </a:t>
            </a:r>
          </a:p>
          <a:p>
            <a:pPr lvl="1"/>
            <a:r>
              <a:rPr lang="en-US" dirty="0"/>
              <a:t>Invasive Species Control</a:t>
            </a:r>
          </a:p>
          <a:p>
            <a:pPr lvl="1"/>
            <a:r>
              <a:rPr lang="en-US" dirty="0"/>
              <a:t>Property Management</a:t>
            </a:r>
          </a:p>
          <a:p>
            <a:pPr lvl="1"/>
            <a:r>
              <a:rPr lang="en-US" dirty="0"/>
              <a:t>Ledgers/Financial Records</a:t>
            </a:r>
          </a:p>
          <a:p>
            <a:pPr lvl="1"/>
            <a:endParaRPr lang="en-US" dirty="0"/>
          </a:p>
        </p:txBody>
      </p:sp>
      <p:pic>
        <p:nvPicPr>
          <p:cNvPr id="4" name="Picture 3" descr="C:\Documents and Settings\bam2\Local Settings\Temporary Internet Files\Content.Word\GameWarden__0321.jpg"/>
          <p:cNvPicPr/>
          <p:nvPr/>
        </p:nvPicPr>
        <p:blipFill rotWithShape="1">
          <a:blip r:embed="rId3" cstate="print"/>
          <a:srcRect l="12551" r="10888"/>
          <a:stretch/>
        </p:blipFill>
        <p:spPr bwMode="auto">
          <a:xfrm>
            <a:off x="5335286" y="3200400"/>
            <a:ext cx="3276600" cy="2057400"/>
          </a:xfrm>
          <a:prstGeom prst="rect">
            <a:avLst/>
          </a:prstGeom>
          <a:noFill/>
          <a:ln w="9525">
            <a:noFill/>
            <a:miter lim="800000"/>
            <a:headEnd/>
            <a:tailEnd/>
          </a:ln>
        </p:spPr>
      </p:pic>
      <p:pic>
        <p:nvPicPr>
          <p:cNvPr id="2050" name="Picture 2" descr="S:\Environmental\Staff Folders\Current Staff\Jorge\Bald Cypress\GBWMB\Photos\Sub C WET 11_619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3987800"/>
            <a:ext cx="27432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S:\Environmental\Staff Folders\Current Staff\Jorge\Bald Cypress\GBWMB\Photos\Sub C WET 11_619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4420" y="2819400"/>
            <a:ext cx="36576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04420" y="2966976"/>
            <a:ext cx="3307466" cy="248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618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05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4114800" cy="978475"/>
          </a:xfrm>
        </p:spPr>
        <p:txBody>
          <a:bodyPr>
            <a:normAutofit fontScale="90000"/>
          </a:bodyPr>
          <a:lstStyle/>
          <a:p>
            <a:pPr algn="l"/>
            <a:r>
              <a:rPr lang="en-US" dirty="0">
                <a:solidFill>
                  <a:schemeClr val="bg2"/>
                </a:solidFill>
              </a:rPr>
              <a:t>Stream Order vs. </a:t>
            </a:r>
            <a:br>
              <a:rPr lang="en-US" dirty="0">
                <a:solidFill>
                  <a:schemeClr val="bg2"/>
                </a:solidFill>
              </a:rPr>
            </a:br>
            <a:r>
              <a:rPr lang="en-US" dirty="0">
                <a:solidFill>
                  <a:schemeClr val="bg2"/>
                </a:solidFill>
              </a:rPr>
              <a:t>Stream Type</a:t>
            </a:r>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156" y="1524000"/>
            <a:ext cx="4699000"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Image result for perennial intermittent and ephemeral stream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773" y="3096491"/>
            <a:ext cx="4114056" cy="2971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696200" y="6096000"/>
            <a:ext cx="1142629" cy="261610"/>
          </a:xfrm>
          <a:prstGeom prst="rect">
            <a:avLst/>
          </a:prstGeom>
        </p:spPr>
        <p:txBody>
          <a:bodyPr wrap="square">
            <a:spAutoFit/>
          </a:bodyPr>
          <a:lstStyle/>
          <a:p>
            <a:r>
              <a:rPr lang="en-US" sz="1050" dirty="0"/>
              <a:t>Jacob D. Hosen</a:t>
            </a:r>
          </a:p>
        </p:txBody>
      </p:sp>
    </p:spTree>
    <p:extLst>
      <p:ext uri="{BB962C8B-B14F-4D97-AF65-F5344CB8AC3E}">
        <p14:creationId xmlns:p14="http://schemas.microsoft.com/office/powerpoint/2010/main" val="1068464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438400" y="783117"/>
            <a:ext cx="4114800" cy="3602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descr="Image result for erosion and deposition by stream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385441"/>
            <a:ext cx="6228291" cy="2286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90600" y="43190"/>
            <a:ext cx="5396157" cy="584775"/>
          </a:xfrm>
          <a:prstGeom prst="rect">
            <a:avLst/>
          </a:prstGeom>
        </p:spPr>
        <p:txBody>
          <a:bodyPr wrap="none">
            <a:spAutoFit/>
          </a:bodyPr>
          <a:lstStyle/>
          <a:p>
            <a:pPr lvl="0"/>
            <a:r>
              <a:rPr lang="en-US" sz="3200" b="1" dirty="0">
                <a:solidFill>
                  <a:schemeClr val="bg2"/>
                </a:solidFill>
              </a:rPr>
              <a:t>Healthy vs. Unhealthy Streams</a:t>
            </a:r>
          </a:p>
        </p:txBody>
      </p:sp>
    </p:spTree>
    <p:extLst>
      <p:ext uri="{BB962C8B-B14F-4D97-AF65-F5344CB8AC3E}">
        <p14:creationId xmlns:p14="http://schemas.microsoft.com/office/powerpoint/2010/main" val="378651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4572000" cy="978475"/>
          </a:xfrm>
        </p:spPr>
        <p:txBody>
          <a:bodyPr/>
          <a:lstStyle/>
          <a:p>
            <a:r>
              <a:rPr lang="en-US" dirty="0">
                <a:solidFill>
                  <a:schemeClr val="bg2"/>
                </a:solidFill>
              </a:rPr>
              <a:t>Oxbow Lakes</a:t>
            </a:r>
          </a:p>
        </p:txBody>
      </p:sp>
      <p:pic>
        <p:nvPicPr>
          <p:cNvPr id="3076" name="Picture 4" descr="Image result for creation of oxbow lak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828800"/>
            <a:ext cx="6248400" cy="4469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746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97779" y="1051632"/>
            <a:ext cx="8077200" cy="5687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990600" y="152400"/>
            <a:ext cx="3545779" cy="646331"/>
          </a:xfrm>
          <a:prstGeom prst="rect">
            <a:avLst/>
          </a:prstGeom>
        </p:spPr>
        <p:txBody>
          <a:bodyPr wrap="none">
            <a:spAutoFit/>
          </a:bodyPr>
          <a:lstStyle/>
          <a:p>
            <a:pPr lvl="0"/>
            <a:r>
              <a:rPr lang="en-US" sz="3600" b="1" dirty="0">
                <a:solidFill>
                  <a:schemeClr val="bg2"/>
                </a:solidFill>
              </a:rPr>
              <a:t>Types of Streams </a:t>
            </a:r>
          </a:p>
        </p:txBody>
      </p:sp>
      <p:pic>
        <p:nvPicPr>
          <p:cNvPr id="7170" name="Picture 2" descr="illustration of different stream types through mountains and valleys">
            <a:extLst>
              <a:ext uri="{FF2B5EF4-FFF2-40B4-BE49-F238E27FC236}">
                <a16:creationId xmlns:a16="http://schemas.microsoft.com/office/drawing/2014/main" id="{4F8050B0-00BD-4BF7-A36C-1950DAB5F1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553" y="1042888"/>
            <a:ext cx="7376893" cy="4407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13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614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093092"/>
            <a:ext cx="7526762" cy="5638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14398" y="1675"/>
            <a:ext cx="4317977" cy="954107"/>
          </a:xfrm>
          <a:prstGeom prst="rect">
            <a:avLst/>
          </a:prstGeom>
        </p:spPr>
        <p:txBody>
          <a:bodyPr wrap="none">
            <a:spAutoFit/>
          </a:bodyPr>
          <a:lstStyle/>
          <a:p>
            <a:pPr lvl="0"/>
            <a:r>
              <a:rPr lang="en-US" sz="2800" b="1" dirty="0">
                <a:solidFill>
                  <a:schemeClr val="bg2"/>
                </a:solidFill>
              </a:rPr>
              <a:t>Stream Channel Succession </a:t>
            </a:r>
          </a:p>
          <a:p>
            <a:pPr lvl="0"/>
            <a:r>
              <a:rPr lang="en-US" sz="2800" b="1" dirty="0">
                <a:solidFill>
                  <a:schemeClr val="bg2"/>
                </a:solidFill>
              </a:rPr>
              <a:t>Scenarios</a:t>
            </a:r>
          </a:p>
        </p:txBody>
      </p:sp>
    </p:spTree>
    <p:extLst>
      <p:ext uri="{BB962C8B-B14F-4D97-AF65-F5344CB8AC3E}">
        <p14:creationId xmlns:p14="http://schemas.microsoft.com/office/powerpoint/2010/main" val="2394331191"/>
      </p:ext>
    </p:extLst>
  </p:cSld>
  <p:clrMapOvr>
    <a:masterClrMapping/>
  </p:clrMapOvr>
</p:sld>
</file>

<file path=ppt/theme/theme1.xml><?xml version="1.0" encoding="utf-8"?>
<a:theme xmlns:a="http://schemas.openxmlformats.org/drawingml/2006/main" name="HCFC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HCFCD</Template>
  <TotalTime>2233</TotalTime>
  <Words>1714</Words>
  <Application>Microsoft Office PowerPoint</Application>
  <PresentationFormat>On-screen Show (4:3)</PresentationFormat>
  <Paragraphs>221</Paragraphs>
  <Slides>46</Slides>
  <Notes>26</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1" baseType="lpstr">
      <vt:lpstr>Arial</vt:lpstr>
      <vt:lpstr>Calibri</vt:lpstr>
      <vt:lpstr>Times New Roman</vt:lpstr>
      <vt:lpstr>HCFCD</vt:lpstr>
      <vt:lpstr>Acrobat Document</vt:lpstr>
      <vt:lpstr>Aquatics</vt:lpstr>
      <vt:lpstr>What is a Watershed?</vt:lpstr>
      <vt:lpstr>Water Budget</vt:lpstr>
      <vt:lpstr>Find Your Watershed</vt:lpstr>
      <vt:lpstr>Stream Order vs.  Stream Type</vt:lpstr>
      <vt:lpstr>PowerPoint Presentation</vt:lpstr>
      <vt:lpstr>Oxbow Lakes</vt:lpstr>
      <vt:lpstr>PowerPoint Presentation</vt:lpstr>
      <vt:lpstr>PowerPoint Presentation</vt:lpstr>
      <vt:lpstr>What is a Wetland?</vt:lpstr>
      <vt:lpstr>How Do We Get Wetlands?</vt:lpstr>
      <vt:lpstr>Hydrology Indicators</vt:lpstr>
      <vt:lpstr>Hydric Soils</vt:lpstr>
      <vt:lpstr>Hydrophytes</vt:lpstr>
      <vt:lpstr>Native Vegetation  </vt:lpstr>
      <vt:lpstr>Native Vegetation</vt:lpstr>
      <vt:lpstr>Native Vegetation</vt:lpstr>
      <vt:lpstr>Native Vegetation</vt:lpstr>
      <vt:lpstr>Native Vegetation</vt:lpstr>
      <vt:lpstr>Wetland Invasives</vt:lpstr>
      <vt:lpstr>Benefits of  Wetlands</vt:lpstr>
      <vt:lpstr>Threats to Wetlands</vt:lpstr>
      <vt:lpstr>History of Wetland  Protection</vt:lpstr>
      <vt:lpstr>What is Mitigation  Banking </vt:lpstr>
      <vt:lpstr>How Mitigation Credits  Works</vt:lpstr>
      <vt:lpstr>Interim Hydrogeomorphic  Model</vt:lpstr>
      <vt:lpstr>PowerPoint Presentation</vt:lpstr>
      <vt:lpstr>Greens Bayou Wetlands  Mitigation Bank</vt:lpstr>
      <vt:lpstr>GBWMB Site Background</vt:lpstr>
      <vt:lpstr>Greens Bayou Wetlands Mitigation Bank</vt:lpstr>
      <vt:lpstr>Subdivision A - 1997</vt:lpstr>
      <vt:lpstr>Subdivision A - Photos</vt:lpstr>
      <vt:lpstr>Subdivision B - 1999</vt:lpstr>
      <vt:lpstr>Subdivision B - Photos</vt:lpstr>
      <vt:lpstr>Subdivision C - 2015</vt:lpstr>
      <vt:lpstr>Subdivision C - Plan</vt:lpstr>
      <vt:lpstr>GBWMB Prairies</vt:lpstr>
      <vt:lpstr>Re-established Wet Prairie</vt:lpstr>
      <vt:lpstr>PowerPoint Presentation</vt:lpstr>
      <vt:lpstr>Subdivision C - Construction</vt:lpstr>
      <vt:lpstr>Winter 2015</vt:lpstr>
      <vt:lpstr>PowerPoint Presentation</vt:lpstr>
      <vt:lpstr>Summer 2016</vt:lpstr>
      <vt:lpstr>Spring 2017</vt:lpstr>
      <vt:lpstr>Subdivision C - Photos</vt:lpstr>
      <vt:lpstr>GBWMB: Operations &amp; Maintenance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Aquatics</dc:title>
  <dc:creator>Krafka, Krystyn (Flood Control)</dc:creator>
  <cp:lastModifiedBy>sexy pants</cp:lastModifiedBy>
  <cp:revision>64</cp:revision>
  <dcterms:created xsi:type="dcterms:W3CDTF">2019-01-17T16:12:04Z</dcterms:created>
  <dcterms:modified xsi:type="dcterms:W3CDTF">2019-01-26T18:19:49Z</dcterms:modified>
</cp:coreProperties>
</file>