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BE87D-4D05-B344-AFAA-47E84EFABDCB}" type="datetimeFigureOut">
              <a:rPr lang="en-US" smtClean="0"/>
              <a:t>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95FBB-3271-C644-B227-886A6A58C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tagoniaprovisions.com/pages/unbroken-ground-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firefox-b-1-ab&amp;q=Definition+of+Agricultu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TX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Envirothon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Teacher Training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Agriculture and Climate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Kathleen A. Garland, PhD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UHCL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January 26, 2019</a:t>
            </a:r>
          </a:p>
        </p:txBody>
      </p:sp>
    </p:spTree>
    <p:extLst>
      <p:ext uri="{BB962C8B-B14F-4D97-AF65-F5344CB8AC3E}">
        <p14:creationId xmlns:p14="http://schemas.microsoft.com/office/powerpoint/2010/main" val="101548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AAC1-5FDD-E048-8D28-0051A6C3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Factors of Climate Impacts: Specifics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F18A4-7274-724B-B92A-3E121F84EE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Tipping points on soil stability: soils are stable in the climate where they developed. Increased wind, decreased humidity, increased rainfall intensity and duration can increase rates of soil loss</a:t>
            </a:r>
          </a:p>
          <a:p>
            <a:r>
              <a:rPr lang="en-US" dirty="0"/>
              <a:t>Dry Land ag more susceptible than irrigated, as it depends on consistent local rainfall</a:t>
            </a:r>
          </a:p>
          <a:p>
            <a:r>
              <a:rPr lang="en-US" dirty="0"/>
              <a:t>Some crops cannot withstand increased storm frequency and intensity or changes in timing of events within the growing season</a:t>
            </a:r>
          </a:p>
        </p:txBody>
      </p:sp>
    </p:spTree>
    <p:extLst>
      <p:ext uri="{BB962C8B-B14F-4D97-AF65-F5344CB8AC3E}">
        <p14:creationId xmlns:p14="http://schemas.microsoft.com/office/powerpoint/2010/main" val="243805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jpeg;base64,/9j/4AAQSkZJRgABAQAAAQABAAD/2wCEAAkGBxITEhUSExIWFRUVGBcYGBcYGBcYFxgaGBgaGxYVGxoaHSggHholGxgYITIhJiorLi4wGB8zODMtNygtLisBCgoKDg0OGxAQGy0mICUvLS0vLy8tLS0tLy0tLSsvLS0vLS0tLS0tLS0tLS0tLS0tLS0tLS0tLS0tLS0tLS0tLf/AABEIALcBEwMBIgACEQEDEQH/xAAcAAABBQEBAQAAAAAAAAAAAAAAAQIDBAUGBwj/xABCEAACAQMCBAMGBAMGBQMFAAABAhEAAyESMQQiQVEFYXEGEzKBkaFCsdHwI1LBFBVicuHxM0OCkqIWg7MkY7LC0v/EABoBAAMBAQEBAAAAAAAAAAAAAAABAgMEBQb/xAAuEQACAgECBQMEAQQDAAAAAAAAAQIRAxIhBBMxQVEUUpEiYXHwgTJCofEFI8H/2gAMAwEAAhEDEQA/AOttLVpFqO2tWEFe02eckPQVKopqipBUNl0LS0lFSMWikooAWiiigAoomiaAFopJomgAoomkoAKKKKACiiigAopKKAoWkopKAFpKKSgBaKSaSaAFpKKKYDWqNhUppjUxUed8V7G37J18PcLi3/wUOkNbkGXBZSGYfCoxuJOKp+y/s/ddL1xrnE2blyY94TIkgoSD8fKqAnGCy+npT1XuCpWNWDk6PFOP47ieEuNw7Ok24GHaACAygSwgAECIxtRXqnF+B8NccvcsWnYxLMikmBAkkdgKKyeHJezK1x7o3kFTrXPjxpuij5kmnp4vc/w/Q/rXW8cjPUjohSzWEnjL9VB+oqxb8aX8SkekGoeOQ9SNaaJqjb8Stn8UeoIq0rg7GahpopbklFMmiaQx80TTJomgB80TTJomgB80TTJomgB80TTJomgB80TTJomgY+aJpk0TQA6aCaZNE0BQ6aJpk0TQFDpommTRNAUOmkmmk0hNMVD5pNVM1UmqgB800mmC4O4pDcHcUwBqguUtziUG7r9RVW7x1sfjX61aTJbQ40VVPiNr+f7H9KSq0vwRcfJmqtTKtRgipA1dBmKPShaAw7ml1fvFIYCals3WXIJHpUOv1+opNdJqwujVTxZhuAftU1vxZeqkemawy9IGqHiiPmM6H+808/pQPFLfmPl+lYAuU731LlIfMZ0dvjEOzD8vzqbVXLe+FA43TsCfmR86l4fBSyrudVqo1Vyp4to3+5oHEv8AzGp5P3HzUdVqo1Vy39pY7k0qcW42Y/U0coOYdRqo1VzI465Pxn61IfELgA5vypPEyuYjodVRXOJUbsB8655r7N8TE/P+lAtGjlpdWGt9jabxO2DufkMUw+Kp0BP0/WsteGbsalTg2/YP6UVBB9T7Fs+Lb8n3/wBKhueLN0UVVulFxJJ+X61XfiFzj6mqSXglyaNP++CBlQfQ1G/jDdAB9TWTcvTAj86YG8qrQvBGtmg/id0nDfQCkt+JXswSflMfas43e1MZm3g/71WlE6ma547iD0P/AGj+tVOI9+5E6vqP1qg4cCZ6xuan4a9dUyXxjG/ypdN1Qbt07HDgbk7fcfrQeAuR0+tS/wB6PJ5VgYmPOMT6GoeI4+5Aic9sbGp1zvsU8ca6sZ/dtz+Yfv5U0+E3I3H3P9KujxK7EBST9KqWvFb5BlGJnoMfWhZMj8A8WNOnfwRjwY9Sf+0//wBUtUL3EcYWJHvBPTtRWn1+9Gdw9kvg31Yb6dvT6eVLrE4A7z5f7VG5AiNsEfcn86S3c8+xERuN++8n6V8T6vN7n8s970mLwTBlg4+3+nrS6hE6R0qJ2kSQTpOfnj+kRTGeB55gL9MbU1xeX3P5YvS4vBZJT9j75ppZJ/f0qFbq6pkk522O32jP1pTfGrG+fIZ3+pjt+dP1mZf3P5YvS4vBNI/l/eKCQD0/ZqvbuzMyPinJkYMCB5fvuq8QCvfEzIkT9MZ+9Hqs3vfyw9Ni9pJrUgmAYny2/cUrKgjl/wBhvS8Lba4MYPUmVA6TqMDqIE1e8R8Layodrq5K41CZMgCDvPz601xOf3P5Y/T4fajPheiA/lgwc0MFidA6YnvVriPCr6H/AITELHwgmcQMqCI6zVIXDOR8sYMdO/X0+dJ8XnX97+WHp8XtRNyx8EYkfv8Ae9CadtPlv3NV7q50ye0/MZmfT+tDkC31IEgxn4Zx1ml6zP738sfIxe1Eyuu4EmNpz6b0rMMY/PFQhScajiCT3xkEd4E/Wm2wYIYy0jPlIwI64o9Zn97+R8jH7SdmBwVwc4PWNj1pFYbR/tH61XRsgyScZG2Jk+v+m1Ri8R8p6jZcH0mPvVesz+9/IuTj9peS9BGnzznz6d8VIeMaQMwY7/SqDMACTMH8yTP5Ul0Mcieog5gwADv60vV5vcx8uC7F7+0N2we5O3QxTbl89IPqc+X2NVPfH4cYgySQJ2j8/LFIpJwMsJGw3jtH7zR6rN7n8j0Q8E5aQIA/YxmlaJ2Ub/ufWfSRVZmJBGRHYRsYMfL8j504TtMiT65Hw/8AkKPVZve/kOXDwicMI2T6fqKf73PQDyAH+9UpIBP2x2M7nrA86TWcg4APpHU5jYQw7etL1GV7OT+QUYrsX24xh17GB6flkfamM7R8XxTkk9fzG30qm16DnE7EnE/yyfn+80l2QCdQwOh6D8XyAip5s/LK2LQacj8pBI3P5fSmG4pOT1Ppv+tQ6jPxAZAE79D18vzqMvMKY23jAXSCfUAnr38qObPyw28Fk3RORO+3Xz+4+tONsSSCMfTG/wBx+dVWeYgkZ6SBAOds/pH1XUNQ7mMDrn7kipc35HaLTP5DG3nn9INRMcYP3x1/rVbXsZYLMQev1/zL8opNQJ3xB67S0T9R9jT1MLRI1yCdvmDRUa3k/EYIx16YootissWuMWIPQkARBx65IjPaKle6sb4ww65I2BiMAT8q87/vNuYznnGB8IaOpAMY+LG0Yq8PF2VYBUanJOryYiOgAGojPQDpWj4WSMee/B24CxkkR0GOxJO3n9DSkqYjMH5COsbxXG+HePjAOBKtlhtpOoY65Bx26ZrXteMpzatQACyIIK5EjPmftWMsU49UaRyxaNhgANIgEDbPchYjpg0MEmZE46b7Z32x96zrXiqEadzymdj1Dz9/rU/95W91giFOM/EwG+egM9vylqReuJeTRMjpI3nvP5HHpTUtjoAcwAOpyJ9MmozxiMQI2G8RgYbfcb561NZYKAxADPOgHBCmBkfzGAc7VjObWyC0W+H433aPZUzqklzJJYzIHYYiqlsKOogDbBUfP1/eKh1r+IAEkadpwskefX6U23dUSAQQAzrvkaST/wDqY9cd6Qy7wvHvbH8J3ERgM+nPYEwcdO/0rQf2g1iL1u3fXuQFcTMHWuwjsDWOjzEbEgehU/oDS3bqqc9DzGPQf1H0q1kYtKNuz4bY4gB7Nw23JMWrphpgjTM52xG8VmcZwlyy4FxCpyI/CVESQRg9dvKq6cQpU4kDeTtysSNswVPfpFanBe0MKbd9ff2QBIbLpjdSctGdzI6HEVLd9AMnTzDVltQHeGjcdug/6qba+McoGBBxM5BnpGAO9bfHeGIbf9o4c+9tSNssu2CCJkCNwCMVjWmyuJ3zkR/p12pKQ6XYRTlh0adhgefbZhPr5U4E6oBGQJG3rAxGSft5UjXxBnJ6iNogEx1zH1FMXiZnzwOk9hM4p2w/kRAQ45Tg7kCTyk5zEg/0pS0ElhMZzGnJbAPfA9JFSG8e39B/mH1/KhuKAB1GDCnyhgY6dYJ75pp2KiO3lSQd5IzjcHrttn1pWJB1A4gydpwY+m/qKUcTJK7QB5YJj85qG7xTTpA364jrAjbrPoaA2JQYyeZcD8wcRk7fOi6pG0mJ7YgQPqY+9OucRBCw3MCQIgnaGBiYEH6juIhHEYUDc6dQ2InBIPm00BsKgYNMSM9fQwY3yAPrUaIxgxpYY6Qf5lPlgfs0DjGP4SMNjfOYEjBmpBcnIyDjp0ODvnY+f9H0FSI7dpjuAQsYOc8p7Y3AGe9OThyTgjpuOnNgeR6+vpSBzMDdRkHc5AUeeFkfKnG+2DEhh8huA09Qf60Wx0iM2W1AQBETEyd4+hj/AFpy2SAM/wCEnvG7AdCcUFzOlgIJOR0I29f9aQXTMMsKASD1J3Ib1H3p/YTSC4hB3jpIOwJk/Mn02x5o6nlOsgLhgRnuMjbeT6CpFeDEZI8++ZPyO/n0phVoaT+HGDMgGJ/P95EOhLqk9SYJiYjdc9IBG1JctDWNQHU5xuZUj6z8jUj28tDCZOOog4nucflUUQI36g7EgNLAH0JPyMU78C0jE8GV+fJ1Sfxd/KirFm/iY3kiS4ME46dqKrXMml4PKrPHXFVgGwWJOASCR0J2Jj7Go/7SC3Nq0lgSNUk5yZbqZOfSu5v+xNn8F1gQs8wkGBmdowu3maoN7DMIK3BO8EQNmI6zkhB5aq9VcRi8nO8U0YlniZtqpUjGkkEnVOjywMSRPUbCKVr5lhIiQTMQT59O5z1FaD+yN9WGkhxE6gYgiY69cEetV7Q/srE3LAYyRzglSuMjSe0/UU04P+ncFjldMdwXEPkh4PwhTOxJnPYHT5zW1x3B3dBIyEPMIMmGbTAM9N4z07Cr/gnjfAAan4X3bnrh0mA2YXV+ddv4Zxdq4AbTIwiTo04zjG4wZzXn8ZllhqWh/v3NuQvdZyvgPDQpuP8ACgMz0E/AD2wSR01Ad6yuK8d133JGteYCBIXYKCR0JH3nEV33jXCP/ZricLbT3rGRq5QJJLEREPnB2/KvPA7m45u2US4DDKU90wzMzbIJJ75rDglDO3kb38eEVLH9NJ0W08VkMWXlLJsT+KMSD1jB/wAR3jEvEceF/iKQByxGqYYE9v8ALkeewrLt8MEELqTmk6v4iHGkksultpjlMT5VUHC3FbVp94iqBFs6m+GDKxqGT1GK6nwpm9a+/wCNzpLvGrB0SSsY+s7ZBxI6+tT/ANq1IDpiQHIEjSsbH/ESJ+XlnkOJ8QZrbLkljGRn49RIAyeXy67Yzfs8YAhEkrlGMkl2IXSu5AUGBnzPUzjLh2kSsrOit8QGY7nHbTkS8TtEEfXB3p1jiI3ESkjOOXSpBHQEx8jWRwnEO4De7xGnMABSAdhJLRGfOrDcZnI0gkMWJlAYAIwnLAJwT9aceDyyS+nYfqILqze8I8Q/slxGJMXHW3cH4YbAJEZgkn01eUWPaPgPc3Sw5VmI30kHIHyYEHsRVLxTRfR71u/alArFAwfVpUAxAMEx+IYxG01q8B7R2fESbdxCtwGCAxCkgdGEZII+g7U8vA5Mdya2vr9ioZoTelPeuhi3Y1aQRnlxiQcb9cEfeordyTnGG2yJIH9Bgfeu2X2U4crHunUjqHcHGZBU9/8AaqXifsiwVmtkgQSVYEggA4nEDfGZrF42ujs2ZzDggY3Aieoy2JmPxAU6JJLLvt8jgb5MiP8ASkusDpDGNUNnIk5IJ7Z38vKpOKQKDc5uXUZ3iBtvEEjV9KytItIYoA0kZDQvfBZZb65k+VR2QWM4Okmfly6vmvTO4zUlxDqZVYEj4pJxJkYnGPsPSm2khhBnSDjBkgKMz1n+nrQJLclvgwYE6Yj5kE+WBHyNIjDSxGcSYMzmZH29A1MN05wcjG0Zgz0yJG/61ECNIOxUrkb8x3B+cf70Ax6ltZnMHBGCAIyRtPScdafbU6ZBzvPaTIB6dOvbpQEGtxMEj4TJxMfcs00l11KmDCsc+cTnPYwI/QUWPboQSwQ7YIJM7KAMRA7VLfWRymRDADYHOem8YnfamapAByCQDtDQoiDtGRnyqXcr/LJkkyAWgjriNvlVWKkCW9XMRg7zs3L8XltUAvEJvgyc9gCDI3zJPrG1Pi2QApn/ALpmRB8iQ005EkCQSB9TGoEYPYiiwoYiHVI1ARtO2GAEHc7/AFpLtkkai0DSesZ843IEfSnu5J0kgZ8+UEQN95hiMHamO0gKW8jBmDBgRsWMH6edMKQl22ZLaioIA3GYAInb8TnE5FJcYzqkwwMQOoydtsqMfrSac3EVYGj+YSHYcoznakYE8oUEy0SQZMnG3WCOlOxEylepGCRsvQx3oqN7qAwbWo7k6yu+dgKKen92DcltXXG6EKJB2YGe2/c/OphjKxHmIGekjbG3qaeikAQqxGIHQjfER18s1HaIDnGxOxiT1OAJ27VbiZJb9R7XLmD3BgwTgHqRiM95xtXMe3tyeHQYEOBAntGZ+YHoa6HiLUcokGJgZJjeSoPQ/cVzHtyJS3OQXmew0/CT5GteHj/2IO5jcKOVfU//AB0BiChUkEe6yDBG/WjhRyr8/wD4xQ3T/wBr+te9Wxz3ub3A+2HG2mVfeC4v8TF0avhbA1SG28+lT+N+0Vri7al7fub6qpFwEtbKmeVoGoeoVornR8a+t386R1gGQRyIM9wTOf0rmfBYXLWo0/K2L5zqn+7m3ZvlCEciSAwIJghtjkA57EA0+/bBz1+/2qt7S8Jd97wzWrVx54Th50IzdGn4Qe9W+C4HiSo/+mvQdptuN/UYFYSyqDttEyh9TUSpxMt8YW4P/uANttz4Yb9DU9/gtSe6KNaOlyWBD2yEQsFAMEABcSWIk+tXW8F4kz/BbY7wsRvucAda1R4TfAdjbOkJdBMqYLWLgQQDMkso+YpSz4Jbao3+UXi16qmtvx/6ZHhgFvh7QMZQsY27n8/tWd4XxEe8fOtiIIJAEzqwDBORvtmqnCeMBkZY0lV0EHePhPzHbpT+GnQY6Bm6DA6/SujJnrC4d9vj9RxrDqyxa3VP5MnxDglW6tySouBiRpyDHN1H833NZt64bLk23YHlIYcp2kbHpXeeN+E27PCLxRZiwFthKzBa4uo52tjClj8TSAIBrE/s63Vv3HRSQ6EH4QD+MgAxAHSI6bVEZauptkxyxPcl8I9vfFNPLxLhUDZMNJI5V/iah+HoPxGdxW54d7Y8ffdlv8QzLpysIvVT+FRn79OsVzfgvh/EAMyWWuoW1FBaNxSzG4g2GIBQ47g9K1PBfCrxtm5bsX9bdpJ1fzQEwOmeucRFTnwR5bkqM1Kbn9i8nFOUVzqtkNc5ThlOoLBEAiDAgj8VWF8QtaEJJU6Ic5g5gxIwcb758opfbHgwli1yEXDdBb3hfqp97Ooc9toDqw5l5gdhXP2yzsEJAHuw0AxAUgR651Zrzp4YvddDtmpwenr/AJOpsXVZssJhTPXqrfIx+YNHDcaIYEnlOoEj8PKQD+flHlnmmDBguiGADddWVBhh5FTH+ZusRdS8xMuh1NgsgkSPPAiDv69axljKWR90bty3IK4AISM9z2/6Tj/ampdnRriGx0IImFJII3Onbz2rNW4+i5LLErpJIUuCctJWADP5+lOt3AEbV8RQNpOCsHJXESQpMQdvrnodbjUzQChjqDRPbOYIgHqQxB/ZprISARvMxAHQA99/rUPC8SFQMMDsRmCJYd56j0NLfusriAGyuQYAkDUVBycah1AgecKty3RMhUhAq4gYxKsV8sAjGQelFq8CdXwwsxOdLTErPSB16eVNCgpg4EQREbZ2O3Mdj0qMXl+ICRqiT5iBj/PAP+byo/AyW08rtDOSYxuPLvA6U+4dMnMK2+Z+HSSO4xM+lVwWW0QSQxDGBk76Q0eo3nqamvuHGsfikDpAJ/WhoE9gDkEiQDqRebMSWBIjMSd/TzqvagByxJJQNtBEMZA7bn6U03HENv7x5luks3TAjmPyA+ZduEW9Tf4PhPRmUT6+f61VEt7EqMfeDV0052IYxnf1x5ihNQCsTv02MmI27Agb9u5qQQCSeXv3JUD7xHpNQpegaWGCyKABlDrgk9R0Pp91VhIY6QfiufJwPt0pKkHD3h8JEbjmGxyN89aKdfgf8GoobIYHJgEGCd42OT+tSHiCTkgnqGMEyYK/lAxuO9Ydu+gBR+MtqTAHw4I3PMSCI8o36mrJR4CteWM6WCK05EmVIGxjb+tdekTdrYt6GBBOmdpwABOVwJiRtHQZrmvbt2Fu2BJAuk6pUrzDCwMgyzb+Va58OuEyl/JAGUwABMhSYBgiSCJEb0lrw+4mSwvSm5XBMmCEkjaF3zpGMU8bUJKVku12OB4e/AG2/wAPTK9Pl+VTlwY8vdSPQmme0rpauqirEoG+HTBJYQV74P6CKz7HFYH4gIyPiH7xjyr2sc9cbOWWm9jX/GPW5UycQQM5hVPzJINULXE5B3AnI8+46VOrgqYP4UH3NWm0S431NrguP49L6XUs3TbVEVAAACtsW1OYwDBP/VWt/wCpfGGMDh7KDIyu2rJH/E67xHUV13BJa/sfDrb0hvdKWUROoraZmY76jgx6VmeJF1DlWReZTmZEAA7iIxOa8TO8et2lZ72DDilC5bfyYP8AfvjRY5VcthdEkiRgsT23NdD7Ne2toqy8WlxiisGcByIQEOYUEDY5x5RWLd8YS0gvu2tZYjShKsWBiGGIJPeuc4K8jM6tAW6jC2zHSgLLAdzIAQNkk7RJG1bcPii93BfBy/8AIcmGlYpb99z0mxe9n7zG41m3qbnLNauajMwTAJmBPQwRiqnjPDeBFGZBdXUIm0vEqQNiyhwUkea5jrtXnntOlz3w4c3FuNZQJbawAyuH52GuBqI1HPSCOmYFui2XthSQIjKsYZgRqCtvAiZO9drUUun78HjTyTTtV+/ydl4Dxi8HbJtXEuWm0Mp4iQ2kxpGMQZAxvFa//rN2AAs2exCKxltOoBNiZh8mPh865vg+NA4ezbZsrbRVk5UBRy7jYlozmT2qn4IysrIpz7wneT+CEmMiCQSQAZrx8iTk33TOyM7SOs8O9r7wL+7W0GLQwGrSxVJVgwiZAjtiKqeH+O8UzFzdMu0mSYAGo7dgcRO1ZPCtrdQn/MAUARyFdJAz11MP3FNv8MxuERpUgmBmcMpaN4gAwNie2Kxkre5d0avG+IFyDdZXLE2w3KG5+XUO0qY+m3SnZtrN0BQQcgQJGoAkAkduh6zvVRbpZ7hAyF1LIkRy+8tsIyW1A4n4ewy67eIuSgEEgyDO4C6TBjPnG1LS1sPXRYuKFZQo5tWnEDlKxnpGpY8oG1PZENplQTIUgdTqAEjO0xIxtVAsbylkOljzrPQDVgb55m+1XNRk/DqIUkEYIUhWJMYhp2xzCivkNfkqpbJlfdzbKtyycCCAudhOZPenXOW2CkNGrRJ8pBg95I6b+VOEEB1cMoVBqJG2kkTEDMLjNNcsltWBByMaTBBOt2OwkGdv5T6UyReCvMzXFMSCgyNoggCJPyjr51K1vmmWZXRQdMhVBJk9+hnsCPKqd27zagIBCGdiFgnTvO2T6dM1Y4kvbZDkmSJAOABEGQRHxDGN9qTj4GpUN4a26owkhh/wyM6uVYcwPLA8oqThLawMDnOIBBTk1QfIe7kmNmFUvEbl1GJVZkWhkDBkaiB36dhFScPxTABQecaCuCQ0KVAbqACrGIO/aq0tqxJmhx9wSLkS1r5AqCNx1wZ8sEbUviAFtDcBI0yF2xLFV1eUyevX1qunEq69VVlGSMjUqjJAz8H/AIzVThrb+7h1YaAwIMkNI5NwZEyvec9qzS89itVmjdvzgAloLriNQElQc5kKAPL1qpevK2lZIhVJGJ1IQbnqkN02z3xFbusvu84GpCSDrOkTpxgfhwc8p2mKddSfgJCE3cgTpVok56GBg9z5VaRLcjQ4pzFxIiAJ3ny2GNIUnPc+VM5jzKSC6q6jMkkqGHr5nGes1SWLl521lOQAf4mGonfoQY3zpxVsDKgkl1EKx2wy5MTA3g+Q2pNUUpWrBLVxsqAwk5IBJgwT9Zop1rjFAjRc3PwgRudqKWpF6YnlxB7U+zxNxPhdl/ysV/I16R4t7IcNcBKg2nzzZILbiRkEz6VjX/Ygi2oBBaWlwYlYJQ6cwZgHOPPr7i4rG1ucsuFyRZg2faji1/5ur/OA23rWt4d7e3bYAe2LkGSdRB32ggjbEDGKweM8D4i2qs9phqJEQSR/mgQJ3Gc1n3bRUkEEEbjtVPHin2Rmp5I92dF7Te0Fri4K2QrgyzwNTCMLucSe/auXtW5b6+VSI+nMTTODuc+es1pGKilFClJybbJk41lEZ1A7/wBKucL4gj4PI329R2NZF1sn1pgahydlwlpPRF9ruKt2FRL5hAABCzHQTEwOlYvHe1PFna84PQhjj71gcM50xJHagAgmWmpcYvdxRpzZXUWdN4Xxty/acEs/EWjKszale22GVleVIBiAP5himLxFlriqwCWbkAiCTwzsw94yqMlJlgvZo3U1h8LdKtrlFIVoLAmDGCIGGnY962L1u0lq44cb24AUkFwDKagcDvOPyFXqRzzx6Zl32z4xUdLaAKw+IgmSMFZ84x6V0vs57SpfX3PEBSxwJVdL+TA4DfnXKK1jjXNx7J96wAgcQEHKsKAPcNkgdT9Kz/GLhS6IBA5WEnUY2InSs8wOYGAKlu3Rnkw3uz1XxPwO24UINGldGkGAUmWSQZWQSA2YmuO4liOKckATcYGMKCGUjGkZ0iYAMdNq2PBOOYW01OxDMQpicaSfy26yRWPxniAHGXrTqkFkYF0QkqEENrdgOp6fpXPlxqR0RhSVEvDeI8yoSrSrcu4VicyekCJ7wCDG8q8awIfVqbGNOGP8RrjA7kArj5Vm+M2FQaiAJZIKho1KpwcmBB94BmFxgmqnD8SrAKrMQlo/EYZdDs4JOk6p1aQB/OJ2xySwFNyTN5pjDFtNwHEjQNAJaesmROenrV73on3bGDqnPT4gep7TjEaRGquWs+JEPBHxZImAksuksd8MIz0YTV3gOOLMwdDq0QYEE6VkxO26/VT+Kazlia3GpmyOGEsLOFKsdW+BpJBExEvt/hI6VFwnFajocqRrdevKFa23vI3Awseh+eX4VxIhQDpVVIYk5UwRqxgtq0k+THvT/C+KUJrZTytBA0ljlS0QMrpInO/bpLg1sxqasVk0G4Gk7BciNiS0zBxAj/CB1q6110hQk8iyAxkEROnzhgc+XcipeH422zlGIDQSDMQCQVbaFUyRnMgVY4O4jGWAMlzpkcgldWDmAR3jlO0ZlvyhquzG8PxAuKyMQcwP5SNPPnGNMmPIVnJxUPNuTpdUOrIgskrA/FysPMEd6ucHe0q0NJOkyYzqGTkRiJJ3rP4uyoZmXBYiQfhhY0mNpgEeYzk1MaTdg9zRvmXeGG592JB2gxMHZh8pPeo1uS1zGG051D4QhI3yY+eSfm7+wwpzLQNOYAIgRPlk43mNxTkuDVz5Y7kAkbCN+u9TrroXpsF4dTaOhYbNsIZhlJKgmM4k5xGufVeB4l2V7iwoDSIBJYwuloiRscQZg1OjsRMQSrAGIVZYBQfM/wBRVC1ZB94ZhZIaPiYoPrk5wd4JmqT1IGvA61xLAMLiGSTiQQIALMfkG+vpUfg91iVzHxAKSQDBlQAQSBkn0Ud6s2nJ1kjS+ogFG/lLSDOI5TjMSBimJd/hKoJWGEPpIODn5gY/Sq2oSbe9kPOLqoDykmQQI1bsvntMjYkZmluF0uGQdRAIaBpgCbggY1adWQeo6U8221kMZKhltn/3CPw7SJB8gO1JxS6rqSGleaO4Aglv5jEmfWnSYaWivfZgx06iDmRqAk5bHfUTPnNFR8ZdVXZTBIO8yfmZ3oqkh2jtEuExzEAhcGCuQCQTj02qe1aBGpREkiVMidKZ0xB3GY2+dYN/xdVKgHHKsnvG09B51cv3oCSTOmdyDkmCCMgxGaaa3N+fHoy4xzgqxkAkCCfv6d8CqvE+FWLnxordedREydi2Qc9hPnUljiSdQMmIcSc5ZZUMNhBiBVh7n4WOntq0kHtEjudo/LKprdf4NLjLoYvFeynDcx9wsMPwrEehmF6Zxtmuc8a9gtObT7/heesxDhR+R9a9IRtMDKz3gqTMb9yT/ptUV4yxLWzgiCpBgdZBjHp2pxzZY9HZnLAmeH8X4FdtkhlkjfSwbfb4Saz3sQYjI3Hbyr6C/sy4CnUQchwD/m64OR9Nqp8f4bauoBdshjBIDqGiNucZ+ed/OuiPHe6JzvhvDPCSWEeW31pbBzXrvEexfBt/yiJEAB2OmcgiJk5Gc75rjfEvYbiEk2wrKCY5hqjpIIEHyrohxWOb61+TJ45x3Ry/EYFPf1xJ9PWjjfDb9v8A4lt082VgPqcVXVYgyPTMx32it1JduhEnqds2fArmm8gJCqx0kkkDvJwceoIrovaPwlHdP4ijJDOQIODp1NvBKjSOi6mjvy3h7H3ilSZEnlgtMHYHDH/D1E1re0F0myiqFYkjAErBEllnIBlTnMMB0kw9nRrKnddDc8D8XNqzaS4srabWCCoKnVCuSHGpQrk6hIn0rL9p76rxK3TdDXHKZGNKg5OtQDJJYbbfSoOCL2lazd4fiIYpDjnAEcoU6dsyI71i3Lly5fU3SdUrkwpAXYS2AYwJxMdKSmmZ6aO19pAh4clQJEHSIeRgkg/CFO5cbjHUzxvB8bpWCFILKSpAJaJECQYHMTnqBG0V1L2WuWLg0s4I/ANI1EyG0/hIOSowG1EDI08rf8OuqoYgjVsGBkmRKjG8QfQH55Jxexc07s0bHFSLNttSqgyAORtJ5TAnm0ruZ+Gc1Yt8craHeNZYALspQkkuxAnUGVRtsCe1YV4MAA0kjGZxGABPQUisR+L95Pbfz86HjIs37F38OlWY3GiZX426kbRDT9emYk4se7dZUmTGCIBZMbAjlU5Hn3rLt8QeQDGmCsapJwQd4wRI7yals8astrAYnWQSJIiWAIBjmOPnip5ZJftcUrXIZdKPBXmkhmGDPUyQYO28b1b4C+ouL7yQpyABIXnyvaNU/s4xbXGnUTy5gnEKDPUCB1jH6VNb422EMJuSCx6ZUr8+/wDXopY9gR0PFXlaFQlIwexCgAEEiZPNkkTQOJAMg+81D4ozIkTDeoNYivq3OBn+g9Kum3PKq47yMg9e0Y8645wvqbR2NeyxfVOQYjBjA8unT/arPDWVWWOJxC7HlmQevb/qGKrcPcKJpYMCVKYAMCQob1M/lUXCW3W5k4gHm/xaVBGDjKj7VzON3+2bJmyfEVckAAE4gxIAXz23MiNt9pqvZttiBpUjYyYP8vkT5f743jto2mV8sRkBREGF5mIwN0wBB3kTizwd25ea1dUlAAEfTzCQYnsI5frjeTXLSipQexOq200avGN7sKziWhioK6mjrEZyx0iO5qLi+NtoDgwIztiYOMCebz3aq3j99ioufFpKqowF0lHZyc4iCd5AKeROGl5rlpeUyVgu4nlEBiZEsQMwOmY61tig5RTZM506R06X9Ru6GVgJZQMN8TSO5MkZwelF66zE6hGpmSWYkroJQ/8A5ffzrM8M90l24r6iGNwlYADBOa2F1HZt4PbMdYbXiQYwT8AZZ2AlRDSc6/4a9cT1p6N9idexo3WLksgVlJMGTmMfzDPypaiXxIESCsHbBFFRui9aLN7hyikBC2NpwYmfTftVfjLzuABytpAUxHwiB3xgfOa6BODO683lSGwGw6kd4J/r86wU2uonj8mV4RxBFtlOlDCgg7zJ1eo6Sa0rPFuoJnuMZGRuARH7NVuK8JboPepGZIBH132H1qCwsNGltz8TSRgzIPSelaa+9k3JGzZ4swmYOle+JyuDErBGB5CcTU545oACQcQQZnOTpjsNs1n8JfUmZOrAywJxEfSBUXiPiCWxrYlUgg+h9OmPvVvJctkbRySjG2bi8ZJMQQI5YM5ggw2e46Zp6uASuoZJAVwCpxsuBGYzneuX8N8TLtoBbRc0hdeDjJJ1eZUQezeVa7cc06SjbwTIOmOpET8s4q5LTVmkc6fU0hYGn+IsDOVAKzuT03O/L1qsOHDEY2AA2UiAAAQNP0wN/SlN/HLOeq4E9eU74HXPpVguHUHBjmIIEqJ3yMxjPpU6U+hq1BjDaI31CSeU6SI7yARk+c1ncZ7McHdY6rCZBbVGmRgFpSCRJ6RWoDhiSwgH4s28n4jByDB6zmkW0wk6cYjSZ1DBAKN/lHXypLVHdMHC15OdHsJwoM21YAr/ADOw21AxM7gdfpV5vDLREFFfC9OaAIEqBJIAXJA2rY4cywIA2nYAgY3QnG/X/WmMcc3NswBgEyRpg9ep7x93Kcn/AFWLTFdjLXhk2RsKBK5MCIUaT6DfsPnOFAPPZicSAOhA8ycSNo2yalv2Fg6k0kDdlDzP4Vzn0HlTbazMTEyNJxsYMRqEYMZHappBQicCiZU6fQAQNjEAEGah43w+RcDaSo25twV6jodRG0nmnyp73SQQEFwgbYmMR8YiQJMCN/KoLwVRGp1ZiRpLRqLRAgzEQFzHw4xS2Ik09mZvGeztu7DFCqgrGIXSurUMifhPNOOVe1c/xnsp/ClCLjFQwUCGiV5wZjLaxGMd4x2acYzOA1ueYAEEHTMyeXaAD6xnpCC4W0MrGN+YTgyRntOROcgbRWscs49zN44voeccZ7PXkLRbcpbaCTvHRtJyV5cZ7d6zLvBsC34SomSd+mMDecfSvUXt+7KwGUGSxAGRElYB5dRHbvsTTL1q266G924h4kqGPRsN8uad9PrW64prqjKWE8pvSAq6YI5p6kNET9MeppisQZG/pkRBmP3sa9C4v2aUkAQrhhpOOaGLaRjbYTsI6VkeIezRVJEkysZGS0gCSBjAJ7Y3mK2jxOOXcyeOVWY7PGllyeo653I69P3BrRtcYxVWGFkLpOkyTltMmQJ+pjfIqhc8AujKy2WjTJPL0079ql8O4W8xKxgFSQYBHTUCeg+lRLRpuyo2tjq+H4eUL6ipALD8QJCg6T1HRp+fQVGl97zJcNySIACkLnIODEZYA+Y9askuEc2wupJCqTAMQM4yoUQTI3NZVrhyqlwxXX/E0yQUKtDKZOQNJ27HDGCfPwU7b/g6H9i0/FIICgMwGkjMBF0mBnA5QJgjHWneEKUdgphHUEavXJ0ny6juMyIqvwBa42q4CtxOxOWUgETO0Fm3MfKtS7wgQgEwV1GCZBB0rv0/CP0IpZWofQ+/8jirdrsXii3FjlZQD7w4ysQVGnY4j/q6jfIvIsNDFHCstvJGWTpIgsyjeclQMkmn8NfVGK/GLjE6iCsRI7kRLHA6AeguJ4mjaLbosYEFR0kKdzznbEeuMcyUodLaHKn16nN8XZb+1KztytlWaACzWhzbRqkEyO3eaZ4t4TbDMqgBgSIk8zDYAGJ5T8zp8q0rvF23c2U0gKOsHYAqo+avtmceuD7QIt4u63ByNpiWK8satJ6nrno28AV6WKUpNXtt/o55xikzMt3AwnWFkkxMRnA+E4oqTh7vDBQGBJHXUc+eBRXbuc9HqtlYxJEeeM7DvVpbgK9SBv8ArRRXhtHZe4+yo/mYR8x+dSXLQ6qCI6gd/SiioBbmNf8AAkcsbbshYZ6iTOYO3yrM4vhL9oZRCmAGJ1Tk509570UVeLLJypk6e4z4xDLEnJXGYzHWm2nvBtL3A4InbzOKKK3U3uiJMfY48nUGEgCTtAGdh6g9q1/BrwY3NM8qkZJPMNOYONiaKK6EknY10HpxjIY0yTOogwdjzeZz/vV3huKlfxaxMkQCVJkDIicRuKKKw1M0xZJNE9yGiArnaHXI5iAdU7yN4/KkN0KdJDKvKssQ4xAURnpGwFFFa39KOiLvcsm3pkjUoxlWGe50MNIOw/SqhsrMqAWHxA4MSuQVHUnuN9sUUVEkXJVQl3iyghzLNgBgT3nIJxAHU1KQr5IIk4gzkAg4O20fTPYopdBWUU4e5aUi2Fb4sKBbfJBO8qTjfzqD+/Ib3TjSTGCqndiTsTsoj4txRRWmOKyK2RJUk0aIRRIwAIbI7gZgDzP0FRnhsTA5s5yesye/KfpRRWMttyujKXEWXOUPMhBgGBqAnqDvjYj16VmFHe3BgBx1gFW3BxuDI+pwKKKjJ2FpQ5baBgAulg0dzJ3zsJkZp3A+HKHmCN9UwcNg/wDkrY+eScFFSo7flCpFbjfD74YXAUKuSCQDJViSuMSQuemUFZ3F+EEoqgCIlScsBJU6jPMDBEYwd9oKK6OHl9KZDiU+AvPYu6WyrE6WxKyp1KROQRMCTHLnFa9y6y2wC2SxOpRESxVhtOCGH5UtFa54p0zKDaI/foIkhtzpiP5W1TEDAH0qXjbttmLaucSRgwUnmUGJBGo/TEzRRXPPEk7RerZmJxVpwuu2oB1S5nI6tG3QrXMcTxA92tvYrMATs0ls99h6RS0V28I9SafYwybFEOewPypKKK7jE//Z">
            <a:extLst>
              <a:ext uri="{FF2B5EF4-FFF2-40B4-BE49-F238E27FC236}">
                <a16:creationId xmlns:a16="http://schemas.microsoft.com/office/drawing/2014/main" id="{53E4164C-F9F7-EC42-AF5E-56DCC51D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llapseofindustrialcivilization.files.wordpress.com/2012/09/farmandtractors.jpg">
            <a:extLst>
              <a:ext uri="{FF2B5EF4-FFF2-40B4-BE49-F238E27FC236}">
                <a16:creationId xmlns:a16="http://schemas.microsoft.com/office/drawing/2014/main" id="{46AFD0B0-02B6-2647-849F-D7B7CD1A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-1"/>
            <a:ext cx="4648200" cy="303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nationalgeographic.org/assets/photos/000/272/27225.jpg">
            <a:extLst>
              <a:ext uri="{FF2B5EF4-FFF2-40B4-BE49-F238E27FC236}">
                <a16:creationId xmlns:a16="http://schemas.microsoft.com/office/drawing/2014/main" id="{5989EF41-ECB3-6A4B-A686-B6781939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"/>
            <a:ext cx="4039765" cy="30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farmsanctuary.org/wp-content/uploads/2012/06/pigs15_300_1.jpg">
            <a:extLst>
              <a:ext uri="{FF2B5EF4-FFF2-40B4-BE49-F238E27FC236}">
                <a16:creationId xmlns:a16="http://schemas.microsoft.com/office/drawing/2014/main" id="{7D4E7C2B-1EC3-994B-887B-5F3553B20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100"/>
            <a:ext cx="4417888" cy="2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aspca.org/sites/default/files/animal-cruelty_factory-farms_facebook.jpg">
            <a:extLst>
              <a:ext uri="{FF2B5EF4-FFF2-40B4-BE49-F238E27FC236}">
                <a16:creationId xmlns:a16="http://schemas.microsoft.com/office/drawing/2014/main" id="{341F9CB6-94FB-FA48-A474-5E9D6D45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8" y="3030877"/>
            <a:ext cx="5220791" cy="20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ta:image/jpeg;base64,/9j/4AAQSkZJRgABAQAAAQABAAD/2wCEAAkGBxMTEhUTEhMVFhUXGBgXGBUYFxgYFxcXGhgWGBgXFhoZHSggGholGxcWITEhJSkrLi4uFx8zODMtNygtLi0BCgoKDg0OFxAQGi0dHR0tLS0tLS0tLS0tLS0tLS0rLS0tLS0tLS0tLS0tLS0tLS0tLS0tLS0tLS0tLS0tLS0tLf/AABEIAKoBKQMBIgACEQEDEQH/xAAbAAACAwEBAQAAAAAAAAAAAAADBAIFBgEAB//EAEEQAAECBQIEAwUGBAQGAwEAAAECEQADEiExBEEFIlFhcYGRBhMyQqEUUrHB0fAVYuHxIzNTkgcWcoKT0qLC00P/xAAYAQEBAQEBAAAAAAAAAAAAAAABAAIDBP/EACERAQEBAAMBAAIDAQEAAAAAAAABEQISITEDE0FRYaEi/9oADAMBAAIRAxEAPwC+k60DaDjVJO0ZoaqCp1caxnWolapH3R5iPTChXQGM0NYYKnVnIPlF1Wr6Vpki7v2jo0Slb26xSI15hlHElAND6vFhqNDSLEvuNj4GE5SCoszxE658w5wniaJanKXBydxFtwImURAkzDFpqJ8lR5FO9+hhAhLu4glIc3VKEFkcbA+JLx4q7AwlqNOTiWPKLy/R6u066ROsq3aENXokAmm46iKCbLWnIIiem4kpPeGcc+K02uU0Kz0wyeIVC6YXXqAdo3GaVKoJKnxCZAgWjQWB1JjhmA5hIzY4Zpg0nFJEdAEJidETOMCMqRAwgwNM4xMTDARKYkCIFVHhAR0riQWYCkGDplQanCXjqZZOIImXDEpJ6QaSZlER4IiwMsnaJjR9oOyxXpSIMlocToTE/sR6esGnCiYKhUMDSDcwSXLSO8CBQhSsQT7MuG0zOkSrMBYGiJIREUzoMlQjswkmV3gyZCTuRAgRBEARaklyWNlAwVCYHQIIgNBqMoHWDp0yD2hJMyOv0JiJtUkD9RApj+UAKlRNIUYk6CrZ4YkqUMmIIl+EEA7xm1CzSTCszTJOUt3aDFQiC5sEqwlP0xTguIXvD/vCd4knSINyqNdsGKtQJgRQYvlyZYFrmFZhT0h76uqrEuJCSTD/ALz+WJBRO0XZYSGmMS+xHtD6QYL7lW4MHZYr06I9o6NF3iw+zfyqjqdK5wfrB2OERo+4giZAG4iw+wjrE06NO8HY4QTKHWCpQmHE6RBwlR9YZkaMfcjN5LCcphtDCV9oeMlI2byiCJQ7ekGkATIidSRvFgnTk4SPSDS+DKVsINiVI1Q7xA6p9hGhR7OH7yR5RNPs2ndZ8gIdTMLmdIj7yNUr2bR99X0gg9mpW5U/l+kOplkzjBPtB6Rpx7PywbE+ggv8El9T9IE+PiSIkJQ7wNOqFdBIqZ27fsQxHfdYRCImmOPHREhEmCBUBETEBEePBcQiJESHE0QWWodTCTRJKO8FSzTT1iYkD78VyJP80MypP88Ypgy9N/MIj9l6mDyZKdyfI/0iy02mkOKkr9f7QdsOKb7GNyYJL0yNyfX+kahGh0gDkjwKn+jwvNXp0/DKSfGDssU8jTIJsFH9+EN/w0/6Rgh4iXYAJHQPEzqjtc+cXqKfZFD/APmR6QZOnV/pn1EGQZitvWwhkaewEwpA6sSfURai0nTK2QPW8FOhmfc+sW0mZKlpYMr84OniCOkZShVo1gAlPhHjImHAPk8X6NaHLs20TTrEu0OpnpfBpitm8Xgo4CrdQ8g8aNKgcAxNQEWpnhw+aLJJ9AIKjQze3qIumjrQ4lQNDM3A9YMjhptcekWbR0CLETkaADJJ+kNS0AYDRKPRJ1+sSSIjHoUk0SCohVHIkIVRyuIgx2vwg1PhvDuGVzBPWgpPyg2Ay1htcwRHE/eTvcoSpt32ZwaS+IhxzjYl/wCGlVSlWw1IwP8Auh/2b0AlJKyHUXKlMxPbwtHm2u+f0nxH3EqlKjSpVgXORtBE8PFFVX4N4ZihmzxqtXUzy5eC7AHq+4t9Ysva+2lIuCpSAGJZ6nv2Z/SNT8nL+2evH7g8nRFQJBFo5J0xUWDedoF7M6dtM7lyCwfHpjEI+y661kLUCQzOa99j5Rv91Z6TxZ/Zy7b9IInRqhCZr50rU+7mF0qYoUBkEWuG3f0hvivFzLKQx5v3Y7h/yh/eP1wZOhUdoNK4ao2ic/W0SveZYO5DNBNHr65fvEgFs323/tF+1frM6fg53b0/rDqOFDBWAOyR+sV+j4sVXCXHR7xGbxefdpIbAUnn9Rn+8Z/Zp6LRXDUDK1eTR7+GyjvM74/SMrL9qNSk0zJagPv08vqzRBPtVNMz3aiUKIdKtldwN4e9XRshwqXsqYfMD8oKeDS9lK9R+kY5HtNORMEuaqlR+AuKVjqLt5O8PI9pZhVTUysgEBlDqD+cH7Kv1tB/BkvZ/NQ/JMQm6JKTdI9VGKvS+1xVUKRUiykkgX9f28WMn2gBcql2G7i3i+IZ+RX8dGlS07JH1h+Xpklqs+cV872iSgA+6mK/6KD+KhCU321kA88jUDxSn/38fSHtvxnrY0a9ADgJDb9YKjSpjKn/AIiaXdM8eMv+sdR/xC0e/vR/2j8jDlTXSpSXYAP4QdKG2jGI/wCIGiBt73/b+pg6f+IOj39940A/gYsqa5o9GRV7f6M7zP8AZ/WIo9vNEf8AUHel/wACYQ2IjrRk0e3Gjeyph8JSz+AhmV7Xac4M3zkzB+KYk0kdEUH/ADNp/vnzSf0gZ9qtOPnV/tU34QacaJShHgsRnFe1em3Wf9pgCva6RVapQvcJL7N9Xh2LK1ZWIiJgjLK9qkkcsmaTs9KR2yYF/wAzqItpz4GYkflB2h61riuziIieO8ZE+083AloA6GYfyTAx7VKe8tPlV+Y6wdoutbL3wiPvx3jHH2zQMoHqejtcdIh/zzK+4P8AyJ/WLtF1r5Jw2WmbMVMUr5nL2Bd2DvGq49xAI0woVSVFix+nU+XWPez/AACWhAqSkq3qB32uWzCOv9lJy5pCLSzi5pBwbE7sPXzji3lkMeyNLEEjN7EEvnOdtvWB+2GpemUzhIcEvuCWA9DGg4TwtUmXSogNZgXH1DnN/CMjxWROnapaUEEkgMkGlLMDvjf8ozZ4r5xabg2opkgWagEBvKKD2cnATCQSHc46qU31aNLotF7uVQoO4Z33wxMZng6VCexA+I/CQ1i4cgYz9YL9hv8AB/2tH+VNSpRKT2FmBzu8H4vpvtWnStAaYA4vl+ov0BeLbiHDFTZJQmkEjlc2/uzxn+BaaehapaxSEmzg9iw8j4Q/4c9N+z6xNkGRMAccqg9ze3mxEIcNVM0k86eZUUKelSWZiSKnG7demIstRwGYmcJktQLlyk8u7i7dYsNfw8TUNMTMCgQyxSCCGBId7F4Z/qxnJOuVppwrBpNjYu2yvyzFtxErQsTpV05Um7pYvWMnpbpDiuG+8SlMwAgClO6nIy75x9Ijp+DrklKUKK0DNbOkNZtiMi/aKeKQvxDiboE1FC0H4hV9aSL7fpE/cydRKelKhY2UQamI5XwYsUcLQKyE0A7jBsCeXrfzeAyeFSkOoMgu5IcDDOzt4+ERVmp4dJmyqFFRKMLF5iD3DCzN9I6ngxXKCPeJUUuyw6Vi9rF7sznsbRcykhCquR1M5CWe2/WDnTy3cMPDfe/W0OrGY13CpikJsDNSCBMSpqiLMqprFvLaO6DSTkpCjLoWXe9csvZlAEtb8Y08uUDaqz3BAUPrtiCfZUC4cN9230eLVjNpJQQaVKSPlS5UioZGXTbeHyFE2S/X5XB+89n77xaCdL7m24vbu37eIr1yMB383vaAs3P0XMSJSiDZqFAhsuwvAZOiCiR7q3YOG72cf0jRS+JjF+r75s/a/wBIYGr/ACboXa2e4hnKjIoBwUNYS/Ahj16iJHgPZD/9AP5xo5k0fyu/iIGNS4D0i7HyyfxtD2oyM+PZ5/ueIlI/OCyuGLBYKsN6QAPQNF19pUxuFB2f9+XrAJmrdKikXzixLttm/wCEXanIU/hSzmYpuyh+kdPB2yVdub6lhbMQnaiakOUt2cPtt0v5QaZrFhSa7DPUNjfObf0g2rIAng1yygexJ/Zgp4Pv/h+qj6XEGUtIps+xIch3H1ePT9SpNTg4fyH4PFtWBp4c3yy98JubHteJK0izaoD1Zvqe8KytY/wEguA+xzUT9B/eGpWopL1h/uvv3iQSdIsE8ySfN93Jjh4SgsVlj1Bt5Pt5bQWXrgpdKmvc9rggHsfwgWp1Yq5RbFjl3bxviIio4Sk7kN3F++PLpHjwqXu5fcGOzJgTLqubHxtlw98b7xDQagqS5F2YvYj9TZ/WL0IHhkpwoOSLMpRI6FxbLfSCfw+X/p/Q/rFfqddMS4IDB74qbLd94L9oX90fT9YfUsZcs5U2MWEcXrEgkDIe23h2ign8YCQVqNPzFgcBhv8Au4hTR8QTOUZhdJpWwPTmAKXwe9t+hYxNPK4iFGl8M7eln339IDw2WlDH4iSS56lSiHcP27MekVnDglNhd2AuXYqA8LMX8SesPygXI6OAXdyzl+tn/d4KVssjYYvs1v6xkOOiXK1AU5SVXOWJ+Fi3y9/CNB7yz8oU91bEtuTY2U1t2jO8emhYIAFRBUCWBZ9tgLHPpFWb8X2j4skpdx1tfwYxPU64ENvi9gM+gj5jJ1kyWb3SQBk2/UxfyeJslqbkWUTdtx++46RrN9U5a12m1BI+J9nyB2PUw3I1vS/6ksx6b3jKaXiIAAFttmPW+/8AaG9LqgpRS7OQA1s8of1+sGFezdS5sQD1Hp4dPpvHUTHJJsXa7XZJNtrEvvtFFp9eJhCg5a5uNgHa3Lta932xaS56SQFKdZd2sc3LCAm52spwCWLZI2bbzv1xCs2+UuCxYmzX9d/20Coclza4sPugguwsS2PwMLytWClTJJA+U2VcWpBu9jZtzneTidRMs4Ay/g1s+I83iCeLK3Lgi98fu/8Auhoz0hKqiSXcsRckgNs+R5pij1iVICXSHYqYKBIcEgvmwA/u0KP8O1zMDfYhwMufx/GLH36mNJNi9iHIAwSd3BbOD4xn9AosQXwVdAe4L5N/r0s/LUUENVkYsSGU23X1gS4k6w/eKsC4b4r4u7CFJinAVWC5LJJIvfqMWAs/lmAy9SA4VhVnzcsG8wfANHtQpKWICVVB0pKXIIDG9zu1ugGMSCkTCEkMSwVdsEFTkdDY2ZvysJerDJSxYCls7NnzzFcvWf4ZJTykvsCQSzDJswH6mF/ecqyCSE/4lZwQCbse4NyxY9xCGp0+qSX5QG5emGx1a2NgIKdKmYWJsMbXb65+kUMjiQPMkZci7u1zenoXL9Id0+pNIZhUBYhuhbqTmBHJklNnck3yO39W84klSCnOGGB38e/0O8Vidfcs4A5SSDY3Ifsz/TuIDP4gAgrFkhfTuQCw2ZPg42LxJcauWVpZCssxLEEN67gvbfMKavTWuWe/zMGzT3uMtZ+kJI4kkKCEsALkB7glgRs9n/7ngx4nLJpJLuRzbkG79BcjyhR/RAVcuO5xcktft+3gc+QSNj4fE/M3QdLfjaEJOtFyfls+ASEkEfVna3nFn7zlNNIFR7ksxBHlbHhtAVBxPTlBcMxNiBcb8rEuCBt6QTQJBSpRUbO6izuzE37tls7xaaiUCQCC5BJUzkG7DxDgEenev1C1IWVqKUpLkoZwEpSyb2z28O8IS1HDCCAkXrBKmeoEfDdizKz+se0ywFVsGTdmc2SzDq5di/q5hpGvTzAl6UgmxJuOUEDHdx+ESdL1solbBIuLAEOehBPQbxJ5KgQLZBZnF8JlkEWTi+xcxHUSCPhakuG6BwMmxUSfN+0JztSBbYl3cu1wHDAJDMS/QdIOjXlgxB6EKAANwHN7WVa5byiTmp0/vKrXCSAXAIzs2cjs28e+y6n70v8A+X6xPSa8BQcljUGABDhiwIPYWg32w9E+ghT5npeEaqZzKQWLKuQ5BqYsC+zMb3FjF9wPRUBNRYkfMlgAQSoEh/Ts28Fk6Qyi7JddZJQ1SudkptdqgRYnDPcmHeGAsBWxLhi4LhKmNebMO941azIKAnHI6XIN6uXF2y1u0WOmWlR5m+UJAFrYfdzSGfpiFzpncrTlQKTYqGbGkfBd8uW8WZWjmUxZTmwLWFJJfCrpdiwx3jFbCW4AdINZZ0uahSSFXswcjH3WaKrjklFBKCCsABLKAbDgkqDKsWB7tFvq2KEuz8xYpPMA9lH5bMOYZHpQe0PDCtBIShFZKlKA5gAHyeVSSQolRZmN8vM34zqpRUC6ACLZG2w89xCatIu5pmW6hTep8PpENMqk0rSB0BSCXBuWOQ+7w7M1oRdSM7kLSC1rMY5S3jfHKULRFS1JSQR3diwyBtGiTq1D4WW1SRUOYMOVJzZ1WJ2wYyU1aTzAIGbgqt+cPjULlguWukUgObAKLC/Kz32b09H2Nyr7QTUpWtTEh2VS/KSCFAA2s349ItlcVTUFkDvguXLOQq3wjGXPW+U+2vcMTgkJspLu7BrEvfoT4RYS5hmIsFJWbDo+Rk+OWZ4LGpWjXqUqUEBVSkk+Z+DmN3JDWzcbQuNK0pRBZZdbi9JCCk9XHObfzeRFwxVMt+WsvsSQgBKgT1A/OLCQUlPyuQ9TC7k7Hryi3h3jJA1U0hylExRS62sFJd6VMSA12bJCXY5ig1KTWq7KUqzHJcgkm4erv82Y0o0yS5KiEuSUkXuKic2IdXe53zXTNNWo1hMtCS6SBc2Y1DHzepVu70qcRICFKmSyGKTnJpVjcu4Jv96+IEvUrFRAC6zTZNmSTcuXSwPXe7QWYQo8pakAKICnNIUllOKqQkE9XbLQorTKVLJSBULhSVUkqWSkUkgX+WzPUR0aVF1E5ASHIChlYqLsO/YMQO9jExPp+JSZmAllENg7iwHLbBtk5pkrNgHSkFgg0lZcOFbs4LZdr9IDrFmWtUtPxVBu6TSQ5s92wPl8GcGrbUaghZD/ACmpwA4AYEWAyBa58YNqdQpiBdkl8N0DObpdRDA3fZ7UEmYhSgS7lmu/Niw6hv06Q2Zq1EfFvdVi7Ukud2IYm+LveD+Rq7XOPuwVn4m5sn5WJtlifBmDvEvfTShAQRTUKrpw6hbqQnr0NntFJpZ5KgCpi7JOHOBcJNyyRYEFz4xfypqKQkEACm4FJwXqpa5F/KKxpHTqUqgJKgbWUdwAopsTvYksAVWBIaF+OSmmsbskgFLn4XUSHLPT3Dd97GTLlVkqcAXc2USAWftvc3scwnxbQhcpakpUlcvlL1KqSpdVQpsVUqGfhtimKIvoJK6gyCCxWSCogsCXB+dg3mU9YWJypaSxqNVgz3z3cWdrtvFzLnTUhHP7xQKVAWPKkpJS1y4SSNmKjuSISnyZCgtSkSqSGdl2+I8oSQwd7Pt2s6FUniBJZJsEsfisS7dQTc+Sd2i54dxFXuw7MCEsQLnBpJLKu9h/eo0mlRNXMAUCRSeYguk1EupJYGoi3bGYsdPpChKyRUVqUgA0gEgf5gbHzXe1QYWiq1ZDXqUQn5iK+Yl2UyrEKu7gDO947qtYmW6XVzOUixLBQKmq7XGbPs5hJYrpKAtClIWpyUroSDZ8FWALuGbya18xJQhNiyi5dwmzupVhcikAmzNmLFoUicpK1LTdSwkA3BYH5mL/AAq+JvkJs5h9WpCkhVQISkEGygSASAAoWJJS1r1DqCMxp9WlNkkgEG5SonmJO27M9yMHDRcVpMxKAp1pLLq5r/cPQjNsCz7RVaNqMTFqTSQSoM5DAByq7BvAEK67900uUoUKKhMuoKbAS7bGwpILOfGCTZaE+8HuiHFJqTynlNIJByHqBezqu7w3IQAtIlsppapd2UKVutJJdilgbEdt+agJaeSBImKUwVWAmnoX2+8xPqO8M+/nffR6j/0g2m0qFIUkrCkO5S4BlgO6g93JNz/KLG5I/dp/1l/+RP8A+cJKz3WkqAoAIsTS5whkgJBNgT28oTnINLJKwaHUQmoM6gAVBgGDP2L4cA8umYoiwVcH42skAO5AJdvic2OQIdmywEFC0uV8gXSgUsASCQoixKcC9KheIq7T6pJKSVlyzFgRhncqzt53cQ/K1jByopv8R5U1AEAB8gsXbpiEtTp0ilIVZyEqH3iFBRTztS9mYAOc2gmhmiWEKJIRUXWpN3cWsTU53DfCqDFp1E1KnSpQe5BYHlNVVjkvsAcnuIquJcUTJCfeppQXZbBSGALyxeyiLsb4arMMT5KqqkpDKUvlAUwPKE/E4Kigg469HifEVe8SxTsQEsmsEkOGJ5gxOD4C0CfPuLcXkqUTLlczsFuWKWUkcruD8Kne5yMMfhxWoB5gA+4f0NoU9oJMtASEImJVUoqKgEhiRSlIcmwfvmB6TRluVSTgtkHtzCOf5PY4U+qVMBV/l4vZLepFoTOnmvlgd9mft+kcEqp7sUlw4uU9LPj84aGmBQGUXPiGcPcQ8OfX6ZQwCkkOwZifmL4OS1+kPiaoK5A4SxIBPw4TcdHBcHLRQlmYn99YMmagIKalmos5wkOhRIa71A36HDx6G224cQpPN8JSSkXJCSKflf4qlbgjyeJaDnHvFHlulKQ5IS6QFAnZrbEMO0VfBdWUkqKnSaUBFNRQVOG7kjGzNiCI116JaqgTl2d8ANd3NjvcYxixpfXCDfHzHCnU4BOGJJw746CEjMUVWUDWbospIIyC+3xGxZyOlo8N1AmgpTYpDFRIBdOx9W8EiGdFN+EOQQyk8pUVuXUAQWtQ4BvY+eLC7LmKCygsQT0PMggkjDkXu/e5zA5+rBEtCVqSZrspm5XmOrcpa9yMG5ZzBl6AKIpUtQWohRN1MCaUg2vkXF2BiKQUJqJ5FhQWoqKgi5dLnnIFXx5HZr24mbncDKStdcxRQo1lCCoIUFJFNiTa/Ng0p6277Ty0j7PMAUVqSFKISoK+OpVaerqV6NsIt9bpDMQoyOUqCFKutisKSFkKcODTsQ9St4c0XE5SpZM41TQmgFQYAqJKkpSW/l5nsGJL3jpuss9ppAlTh7zmKDeWkMv4QtBtcJ/mOC2YQ1nFDMJUlAFIszk/KHKrObA+NsRrpJkpFKJq5gKlc5BSUpqTSgrSmoiyh3q7XW40ZWkluqVKrUoqTY1qBISspKrkvQosfQXMsZ7QqmLSZvJSgVrNYcszWyHZg5cuWO0P6DUpMtRmLSCU0kG9sKIADg0lnDi+xhLX8dRNlpvRUQfdhNOwV7xbABRdmJuLtkwlO1aQA6g7FO5Jxlg73Zyb32gsHxdTVj3gWlyFBIpQQHBZwQE3Jvi4DX6FOoMulS3qcsVqYrJDOU/M17kHY7XzaVkJJSbJBq5iCPulO9nJbtsYsuEJRylQqPMFgAsBlKjbmD3dJD36Xvi1favVBNAWkklYJU7ghnJDZG1QN2dgGdBWmlFPIspWk3SXIUCSaiq+x22HeIzJKvjQHShwm6agHNmJJU1RYjFRYjEe9wliynUlVPy/F8VwFMxLg5se0GwyljPUCspJ6FJBUoilWKxVTSCql2GcYYVNUpKErBpAqTdlEKIVYkfMSsAgAOlr5gypaZhUtagARTSkC+AkOzgB0l1C9wbCG9LpDKdLpYVgEugsVAkLLEKUUkgNspQ3Ah8L2gIp56wZa7pQBWCVYVmoAFVmcEN3jQcRmpVpkoUFjmU9Q5veXINsm3YfgK3Ry0KWhRpAdpaRMUAKSxIYWXzAblsC9gzOLzpc0+9dIJuDQoihJDKDkM1PLZnS71OZBT9HMCZIS4JIuUgmpIVVMdJsoB+UAgigZzay5g92plgLprBSpAZKqXWb2LlTqV953tFbpuJcgmprQCol+UAlfNlOcEvt+L6JigVqd1OQywEljzmsFVkmn7oqwHzAD+s1tCAWN6nJaoFJcpJA5TZ33fe7rSdUFrrKifiSbXsDhrkU8zbOdrxUq1akqCqmlOV0pSwIIqFAsAQA7l89IIOKhkmWmkTARymySCVFlFqV3NsEZGYcK8kCWRsT4EOyS1RNw2DlmNrwT3837yf/AAiKfh+rlpUJagwSyiocwOSkvgm+5OQ28Xf8Xlf6qfr/AOkSU8jThEv3hVWbJpNlrIcEvlg73a/aLPSL5ym1RY1bdAFjexAIaz+MVnD5/LK+IJCVFnuRYAuAyrEn8g8GRrRMNKAMMSAakG7CxJUBdzd2IgpP6zSrqN3rNxd0MCopRZrJBbqSckxUawTAUHKrKsxUOchSFCwN74ZsuQ8Wi9RUlFYYJAdVQSlJIYrtdTgkEXeFtGuWVFUghjX8VTEk2AVlYDOwcWF7wJ6UX5QRLmJFS0hQU6i4pLglKdg182tCc6p1y1oQ5SVAFfxc4UzgWSxSVCkG4uTHJnC1qCyKqggKLpXYlRHLSpkmxszNTkkx3Vzle7ShREtlUAsldYIsE1OCkBiLj4VHvEKoOIhUzkMsKS3xrUBVSeYpSkkUhx8P3SYzOn0MwKNO2WKSPVJIPlGi4nxRKSwKKqXWQagHflcB3633DxmdPxIImLpPKo2d/WOe32SOVXA4XMyyL7uQfyjv8JUgC4N35WA9djApOqUocpUbbbeELSFKQ3M43Cr/AEv2jl/6Duu4Q10FwcsxY97CERot2O/cb9YsRrlJcBICT2x4ExX6nWLGbHr2j1fivKzK3LFj9uWEKQoO7e7AHKgvm2bVM7sSILpJCaRUaGUlNT8xISorIe4N02ZrXfBpJOrmBQUzsXYi3UP2jiErKgokkjvfvmOmFqeF6malyKmIC2PMVpalVmYnvsxy8XEnWHJdgUs7gkCpIAVgACY3Vj3JNBoZ3K6ig8xKUlnBe7AYckN0Kegjo4osFSAd3JUAQ1JTZgGLMXBABd9mzZrWtNNX7vmcEio1o5nBDFhlJsS523cR7hU1dRJQUSncVkMtQSHCgSCm1V2ucvVFRpuJlyKbS0lVKmAs9QDksQDYN6NHpWoSpaiQsEJXYCwqXb4bF1Frbv0jOI0lJVyKdRSUkqZQdXxJLs4UpXNYg8zu14Np9IPeLSpkhRLy2Z6/lVdj8KrdhsYQ+3e7ZfMkKVfYLfkoDXYFAuTsYe1HGkpSpS0H3ZVQghiEgJcJunlN1XSRcEAuHhXhvikhClISkkLKmSoHBaXX7tKhSeWoGo/KzuoQnx2RPmhpcuWqSUU+9NJUFgkVVKKkhIcfCHuoAAkGLUa5E4JKloSQSDQpQVSBd0ksuxYvkXfaKr2m102XdAqBKkgmhaElzygqFTlKXYi1Pflz2sFrE63TH4pi3WoCyX5QkBLLcXUQPLJd7DCUpAu30/AW2zDOt4gSvlC003ClEGZVklRyb46BrwhPBJcv1dRJfu0dJy1nYNqjLMtQ3Zk+NnII7Bos/wCIpCieVSQL0lWHFybb053IjPJScZ8A31zBBKUct5fnDeMTTnjKApkLWUkl7EVBZ5mfBvnqOkBMxwApSSunKanL0qClWyylB842d6mVoQzku+2PSHJbOKVAU7FKVWY7nZoxeOfF6c0PEF1gpBpUQ9QD2JUAotYFnqA/Czi9XMVNTLEwkMpRcWtl2d01cvmQw2ruN6iX7t0mqYEB3BuRcFP3Wd2xYbGPSlIAcK5ijmKlEAm5BKgX+7yjoMnJfJpa/QakkJdJNJDKJUmyaWKgTcAgWvgnupLjGtnSqyy5smtJpWqtYKhXUGdKEDAILOE2LkxQ6bjBTcznUkAMBXuHpcAgs59IeV7WVctCgFBlXCSo2LkkG1W/TcRznOz+B2WHE9RUi3NWSpKqioFq+Wk7AqUXc9xy2hI1ylpBQVJLLuCzBTWx8QYOsl/isBikXqkmkFJAVdQTSVXJAKFM7serdoalTFGVQgqpDBhdAJIthgbKJNnqVtHWVqVZ8RMqYjlaq9K0M4lgk/CpgzquQSR3BhHiM/3SqpQIKioJCHCAmhTEMWWUsm6r3O0Hkar3aF0lKUhRIUE2AvStIFgSVGzgskBi7iskcToUtNSllSnWmo0mzpKAlQIYHbAtu0akR/QadVHvZ6wEOSkWULhxWQQDYJDDqN7RYUT/AOX/AGK/SFtLrK6QsKoAKCmwTSqkKBtcMwsbDO8N/wADm/fP/iR/+kSc0cjDTOYJc8rMCwf+UtVbcxYSaRLQCSCAWIBppJUk1G7gqJHV4y2q4mqlTqUJpJmEAMEg3DH5rEX29InotW6ECYoqI5EB+YhC0qFh8IDEHchT4Fs2NavpsoU1Ta6g+ASBZ0oQ3LWCo2JJL7Yia0kj3nOsBnQ55QXISzMEWVcuoAhhtARPEwpmVEqbq6ACEilIS5TuagHsrs7svUEJS/NUEpUWASqxUVAVMElNRcFnAdwwgQXFdSRKMxAKyn/EUiWpwtDJLhhzI5uYEuAm+UxieNqkTedEyaJfvCGUSUJUQCkpQSCnl953JR3ePo5SlEv/AAlBCQiiy/nKQCUuWBcONiTY3v8AHp0oyFlJatLg2BpIJBG4e20M+eMcjEiSlRpRMJAAJNNKQSHIv0Nn384V1ssJVSAXG9rw5odeRlrvZn9bdo9PRLWaim5zT+m39Y5bnJyE0PGqQ5p8AB6/nB/4qla/8pNKnuc48c94rl6ZJsAQ3gD9IAZLfKT4uYLw426l3MQnEtYTewVfyBf0j0pYLpmKdzapnHhn9mK46aYQCcdDsB4YgkvSuAXvdmx4Qdcn1Jz5aUnlIb6HyjkpYJYm3Ubd28YgvTkDs9t/RvzhaaaSxv2f8x6x6OPrrORzT65UpTgCkuOYOL2v1BFoKdSiatagEoLg2FIYAA5UXHgOsVqUE7en6xwSTjKekaxLpE4KqUVGo8qg4epyASMkkuLYf1c4SoiaukhiWKkCvJCgSjc3IFxv50aNMhQDKFy7MzE7dh+sFEoIAuFPZIKqVAgNyHa5xceGYKV/xJUxcsVupABSgCitRNbFQCsBRAf/AKcwzopNcuUKRLQsqICAtJWWSsSwUpCkqSQpQvalQ5gQTl5GoVPFK1EoQTRUC7sAxuUj4QWGYsdFxsJUhHwgEAqTsMBTG1nJ9YzZYKrZWrVJWoArqAVRNlLNQJCfdgswYMQQ3znBAhzTcbrQUT01E5WokKNmux5jYM4NxC3EuJrUSlLWJ50hIOS7MPhPKRgi/WF06lS+VaEnxYq8Qdv6Ry5bXOtJIUlSaWBtZRI8goZjx0cslwAP/l6WYRlU1JJuw6v4dDmGpOvKSSCk9QAXOckxx/Vy4+yqVdzNCn5VoIewcPcYt5xW6tAlkhSVBnv+XfeFZ3EAS4SR4G3hBtJq6lFKnY4dyHLWsQAL9Y7ceXKT1ruT+0J5uXO/ZvpCx1HpuNvO0XGp4ZcgIbsEqvgPloVXwhRHQ9Pm9MR348+NKunrqBAf1dnzcQVU9g1qXffP4Qf+HqGU/gT6Y9Y4JIvUlrtY3/TtGtixGVqmItfZgAR3eIlTkUkhWXa7i7vDQDOE0nswJ6O5H78ogFIJwyhdlFRD9Rf6/rGesWHJAISkmozQ7LJci/KU5BYOGPXZgz0khCnU5exZJQMAM98FLhiMmzWhSXMYuFZ+63h0/KGpfEil8AlgbDD2NTZvn+sZynHdXxCgL5nLBlEglTElIDd26b9IFwrRLC1TLAqJDAAAoNgwJ3YFsA7bRU6paTqpYfkBrYEMDeog4vSD4mL9OpUmooW73pJATjFg7dj67xXZmJYI09wOVYZYa1LMAyg3M+/5GCe7X1l/+MRSq4ytCQF0FnHKql3HcPhhiEv42j/ST/vEZl5fytPz9aj3TFEsMqmlKOYAKAJC3uSku/0gulmS5ikqUpUtRXy1WJAB50uNwltyfO1ctRqnB8o/NA/C0MaY3nJ+UrWCnYgKLAjoNhHQrFKFBZWlc0qlEVAFISwBFSqzzGoBL2cgjo8JHHvdKSpdKJii5oqUhMtQDlSKgKmcikl7gtaEtUsonygglLUAU2Yf4lrbXPrA/aIvNQDcBKWHRyXaIrSXrlylJLSjKpBRRVMSbqBF+ZK3TdnuPTLarSETClu7AEAPcM6RZmILYIhzQTVfZ5lzyTJZTc8p6p6G5x1MD0aypRqJPwi97AACK3IzyRkJoF2GzAP+PntDS5JCkqACgotgAjD4hvUWxa3/ALQTin+WO6PzRHjvL1yLajTbpcbUnruHa5guk4YFguCknGTjsf3eAcPP+GD2/NUF0Sy4ucD/AO0Nt+NQzotEUbE9bUufM3g6dEPhZIALuXcHyPYRHUm6+yLfjEQGlpI+9/8AaOe36fHtTICTh0ucEhuloq9Vw9KvgcXOzi4/Hf1i3Wouz7j8oU4gkMCwenO+I6/h5YYpvdAFgz7XH9o6jUsehttb+8CnHleFFm/l+Uev6TR1A25T9O7jvHJ2rsSwq6gD6esLagMA3Q/jA0jkJ3/qIcGmdKtSEABgfFjfL7x5y5dQz45tmOE48BHZH5fkP1MSMS0gnIdrnfp0aCLBBBYJHUBI9ICk29YNw5IJLh/7iM34rHpisF7nc4Pi8C+yKO3jf9ItNMgEFwDn8REZ0wgBiRdIz1IB+kc7BitVw8uHKQ+ApSTt/KYno0ShlQUez+THbf6Q9rVnmuc9Yod3/eDFmxmxpZy5kpLpR71F7EGoBt9yM+kdlz0LS5QtKhYgFxn7pLtntCEpZ+yEuXc33zFRNUQxBb+0cePH/i3Gj98jdSSNqbfi5gE1YPQjN3f0DCBa8cj72vviFkqNIvsPxIjtx5Ndjk0JAJFQ6EMzeBiumqSBk/Ufv+kE0RdQfv8AhDs5AqFhtHWNKZKz8r38bxI1HJHrDvEEgEMB+xFTPPNG4y6ZjKuSAzE53hqVqSmwJv3a8Kyxnzg+k/y1He1/KLEZGpbJcnPKH9Wgfv0ftKYWmdPH847SOkWLX//Z">
            <a:extLst>
              <a:ext uri="{FF2B5EF4-FFF2-40B4-BE49-F238E27FC236}">
                <a16:creationId xmlns:a16="http://schemas.microsoft.com/office/drawing/2014/main" id="{202BE0C7-447E-AE46-B0D5-4E57DB83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31" y="4869385"/>
            <a:ext cx="3481547" cy="19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heep farm">
            <a:extLst>
              <a:ext uri="{FF2B5EF4-FFF2-40B4-BE49-F238E27FC236}">
                <a16:creationId xmlns:a16="http://schemas.microsoft.com/office/drawing/2014/main" id="{DC4FB8AC-6A24-5B47-B4FF-B24581E8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24" y="3030876"/>
            <a:ext cx="3043211" cy="203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otton fields">
            <a:extLst>
              <a:ext uri="{FF2B5EF4-FFF2-40B4-BE49-F238E27FC236}">
                <a16:creationId xmlns:a16="http://schemas.microsoft.com/office/drawing/2014/main" id="{209F83CE-17A7-734C-9E51-8C00A389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78" y="4869384"/>
            <a:ext cx="4896086" cy="198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truck farming">
            <a:extLst>
              <a:ext uri="{FF2B5EF4-FFF2-40B4-BE49-F238E27FC236}">
                <a16:creationId xmlns:a16="http://schemas.microsoft.com/office/drawing/2014/main" id="{2D376B73-1F9C-904F-A8A5-043A2C19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384"/>
            <a:ext cx="3831816" cy="20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8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2C5A-0F06-DC47-ABB8-1092F99E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Climate-resilient agricultural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CF14-904B-2D43-A565-FAB37FC353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Hydroponics: climate-controlled environment</a:t>
            </a:r>
          </a:p>
          <a:p>
            <a:r>
              <a:rPr lang="en-US" dirty="0"/>
              <a:t>Free-range animal husbandry: reduces greenhouse gas emissions</a:t>
            </a:r>
          </a:p>
          <a:p>
            <a:r>
              <a:rPr lang="en-US" dirty="0"/>
              <a:t>Polyculture </a:t>
            </a:r>
          </a:p>
          <a:p>
            <a:r>
              <a:rPr lang="en-US" dirty="0"/>
              <a:t>Regenerative Farming and Grazing</a:t>
            </a:r>
          </a:p>
          <a:p>
            <a:r>
              <a:rPr lang="en-US" dirty="0"/>
              <a:t>Biodiversity in seed sources</a:t>
            </a:r>
          </a:p>
          <a:p>
            <a:r>
              <a:rPr lang="en-US" dirty="0"/>
              <a:t>Hybridization for optimization of crop to climate</a:t>
            </a:r>
          </a:p>
          <a:p>
            <a:r>
              <a:rPr lang="en-US" dirty="0"/>
              <a:t>GMOs?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1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6FD8-E89C-B049-8E8D-4A51B835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076DA-B346-FB4F-B7C1-C64EE451DC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https://www.patagoniaprovisions.com/pages/unbroken-ground-1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www.patagoniaprovisions.com</a:t>
            </a:r>
            <a:r>
              <a:rPr lang="en-US" dirty="0"/>
              <a:t>/pages/regenerative-organic-agriculture</a:t>
            </a:r>
          </a:p>
        </p:txBody>
      </p:sp>
    </p:spTree>
    <p:extLst>
      <p:ext uri="{BB962C8B-B14F-4D97-AF65-F5344CB8AC3E}">
        <p14:creationId xmlns:p14="http://schemas.microsoft.com/office/powerpoint/2010/main" val="8558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What is Agriculture?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083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Definition: The science or practice of Farming, including the Cultivation of Soil for the growing of crops and rearing of animals for food, Wool, and other products (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https://www.google.com/search?client=firefox-b-1-ab&amp;q=Definition+of+Agriculture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Types of Farms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Industrial Ag: large-scale production, often of monocultures, by corporations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usually either crops or animals, but rarely both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Global market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Independent Farmers: large-scale production, often of monocultures, by family businesses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May involve both crops and animals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National to global market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Small farmers: Small-scale production, multiple Cultures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Regional to local market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Small holdings: very small-scale production, multiple Cultures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Supplies family and limited Local markets</a:t>
            </a:r>
          </a:p>
          <a:p>
            <a:pPr marL="457200" lvl="1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1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jpeg;base64,/9j/4AAQSkZJRgABAQAAAQABAAD/2wCEAAkGBxITEhUSExIWFRUVGBcYGBcYGBcYFxgaGBgaGxYVGxoaHSggHholGxgYITIhJiorLi4wGB8zODMtNygtLisBCgoKDg0OGxAQGy0mICUvLS0vLy8tLS0tLy0tLSsvLS0vLS0tLS0tLS0tLS0tLS0tLS0tLS0tLS0tLS0tLS0tLf/AABEIALcBEwMBIgACEQEDEQH/xAAcAAABBQEBAQAAAAAAAAAAAAAAAQIDBAUGBwj/xABCEAACAQMCBAMGBAMGBQMFAAABAhEAAyESMQQiQVEFYXEGEzKBkaFCsdHwI1LBFBVicuHxM0OCkqIWg7MkY7LC0v/EABoBAAMBAQEBAAAAAAAAAAAAAAABAgMEBQb/xAAuEQACAgECBQMEAQQDAAAAAAAAAQIRAxIhBBMxQVEUUpEiYXHwgTJCofEFI8H/2gAMAwEAAhEDEQA/AOttLVpFqO2tWEFe02eckPQVKopqipBUNl0LS0lFSMWikooAWiiigAoomiaAFopJomgAoomkoAKKKKACiiigAopKKAoWkopKAFpKKSgBaKSaSaAFpKKKYDWqNhUppjUxUed8V7G37J18PcLi3/wUOkNbkGXBZSGYfCoxuJOKp+y/s/ddL1xrnE2blyY94TIkgoSD8fKqAnGCy+npT1XuCpWNWDk6PFOP47ieEuNw7Ok24GHaACAygSwgAECIxtRXqnF+B8NccvcsWnYxLMikmBAkkdgKKyeHJezK1x7o3kFTrXPjxpuij5kmnp4vc/w/Q/rXW8cjPUjohSzWEnjL9VB+oqxb8aX8SkekGoeOQ9SNaaJqjb8Stn8UeoIq0rg7GahpopbklFMmiaQx80TTJomgB80TTJomgB80TTJomgB80TTJomgB80TTJomgY+aJpk0TQA6aCaZNE0BQ6aJpk0TQFDpommTRNAUOmkmmk0hNMVD5pNVM1UmqgB800mmC4O4pDcHcUwBqguUtziUG7r9RVW7x1sfjX61aTJbQ40VVPiNr+f7H9KSq0vwRcfJmqtTKtRgipA1dBmKPShaAw7ml1fvFIYCals3WXIJHpUOv1+opNdJqwujVTxZhuAftU1vxZeqkemawy9IGqHiiPmM6H+808/pQPFLfmPl+lYAuU731LlIfMZ0dvjEOzD8vzqbVXLe+FA43TsCfmR86l4fBSyrudVqo1Vyp4to3+5oHEv8AzGp5P3HzUdVqo1Vy39pY7k0qcW42Y/U0coOYdRqo1VzI465Pxn61IfELgA5vypPEyuYjodVRXOJUbsB8655r7N8TE/P+lAtGjlpdWGt9jabxO2DufkMUw+Kp0BP0/WsteGbsalTg2/YP6UVBB9T7Fs+Lb8n3/wBKhueLN0UVVulFxJJ+X61XfiFzj6mqSXglyaNP++CBlQfQ1G/jDdAB9TWTcvTAj86YG8qrQvBGtmg/id0nDfQCkt+JXswSflMfas43e1MZm3g/71WlE6ma547iD0P/AGj+tVOI9+5E6vqP1qg4cCZ6xuan4a9dUyXxjG/ypdN1Qbt07HDgbk7fcfrQeAuR0+tS/wB6PJ5VgYmPOMT6GoeI4+5Aic9sbGp1zvsU8ca6sZ/dtz+Yfv5U0+E3I3H3P9KujxK7EBST9KqWvFb5BlGJnoMfWhZMj8A8WNOnfwRjwY9Sf+0//wBUtUL3EcYWJHvBPTtRWn1+9Gdw9kvg31Yb6dvT6eVLrE4A7z5f7VG5AiNsEfcn86S3c8+xERuN++8n6V8T6vN7n8s970mLwTBlg4+3+nrS6hE6R0qJ2kSQTpOfnj+kRTGeB55gL9MbU1xeX3P5YvS4vBZJT9j75ppZJ/f0qFbq6pkk522O32jP1pTfGrG+fIZ3+pjt+dP1mZf3P5YvS4vBNI/l/eKCQD0/ZqvbuzMyPinJkYMCB5fvuq8QCvfEzIkT9MZ+9Hqs3vfyw9Ni9pJrUgmAYny2/cUrKgjl/wBhvS8Lba4MYPUmVA6TqMDqIE1e8R8Layodrq5K41CZMgCDvPz601xOf3P5Y/T4fajPheiA/lgwc0MFidA6YnvVriPCr6H/AITELHwgmcQMqCI6zVIXDOR8sYMdO/X0+dJ8XnX97+WHp8XtRNyx8EYkfv8Ae9CadtPlv3NV7q50ye0/MZmfT+tDkC31IEgxn4Zx1ml6zP738sfIxe1Eyuu4EmNpz6b0rMMY/PFQhScajiCT3xkEd4E/Wm2wYIYy0jPlIwI64o9Zn97+R8jH7SdmBwVwc4PWNj1pFYbR/tH61XRsgyScZG2Jk+v+m1Ri8R8p6jZcH0mPvVesz+9/IuTj9peS9BGnzznz6d8VIeMaQMwY7/SqDMACTMH8yTP5Ul0Mcieog5gwADv60vV5vcx8uC7F7+0N2we5O3QxTbl89IPqc+X2NVPfH4cYgySQJ2j8/LFIpJwMsJGw3jtH7zR6rN7n8j0Q8E5aQIA/YxmlaJ2Ub/ufWfSRVZmJBGRHYRsYMfL8j504TtMiT65Hw/8AkKPVZve/kOXDwicMI2T6fqKf73PQDyAH+9UpIBP2x2M7nrA86TWcg4APpHU5jYQw7etL1GV7OT+QUYrsX24xh17GB6flkfamM7R8XxTkk9fzG30qm16DnE7EnE/yyfn+80l2QCdQwOh6D8XyAip5s/LK2LQacj8pBI3P5fSmG4pOT1Ppv+tQ6jPxAZAE79D18vzqMvMKY23jAXSCfUAnr38qObPyw28Fk3RORO+3Xz+4+tONsSSCMfTG/wBx+dVWeYgkZ6SBAOds/pH1XUNQ7mMDrn7kipc35HaLTP5DG3nn9INRMcYP3x1/rVbXsZYLMQev1/zL8opNQJ3xB67S0T9R9jT1MLRI1yCdvmDRUa3k/EYIx16YootissWuMWIPQkARBx65IjPaKle6sb4ww65I2BiMAT8q87/vNuYznnGB8IaOpAMY+LG0Yq8PF2VYBUanJOryYiOgAGojPQDpWj4WSMee/B24CxkkR0GOxJO3n9DSkqYjMH5COsbxXG+HePjAOBKtlhtpOoY65Bx26ZrXteMpzatQACyIIK5EjPmftWMsU49UaRyxaNhgANIgEDbPchYjpg0MEmZE46b7Z32x96zrXiqEadzymdj1Dz9/rU/95W91giFOM/EwG+egM9vylqReuJeTRMjpI3nvP5HHpTUtjoAcwAOpyJ9MmozxiMQI2G8RgYbfcb561NZYKAxADPOgHBCmBkfzGAc7VjObWyC0W+H433aPZUzqklzJJYzIHYYiqlsKOogDbBUfP1/eKh1r+IAEkadpwskefX6U23dUSAQQAzrvkaST/wDqY9cd6Qy7wvHvbH8J3ERgM+nPYEwcdO/0rQf2g1iL1u3fXuQFcTMHWuwjsDWOjzEbEgehU/oDS3bqqc9DzGPQf1H0q1kYtKNuz4bY4gB7Nw23JMWrphpgjTM52xG8VmcZwlyy4FxCpyI/CVESQRg9dvKq6cQpU4kDeTtysSNswVPfpFanBe0MKbd9ff2QBIbLpjdSctGdzI6HEVLd9AMnTzDVltQHeGjcdug/6qba+McoGBBxM5BnpGAO9bfHeGIbf9o4c+9tSNssu2CCJkCNwCMVjWmyuJ3zkR/p12pKQ6XYRTlh0adhgefbZhPr5U4E6oBGQJG3rAxGSft5UjXxBnJ6iNogEx1zH1FMXiZnzwOk9hM4p2w/kRAQ45Tg7kCTyk5zEg/0pS0ElhMZzGnJbAPfA9JFSG8e39B/mH1/KhuKAB1GDCnyhgY6dYJ75pp2KiO3lSQd5IzjcHrttn1pWJB1A4gydpwY+m/qKUcTJK7QB5YJj85qG7xTTpA364jrAjbrPoaA2JQYyeZcD8wcRk7fOi6pG0mJ7YgQPqY+9OucRBCw3MCQIgnaGBiYEH6juIhHEYUDc6dQ2InBIPm00BsKgYNMSM9fQwY3yAPrUaIxgxpYY6Qf5lPlgfs0DjGP4SMNjfOYEjBmpBcnIyDjp0ODvnY+f9H0FSI7dpjuAQsYOc8p7Y3AGe9OThyTgjpuOnNgeR6+vpSBzMDdRkHc5AUeeFkfKnG+2DEhh8huA09Qf60Wx0iM2W1AQBETEyd4+hj/AFpy2SAM/wCEnvG7AdCcUFzOlgIJOR0I29f9aQXTMMsKASD1J3Ib1H3p/YTSC4hB3jpIOwJk/Mn02x5o6nlOsgLhgRnuMjbeT6CpFeDEZI8++ZPyO/n0phVoaT+HGDMgGJ/P95EOhLqk9SYJiYjdc9IBG1JctDWNQHU5xuZUj6z8jUj28tDCZOOog4nucflUUQI36g7EgNLAH0JPyMU78C0jE8GV+fJ1Sfxd/KirFm/iY3kiS4ME46dqKrXMml4PKrPHXFVgGwWJOASCR0J2Jj7Go/7SC3Nq0lgSNUk5yZbqZOfSu5v+xNn8F1gQs8wkGBmdowu3maoN7DMIK3BO8EQNmI6zkhB5aq9VcRi8nO8U0YlniZtqpUjGkkEnVOjywMSRPUbCKVr5lhIiQTMQT59O5z1FaD+yN9WGkhxE6gYgiY69cEetV7Q/srE3LAYyRzglSuMjSe0/UU04P+ncFjldMdwXEPkh4PwhTOxJnPYHT5zW1x3B3dBIyEPMIMmGbTAM9N4z07Cr/gnjfAAan4X3bnrh0mA2YXV+ddv4Zxdq4AbTIwiTo04zjG4wZzXn8ZllhqWh/v3NuQvdZyvgPDQpuP8ACgMz0E/AD2wSR01Ad6yuK8d133JGteYCBIXYKCR0JH3nEV33jXCP/ZricLbT3rGRq5QJJLEREPnB2/KvPA7m45u2US4DDKU90wzMzbIJJ75rDglDO3kb38eEVLH9NJ0W08VkMWXlLJsT+KMSD1jB/wAR3jEvEceF/iKQByxGqYYE9v8ALkeewrLt8MEELqTmk6v4iHGkksultpjlMT5VUHC3FbVp94iqBFs6m+GDKxqGT1GK6nwpm9a+/wCNzpLvGrB0SSsY+s7ZBxI6+tT/ANq1IDpiQHIEjSsbH/ESJ+XlnkOJ8QZrbLkljGRn49RIAyeXy67Yzfs8YAhEkrlGMkl2IXSu5AUGBnzPUzjLh2kSsrOit8QGY7nHbTkS8TtEEfXB3p1jiI3ESkjOOXSpBHQEx8jWRwnEO4De7xGnMABSAdhJLRGfOrDcZnI0gkMWJlAYAIwnLAJwT9aceDyyS+nYfqILqze8I8Q/slxGJMXHW3cH4YbAJEZgkn01eUWPaPgPc3Sw5VmI30kHIHyYEHsRVLxTRfR71u/alArFAwfVpUAxAMEx+IYxG01q8B7R2fESbdxCtwGCAxCkgdGEZII+g7U8vA5Mdya2vr9ioZoTelPeuhi3Y1aQRnlxiQcb9cEfeordyTnGG2yJIH9Bgfeu2X2U4crHunUjqHcHGZBU9/8AaqXifsiwVmtkgQSVYEggA4nEDfGZrF42ujs2ZzDggY3Aieoy2JmPxAU6JJLLvt8jgb5MiP8ASkusDpDGNUNnIk5IJ7Z38vKpOKQKDc5uXUZ3iBtvEEjV9KytItIYoA0kZDQvfBZZb65k+VR2QWM4Okmfly6vmvTO4zUlxDqZVYEj4pJxJkYnGPsPSm2khhBnSDjBkgKMz1n+nrQJLclvgwYE6Yj5kE+WBHyNIjDSxGcSYMzmZH29A1MN05wcjG0Zgz0yJG/61ECNIOxUrkb8x3B+cf70Ax6ltZnMHBGCAIyRtPScdafbU6ZBzvPaTIB6dOvbpQEGtxMEj4TJxMfcs00l11KmDCsc+cTnPYwI/QUWPboQSwQ7YIJM7KAMRA7VLfWRymRDADYHOem8YnfamapAByCQDtDQoiDtGRnyqXcr/LJkkyAWgjriNvlVWKkCW9XMRg7zs3L8XltUAvEJvgyc9gCDI3zJPrG1Pi2QApn/ALpmRB8iQ005EkCQSB9TGoEYPYiiwoYiHVI1ARtO2GAEHc7/AFpLtkkai0DSesZ843IEfSnu5J0kgZ8+UEQN95hiMHamO0gKW8jBmDBgRsWMH6edMKQl22ZLaioIA3GYAInb8TnE5FJcYzqkwwMQOoydtsqMfrSac3EVYGj+YSHYcoznakYE8oUEy0SQZMnG3WCOlOxEylepGCRsvQx3oqN7qAwbWo7k6yu+dgKKen92DcltXXG6EKJB2YGe2/c/OphjKxHmIGekjbG3qaeikAQqxGIHQjfER18s1HaIDnGxOxiT1OAJ27VbiZJb9R7XLmD3BgwTgHqRiM95xtXMe3tyeHQYEOBAntGZ+YHoa6HiLUcokGJgZJjeSoPQ/cVzHtyJS3OQXmew0/CT5GteHj/2IO5jcKOVfU//AB0BiChUkEe6yDBG/WjhRyr8/wD4xQ3T/wBr+te9Wxz3ub3A+2HG2mVfeC4v8TF0avhbA1SG28+lT+N+0Vri7al7fub6qpFwEtbKmeVoGoeoVornR8a+t386R1gGQRyIM9wTOf0rmfBYXLWo0/K2L5zqn+7m3ZvlCEciSAwIJghtjkA57EA0+/bBz1+/2qt7S8Jd97wzWrVx54Th50IzdGn4Qe9W+C4HiSo/+mvQdptuN/UYFYSyqDttEyh9TUSpxMt8YW4P/uANttz4Yb9DU9/gtSe6KNaOlyWBD2yEQsFAMEABcSWIk+tXW8F4kz/BbY7wsRvucAda1R4TfAdjbOkJdBMqYLWLgQQDMkso+YpSz4Jbao3+UXi16qmtvx/6ZHhgFvh7QMZQsY27n8/tWd4XxEe8fOtiIIJAEzqwDBORvtmqnCeMBkZY0lV0EHePhPzHbpT+GnQY6Bm6DA6/SujJnrC4d9vj9RxrDqyxa3VP5MnxDglW6tySouBiRpyDHN1H833NZt64bLk23YHlIYcp2kbHpXeeN+E27PCLxRZiwFthKzBa4uo52tjClj8TSAIBrE/s63Vv3HRSQ6EH4QD+MgAxAHSI6bVEZauptkxyxPcl8I9vfFNPLxLhUDZMNJI5V/iah+HoPxGdxW54d7Y8ffdlv8QzLpysIvVT+FRn79OsVzfgvh/EAMyWWuoW1FBaNxSzG4g2GIBQ47g9K1PBfCrxtm5bsX9bdpJ1fzQEwOmeucRFTnwR5bkqM1Kbn9i8nFOUVzqtkNc5ThlOoLBEAiDAgj8VWF8QtaEJJU6Ic5g5gxIwcb758opfbHgwli1yEXDdBb3hfqp97Ooc9toDqw5l5gdhXP2yzsEJAHuw0AxAUgR651Zrzp4YvddDtmpwenr/AJOpsXVZssJhTPXqrfIx+YNHDcaIYEnlOoEj8PKQD+flHlnmmDBguiGADddWVBhh5FTH+ZusRdS8xMuh1NgsgkSPPAiDv69axljKWR90bty3IK4AISM9z2/6Tj/ampdnRriGx0IImFJII3Onbz2rNW4+i5LLErpJIUuCctJWADP5+lOt3AEbV8RQNpOCsHJXESQpMQdvrnodbjUzQChjqDRPbOYIgHqQxB/ZprISARvMxAHQA99/rUPC8SFQMMDsRmCJYd56j0NLfusriAGyuQYAkDUVBycah1AgecKty3RMhUhAq4gYxKsV8sAjGQelFq8CdXwwsxOdLTErPSB16eVNCgpg4EQREbZ2O3Mdj0qMXl+ICRqiT5iBj/PAP+byo/AyW08rtDOSYxuPLvA6U+4dMnMK2+Z+HSSO4xM+lVwWW0QSQxDGBk76Q0eo3nqamvuHGsfikDpAJ/WhoE9gDkEiQDqRebMSWBIjMSd/TzqvagByxJJQNtBEMZA7bn6U03HENv7x5luks3TAjmPyA+ZduEW9Tf4PhPRmUT6+f61VEt7EqMfeDV0052IYxnf1x5ihNQCsTv02MmI27Agb9u5qQQCSeXv3JUD7xHpNQpegaWGCyKABlDrgk9R0Pp91VhIY6QfiufJwPt0pKkHD3h8JEbjmGxyN89aKdfgf8GoobIYHJgEGCd42OT+tSHiCTkgnqGMEyYK/lAxuO9Ydu+gBR+MtqTAHw4I3PMSCI8o36mrJR4CteWM6WCK05EmVIGxjb+tdekTdrYt6GBBOmdpwABOVwJiRtHQZrmvbt2Fu2BJAuk6pUrzDCwMgyzb+Va58OuEyl/JAGUwABMhSYBgiSCJEb0lrw+4mSwvSm5XBMmCEkjaF3zpGMU8bUJKVku12OB4e/AG2/wAPTK9Pl+VTlwY8vdSPQmme0rpauqirEoG+HTBJYQV74P6CKz7HFYH4gIyPiH7xjyr2sc9cbOWWm9jX/GPW5UycQQM5hVPzJINULXE5B3AnI8+46VOrgqYP4UH3NWm0S431NrguP49L6XUs3TbVEVAAACtsW1OYwDBP/VWt/wCpfGGMDh7KDIyu2rJH/E67xHUV13BJa/sfDrb0hvdKWUROoraZmY76jgx6VmeJF1DlWReZTmZEAA7iIxOa8TO8et2lZ72DDilC5bfyYP8AfvjRY5VcthdEkiRgsT23NdD7Ne2toqy8WlxiisGcByIQEOYUEDY5x5RWLd8YS0gvu2tZYjShKsWBiGGIJPeuc4K8jM6tAW6jC2zHSgLLAdzIAQNkk7RJG1bcPii93BfBy/8AIcmGlYpb99z0mxe9n7zG41m3qbnLNauajMwTAJmBPQwRiqnjPDeBFGZBdXUIm0vEqQNiyhwUkea5jrtXnntOlz3w4c3FuNZQJbawAyuH52GuBqI1HPSCOmYFui2XthSQIjKsYZgRqCtvAiZO9drUUun78HjTyTTtV+/ydl4Dxi8HbJtXEuWm0Mp4iQ2kxpGMQZAxvFa//rN2AAs2exCKxltOoBNiZh8mPh865vg+NA4ezbZsrbRVk5UBRy7jYlozmT2qn4IysrIpz7wneT+CEmMiCQSQAZrx8iTk33TOyM7SOs8O9r7wL+7W0GLQwGrSxVJVgwiZAjtiKqeH+O8UzFzdMu0mSYAGo7dgcRO1ZPCtrdQn/MAUARyFdJAz11MP3FNv8MxuERpUgmBmcMpaN4gAwNie2Kxkre5d0avG+IFyDdZXLE2w3KG5+XUO0qY+m3SnZtrN0BQQcgQJGoAkAkduh6zvVRbpZ7hAyF1LIkRy+8tsIyW1A4n4ewy67eIuSgEEgyDO4C6TBjPnG1LS1sPXRYuKFZQo5tWnEDlKxnpGpY8oG1PZENplQTIUgdTqAEjO0xIxtVAsbylkOljzrPQDVgb55m+1XNRk/DqIUkEYIUhWJMYhp2xzCivkNfkqpbJlfdzbKtyycCCAudhOZPenXOW2CkNGrRJ8pBg95I6b+VOEEB1cMoVBqJG2kkTEDMLjNNcsltWBByMaTBBOt2OwkGdv5T6UyReCvMzXFMSCgyNoggCJPyjr51K1vmmWZXRQdMhVBJk9+hnsCPKqd27zagIBCGdiFgnTvO2T6dM1Y4kvbZDkmSJAOABEGQRHxDGN9qTj4GpUN4a26owkhh/wyM6uVYcwPLA8oqThLawMDnOIBBTk1QfIe7kmNmFUvEbl1GJVZkWhkDBkaiB36dhFScPxTABQecaCuCQ0KVAbqACrGIO/aq0tqxJmhx9wSLkS1r5AqCNx1wZ8sEbUviAFtDcBI0yF2xLFV1eUyevX1qunEq69VVlGSMjUqjJAz8H/AIzVThrb+7h1YaAwIMkNI5NwZEyvec9qzS89itVmjdvzgAloLriNQElQc5kKAPL1qpevK2lZIhVJGJ1IQbnqkN02z3xFbusvu84GpCSDrOkTpxgfhwc8p2mKddSfgJCE3cgTpVok56GBg9z5VaRLcjQ4pzFxIiAJ3ny2GNIUnPc+VM5jzKSC6q6jMkkqGHr5nGes1SWLl521lOQAf4mGonfoQY3zpxVsDKgkl1EKx2wy5MTA3g+Q2pNUUpWrBLVxsqAwk5IBJgwT9Zop1rjFAjRc3PwgRudqKWpF6YnlxB7U+zxNxPhdl/ysV/I16R4t7IcNcBKg2nzzZILbiRkEz6VjX/Ygi2oBBaWlwYlYJQ6cwZgHOPPr7i4rG1ucsuFyRZg2faji1/5ur/OA23rWt4d7e3bYAe2LkGSdRB32ggjbEDGKweM8D4i2qs9phqJEQSR/mgQJ3Gc1n3bRUkEEEbjtVPHin2Rmp5I92dF7Te0Fri4K2QrgyzwNTCMLucSe/auXtW5b6+VSI+nMTTODuc+es1pGKilFClJybbJk41lEZ1A7/wBKucL4gj4PI329R2NZF1sn1pgahydlwlpPRF9ruKt2FRL5hAABCzHQTEwOlYvHe1PFna84PQhjj71gcM50xJHagAgmWmpcYvdxRpzZXUWdN4Xxty/acEs/EWjKszale22GVleVIBiAP5himLxFlriqwCWbkAiCTwzsw94yqMlJlgvZo3U1h8LdKtrlFIVoLAmDGCIGGnY962L1u0lq44cb24AUkFwDKagcDvOPyFXqRzzx6Zl32z4xUdLaAKw+IgmSMFZ84x6V0vs57SpfX3PEBSxwJVdL+TA4DfnXKK1jjXNx7J96wAgcQEHKsKAPcNkgdT9Kz/GLhS6IBA5WEnUY2InSs8wOYGAKlu3Rnkw3uz1XxPwO24UINGldGkGAUmWSQZWQSA2YmuO4liOKckATcYGMKCGUjGkZ0iYAMdNq2PBOOYW01OxDMQpicaSfy26yRWPxniAHGXrTqkFkYF0QkqEENrdgOp6fpXPlxqR0RhSVEvDeI8yoSrSrcu4VicyekCJ7wCDG8q8awIfVqbGNOGP8RrjA7kArj5Vm+M2FQaiAJZIKho1KpwcmBB94BmFxgmqnD8SrAKrMQlo/EYZdDs4JOk6p1aQB/OJ2xySwFNyTN5pjDFtNwHEjQNAJaesmROenrV73on3bGDqnPT4gep7TjEaRGquWs+JEPBHxZImAksuksd8MIz0YTV3gOOLMwdDq0QYEE6VkxO26/VT+Kazlia3GpmyOGEsLOFKsdW+BpJBExEvt/hI6VFwnFajocqRrdevKFa23vI3Awseh+eX4VxIhQDpVVIYk5UwRqxgtq0k+THvT/C+KUJrZTytBA0ljlS0QMrpInO/bpLg1sxqasVk0G4Gk7BciNiS0zBxAj/CB1q6110hQk8iyAxkEROnzhgc+XcipeH422zlGIDQSDMQCQVbaFUyRnMgVY4O4jGWAMlzpkcgldWDmAR3jlO0ZlvyhquzG8PxAuKyMQcwP5SNPPnGNMmPIVnJxUPNuTpdUOrIgskrA/FysPMEd6ucHe0q0NJOkyYzqGTkRiJJ3rP4uyoZmXBYiQfhhY0mNpgEeYzk1MaTdg9zRvmXeGG592JB2gxMHZh8pPeo1uS1zGG051D4QhI3yY+eSfm7+wwpzLQNOYAIgRPlk43mNxTkuDVz5Y7kAkbCN+u9TrroXpsF4dTaOhYbNsIZhlJKgmM4k5xGufVeB4l2V7iwoDSIBJYwuloiRscQZg1OjsRMQSrAGIVZYBQfM/wBRVC1ZB94ZhZIaPiYoPrk5wd4JmqT1IGvA61xLAMLiGSTiQQIALMfkG+vpUfg91iVzHxAKSQDBlQAQSBkn0Ud6s2nJ1kjS+ogFG/lLSDOI5TjMSBimJd/hKoJWGEPpIODn5gY/Sq2oSbe9kPOLqoDykmQQI1bsvntMjYkZmluF0uGQdRAIaBpgCbggY1adWQeo6U8221kMZKhltn/3CPw7SJB8gO1JxS6rqSGleaO4Aglv5jEmfWnSYaWivfZgx06iDmRqAk5bHfUTPnNFR8ZdVXZTBIO8yfmZ3oqkh2jtEuExzEAhcGCuQCQTj02qe1aBGpREkiVMidKZ0xB3GY2+dYN/xdVKgHHKsnvG09B51cv3oCSTOmdyDkmCCMgxGaaa3N+fHoy4xzgqxkAkCCfv6d8CqvE+FWLnxordedREydi2Qc9hPnUljiSdQMmIcSc5ZZUMNhBiBVh7n4WOntq0kHtEjudo/LKprdf4NLjLoYvFeynDcx9wsMPwrEehmF6Zxtmuc8a9gtObT7/heesxDhR+R9a9IRtMDKz3gqTMb9yT/ptUV4yxLWzgiCpBgdZBjHp2pxzZY9HZnLAmeH8X4FdtkhlkjfSwbfb4Saz3sQYjI3Hbyr6C/sy4CnUQchwD/m64OR9Nqp8f4bauoBdshjBIDqGiNucZ+ed/OuiPHe6JzvhvDPCSWEeW31pbBzXrvEexfBt/yiJEAB2OmcgiJk5Gc75rjfEvYbiEk2wrKCY5hqjpIIEHyrohxWOb61+TJ45x3Ry/EYFPf1xJ9PWjjfDb9v8A4lt082VgPqcVXVYgyPTMx32it1JduhEnqds2fArmm8gJCqx0kkkDvJwceoIrovaPwlHdP4ijJDOQIODp1NvBKjSOi6mjvy3h7H3ilSZEnlgtMHYHDH/D1E1re0F0myiqFYkjAErBEllnIBlTnMMB0kw9nRrKnddDc8D8XNqzaS4srabWCCoKnVCuSHGpQrk6hIn0rL9p76rxK3TdDXHKZGNKg5OtQDJJYbbfSoOCL2lazd4fiIYpDjnAEcoU6dsyI71i3Lly5fU3SdUrkwpAXYS2AYwJxMdKSmmZ6aO19pAh4clQJEHSIeRgkg/CFO5cbjHUzxvB8bpWCFILKSpAJaJECQYHMTnqBG0V1L2WuWLg0s4I/ANI1EyG0/hIOSowG1EDI08rf8OuqoYgjVsGBkmRKjG8QfQH55Jxexc07s0bHFSLNttSqgyAORtJ5TAnm0ruZ+Gc1Yt8craHeNZYALspQkkuxAnUGVRtsCe1YV4MAA0kjGZxGABPQUisR+L95Pbfz86HjIs37F38OlWY3GiZX426kbRDT9emYk4se7dZUmTGCIBZMbAjlU5Hn3rLt8QeQDGmCsapJwQd4wRI7yals8astrAYnWQSJIiWAIBjmOPnip5ZJftcUrXIZdKPBXmkhmGDPUyQYO28b1b4C+ouL7yQpyABIXnyvaNU/s4xbXGnUTy5gnEKDPUCB1jH6VNb422EMJuSCx6ZUr8+/wDXopY9gR0PFXlaFQlIwexCgAEEiZPNkkTQOJAMg+81D4ozIkTDeoNYivq3OBn+g9Kum3PKq47yMg9e0Y8645wvqbR2NeyxfVOQYjBjA8unT/arPDWVWWOJxC7HlmQevb/qGKrcPcKJpYMCVKYAMCQob1M/lUXCW3W5k4gHm/xaVBGDjKj7VzON3+2bJmyfEVckAAE4gxIAXz23MiNt9pqvZttiBpUjYyYP8vkT5f743jto2mV8sRkBREGF5mIwN0wBB3kTizwd25ea1dUlAAEfTzCQYnsI5frjeTXLSipQexOq200avGN7sKziWhioK6mjrEZyx0iO5qLi+NtoDgwIztiYOMCebz3aq3j99ioufFpKqowF0lHZyc4iCd5AKeROGl5rlpeUyVgu4nlEBiZEsQMwOmY61tig5RTZM506R06X9Ru6GVgJZQMN8TSO5MkZwelF66zE6hGpmSWYkroJQ/8A5ffzrM8M90l24r6iGNwlYADBOa2F1HZt4PbMdYbXiQYwT8AZZ2AlRDSc6/4a9cT1p6N9idexo3WLksgVlJMGTmMfzDPypaiXxIESCsHbBFFRui9aLN7hyikBC2NpwYmfTftVfjLzuABytpAUxHwiB3xgfOa6BODO683lSGwGw6kd4J/r86wU2uonj8mV4RxBFtlOlDCgg7zJ1eo6Sa0rPFuoJnuMZGRuARH7NVuK8JboPepGZIBH132H1qCwsNGltz8TSRgzIPSelaa+9k3JGzZ4swmYOle+JyuDErBGB5CcTU545oACQcQQZnOTpjsNs1n8JfUmZOrAywJxEfSBUXiPiCWxrYlUgg+h9OmPvVvJctkbRySjG2bi8ZJMQQI5YM5ggw2e46Zp6uASuoZJAVwCpxsuBGYzneuX8N8TLtoBbRc0hdeDjJJ1eZUQezeVa7cc06SjbwTIOmOpET8s4q5LTVmkc6fU0hYGn+IsDOVAKzuT03O/L1qsOHDEY2AA2UiAAAQNP0wN/SlN/HLOeq4E9eU74HXPpVguHUHBjmIIEqJ3yMxjPpU6U+hq1BjDaI31CSeU6SI7yARk+c1ncZ7McHdY6rCZBbVGmRgFpSCRJ6RWoDhiSwgH4s28n4jByDB6zmkW0wk6cYjSZ1DBAKN/lHXypLVHdMHC15OdHsJwoM21YAr/ADOw21AxM7gdfpV5vDLREFFfC9OaAIEqBJIAXJA2rY4cywIA2nYAgY3QnG/X/WmMcc3NswBgEyRpg9ep7x93Kcn/AFWLTFdjLXhk2RsKBK5MCIUaT6DfsPnOFAPPZicSAOhA8ycSNo2yalv2Fg6k0kDdlDzP4Vzn0HlTbazMTEyNJxsYMRqEYMZHappBQicCiZU6fQAQNjEAEGah43w+RcDaSo25twV6jodRG0nmnyp73SQQEFwgbYmMR8YiQJMCN/KoLwVRGp1ZiRpLRqLRAgzEQFzHw4xS2Ik09mZvGeztu7DFCqgrGIXSurUMifhPNOOVe1c/xnsp/ClCLjFQwUCGiV5wZjLaxGMd4x2acYzOA1ueYAEEHTMyeXaAD6xnpCC4W0MrGN+YTgyRntOROcgbRWscs49zN44voeccZ7PXkLRbcpbaCTvHRtJyV5cZ7d6zLvBsC34SomSd+mMDecfSvUXt+7KwGUGSxAGRElYB5dRHbvsTTL1q266G924h4kqGPRsN8uad9PrW64prqjKWE8pvSAq6YI5p6kNET9MeppisQZG/pkRBmP3sa9C4v2aUkAQrhhpOOaGLaRjbYTsI6VkeIezRVJEkysZGS0gCSBjAJ7Y3mK2jxOOXcyeOVWY7PGllyeo653I69P3BrRtcYxVWGFkLpOkyTltMmQJ+pjfIqhc8AujKy2WjTJPL0079ql8O4W8xKxgFSQYBHTUCeg+lRLRpuyo2tjq+H4eUL6ipALD8QJCg6T1HRp+fQVGl97zJcNySIACkLnIODEZYA+Y9askuEc2wupJCqTAMQM4yoUQTI3NZVrhyqlwxXX/E0yQUKtDKZOQNJ27HDGCfPwU7b/g6H9i0/FIICgMwGkjMBF0mBnA5QJgjHWneEKUdgphHUEavXJ0ny6juMyIqvwBa42q4CtxOxOWUgETO0Fm3MfKtS7wgQgEwV1GCZBB0rv0/CP0IpZWofQ+/8jirdrsXii3FjlZQD7w4ysQVGnY4j/q6jfIvIsNDFHCstvJGWTpIgsyjeclQMkmn8NfVGK/GLjE6iCsRI7kRLHA6AeguJ4mjaLbosYEFR0kKdzznbEeuMcyUodLaHKn16nN8XZb+1KztytlWaACzWhzbRqkEyO3eaZ4t4TbDMqgBgSIk8zDYAGJ5T8zp8q0rvF23c2U0gKOsHYAqo+avtmceuD7QIt4u63ByNpiWK8satJ6nrno28AV6WKUpNXtt/o55xikzMt3AwnWFkkxMRnA+E4oqTh7vDBQGBJHXUc+eBRXbuc9HqtlYxJEeeM7DvVpbgK9SBv8ArRRXhtHZe4+yo/mYR8x+dSXLQ6qCI6gd/SiioBbmNf8AAkcsbbshYZ6iTOYO3yrM4vhL9oZRCmAGJ1Tk509570UVeLLJypk6e4z4xDLEnJXGYzHWm2nvBtL3A4InbzOKKK3U3uiJMfY48nUGEgCTtAGdh6g9q1/BrwY3NM8qkZJPMNOYONiaKK6EknY10HpxjIY0yTOogwdjzeZz/vV3huKlfxaxMkQCVJkDIicRuKKKw1M0xZJNE9yGiArnaHXI5iAdU7yN4/KkN0KdJDKvKssQ4xAURnpGwFFFa39KOiLvcsm3pkjUoxlWGe50MNIOw/SqhsrMqAWHxA4MSuQVHUnuN9sUUVEkXJVQl3iyghzLNgBgT3nIJxAHU1KQr5IIk4gzkAg4O20fTPYopdBWUU4e5aUi2Fb4sKBbfJBO8qTjfzqD+/Ib3TjSTGCqndiTsTsoj4txRRWmOKyK2RJUk0aIRRIwAIbI7gZgDzP0FRnhsTA5s5yesye/KfpRRWMttyujKXEWXOUPMhBgGBqAnqDvjYj16VmFHe3BgBx1gFW3BxuDI+pwKKKjJ2FpQ5baBgAulg0dzJ3zsJkZp3A+HKHmCN9UwcNg/wDkrY+eScFFSo7flCpFbjfD74YXAUKuSCQDJViSuMSQuemUFZ3F+EEoqgCIlScsBJU6jPMDBEYwd9oKK6OHl9KZDiU+AvPYu6WyrE6WxKyp1KROQRMCTHLnFa9y6y2wC2SxOpRESxVhtOCGH5UtFa54p0zKDaI/foIkhtzpiP5W1TEDAH0qXjbttmLaucSRgwUnmUGJBGo/TEzRRXPPEk7RerZmJxVpwuu2oB1S5nI6tG3QrXMcTxA92tvYrMATs0ls99h6RS0V28I9SafYwybFEOewPypKKK7jE//Z">
            <a:extLst>
              <a:ext uri="{FF2B5EF4-FFF2-40B4-BE49-F238E27FC236}">
                <a16:creationId xmlns:a16="http://schemas.microsoft.com/office/drawing/2014/main" id="{53E4164C-F9F7-EC42-AF5E-56DCC51D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llapseofindustrialcivilization.files.wordpress.com/2012/09/farmandtractors.jpg">
            <a:extLst>
              <a:ext uri="{FF2B5EF4-FFF2-40B4-BE49-F238E27FC236}">
                <a16:creationId xmlns:a16="http://schemas.microsoft.com/office/drawing/2014/main" id="{46AFD0B0-02B6-2647-849F-D7B7CD1A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-1"/>
            <a:ext cx="4648200" cy="303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nationalgeographic.org/assets/photos/000/272/27225.jpg">
            <a:extLst>
              <a:ext uri="{FF2B5EF4-FFF2-40B4-BE49-F238E27FC236}">
                <a16:creationId xmlns:a16="http://schemas.microsoft.com/office/drawing/2014/main" id="{5989EF41-ECB3-6A4B-A686-B6781939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"/>
            <a:ext cx="4039765" cy="30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farmsanctuary.org/wp-content/uploads/2012/06/pigs15_300_1.jpg">
            <a:extLst>
              <a:ext uri="{FF2B5EF4-FFF2-40B4-BE49-F238E27FC236}">
                <a16:creationId xmlns:a16="http://schemas.microsoft.com/office/drawing/2014/main" id="{7D4E7C2B-1EC3-994B-887B-5F3553B20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100"/>
            <a:ext cx="4417888" cy="2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aspca.org/sites/default/files/animal-cruelty_factory-farms_facebook.jpg">
            <a:extLst>
              <a:ext uri="{FF2B5EF4-FFF2-40B4-BE49-F238E27FC236}">
                <a16:creationId xmlns:a16="http://schemas.microsoft.com/office/drawing/2014/main" id="{341F9CB6-94FB-FA48-A474-5E9D6D45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8" y="3030877"/>
            <a:ext cx="5220791" cy="20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ta:image/jpeg;base64,/9j/4AAQSkZJRgABAQAAAQABAAD/2wCEAAkGBxMTEhUTEhMVFhUXGBgXGBUYFxgYFxcXGhgWGBgXFhoZHSggGholGxcWITEhJSkrLi4uFx8zODMtNygtLi0BCgoKDg0OFxAQGi0dHR0tLS0tLS0tLS0tLS0tLS0rLS0tLS0tLS0tLS0tLS0tLS0tLS0tLS0tLS0tLS0tLS0tLf/AABEIAKoBKQMBIgACEQEDEQH/xAAbAAACAwEBAQAAAAAAAAAAAAADBAIFBgEAB//EAEEQAAECBQIEAwUGBAQGAwEAAAECEQADEiExBEEFIlFhcYGRBhMyQqEUUrHB0fAVYuHxIzNTkgcWcoKT0qLC00P/xAAYAQEBAQEBAAAAAAAAAAAAAAABAAIDBP/EACERAQEBAAMBAAIDAQEAAAAAAAABEQISITEDE0FRYaEi/9oADAMBAAIRAxEAPwC+k60DaDjVJO0ZoaqCp1caxnWolapH3R5iPTChXQGM0NYYKnVnIPlF1Wr6Vpki7v2jo0Slb26xSI15hlHElAND6vFhqNDSLEvuNj4GE5SCoszxE658w5wniaJanKXBydxFtwImURAkzDFpqJ8lR5FO9+hhAhLu4glIc3VKEFkcbA+JLx4q7AwlqNOTiWPKLy/R6u066ROsq3aENXokAmm46iKCbLWnIIiem4kpPeGcc+K02uU0Kz0wyeIVC6YXXqAdo3GaVKoJKnxCZAgWjQWB1JjhmA5hIzY4Zpg0nFJEdAEJidETOMCMqRAwgwNM4xMTDARKYkCIFVHhAR0riQWYCkGDplQanCXjqZZOIImXDEpJ6QaSZlER4IiwMsnaJjR9oOyxXpSIMlocToTE/sR6esGnCiYKhUMDSDcwSXLSO8CBQhSsQT7MuG0zOkSrMBYGiJIREUzoMlQjswkmV3gyZCTuRAgRBEARaklyWNlAwVCYHQIIgNBqMoHWDp0yD2hJMyOv0JiJtUkD9RApj+UAKlRNIUYk6CrZ4YkqUMmIIl+EEA7xm1CzSTCszTJOUt3aDFQiC5sEqwlP0xTguIXvD/vCd4knSINyqNdsGKtQJgRQYvlyZYFrmFZhT0h76uqrEuJCSTD/ALz+WJBRO0XZYSGmMS+xHtD6QYL7lW4MHZYr06I9o6NF3iw+zfyqjqdK5wfrB2OERo+4giZAG4iw+wjrE06NO8HY4QTKHWCpQmHE6RBwlR9YZkaMfcjN5LCcphtDCV9oeMlI2byiCJQ7ekGkATIidSRvFgnTk4SPSDS+DKVsINiVI1Q7xA6p9hGhR7OH7yR5RNPs2ndZ8gIdTMLmdIj7yNUr2bR99X0gg9mpW5U/l+kOplkzjBPtB6Rpx7PywbE+ggv8El9T9IE+PiSIkJQ7wNOqFdBIqZ27fsQxHfdYRCImmOPHREhEmCBUBETEBEePBcQiJESHE0QWWodTCTRJKO8FSzTT1iYkD78VyJP80MypP88Ypgy9N/MIj9l6mDyZKdyfI/0iy02mkOKkr9f7QdsOKb7GNyYJL0yNyfX+kahGh0gDkjwKn+jwvNXp0/DKSfGDssU8jTIJsFH9+EN/w0/6Rgh4iXYAJHQPEzqjtc+cXqKfZFD/APmR6QZOnV/pn1EGQZitvWwhkaewEwpA6sSfURai0nTK2QPW8FOhmfc+sW0mZKlpYMr84OniCOkZShVo1gAlPhHjImHAPk8X6NaHLs20TTrEu0OpnpfBpitm8Xgo4CrdQ8g8aNKgcAxNQEWpnhw+aLJJ9AIKjQze3qIumjrQ4lQNDM3A9YMjhptcekWbR0CLETkaADJJ+kNS0AYDRKPRJ1+sSSIjHoUk0SCohVHIkIVRyuIgx2vwg1PhvDuGVzBPWgpPyg2Ay1htcwRHE/eTvcoSpt32ZwaS+IhxzjYl/wCGlVSlWw1IwP8Auh/2b0AlJKyHUXKlMxPbwtHm2u+f0nxH3EqlKjSpVgXORtBE8PFFVX4N4ZihmzxqtXUzy5eC7AHq+4t9Ysva+2lIuCpSAGJZ6nv2Z/SNT8nL+2evH7g8nRFQJBFo5J0xUWDedoF7M6dtM7lyCwfHpjEI+y661kLUCQzOa99j5Rv91Z6TxZ/Zy7b9IInRqhCZr50rU+7mF0qYoUBkEWuG3f0hvivFzLKQx5v3Y7h/yh/eP1wZOhUdoNK4ao2ic/W0SveZYO5DNBNHr65fvEgFs323/tF+1frM6fg53b0/rDqOFDBWAOyR+sV+j4sVXCXHR7xGbxefdpIbAUnn9Rn+8Z/Zp6LRXDUDK1eTR7+GyjvM74/SMrL9qNSk0zJagPv08vqzRBPtVNMz3aiUKIdKtldwN4e9XRshwqXsqYfMD8oKeDS9lK9R+kY5HtNORMEuaqlR+AuKVjqLt5O8PI9pZhVTUysgEBlDqD+cH7Kv1tB/BkvZ/NQ/JMQm6JKTdI9VGKvS+1xVUKRUiykkgX9f28WMn2gBcql2G7i3i+IZ+RX8dGlS07JH1h+Xpklqs+cV872iSgA+6mK/6KD+KhCU321kA88jUDxSn/38fSHtvxnrY0a9ADgJDb9YKjSpjKn/AIiaXdM8eMv+sdR/xC0e/vR/2j8jDlTXSpSXYAP4QdKG2jGI/wCIGiBt73/b+pg6f+IOj39940A/gYsqa5o9GRV7f6M7zP8AZ/WIo9vNEf8AUHel/wACYQ2IjrRk0e3Gjeyph8JSz+AhmV7Xac4M3zkzB+KYk0kdEUH/ADNp/vnzSf0gZ9qtOPnV/tU34QacaJShHgsRnFe1em3Wf9pgCva6RVapQvcJL7N9Xh2LK1ZWIiJgjLK9qkkcsmaTs9KR2yYF/wAzqItpz4GYkflB2h61riuziIieO8ZE+083AloA6GYfyTAx7VKe8tPlV+Y6wdoutbL3wiPvx3jHH2zQMoHqejtcdIh/zzK+4P8AyJ/WLtF1r5Jw2WmbMVMUr5nL2Bd2DvGq49xAI0woVSVFix+nU+XWPez/AACWhAqSkq3qB32uWzCOv9lJy5pCLSzi5pBwbE7sPXzji3lkMeyNLEEjN7EEvnOdtvWB+2GpemUzhIcEvuCWA9DGg4TwtUmXSogNZgXH1DnN/CMjxWROnapaUEEkgMkGlLMDvjf8ozZ4r5xabg2opkgWagEBvKKD2cnATCQSHc46qU31aNLotF7uVQoO4Z33wxMZng6VCexA+I/CQ1i4cgYz9YL9hv8AB/2tH+VNSpRKT2FmBzu8H4vpvtWnStAaYA4vl+ov0BeLbiHDFTZJQmkEjlc2/uzxn+BaaehapaxSEmzg9iw8j4Q/4c9N+z6xNkGRMAccqg9ze3mxEIcNVM0k86eZUUKelSWZiSKnG7demIstRwGYmcJktQLlyk8u7i7dYsNfw8TUNMTMCgQyxSCCGBId7F4Z/qxnJOuVppwrBpNjYu2yvyzFtxErQsTpV05Um7pYvWMnpbpDiuG+8SlMwAgClO6nIy75x9Ijp+DrklKUKK0DNbOkNZtiMi/aKeKQvxDiboE1FC0H4hV9aSL7fpE/cydRKelKhY2UQamI5XwYsUcLQKyE0A7jBsCeXrfzeAyeFSkOoMgu5IcDDOzt4+ERVmp4dJmyqFFRKMLF5iD3DCzN9I6ngxXKCPeJUUuyw6Vi9rF7sznsbRcykhCquR1M5CWe2/WDnTy3cMPDfe/W0OrGY13CpikJsDNSCBMSpqiLMqprFvLaO6DSTkpCjLoWXe9csvZlAEtb8Y08uUDaqz3BAUPrtiCfZUC4cN9230eLVjNpJQQaVKSPlS5UioZGXTbeHyFE2S/X5XB+89n77xaCdL7m24vbu37eIr1yMB383vaAs3P0XMSJSiDZqFAhsuwvAZOiCiR7q3YOG72cf0jRS+JjF+r75s/a/wBIYGr/ACboXa2e4hnKjIoBwUNYS/Ahj16iJHgPZD/9AP5xo5k0fyu/iIGNS4D0i7HyyfxtD2oyM+PZ5/ueIlI/OCyuGLBYKsN6QAPQNF19pUxuFB2f9+XrAJmrdKikXzixLttm/wCEXanIU/hSzmYpuyh+kdPB2yVdub6lhbMQnaiakOUt2cPtt0v5QaZrFhSa7DPUNjfObf0g2rIAng1yygexJ/Zgp4Pv/h+qj6XEGUtIps+xIch3H1ePT9SpNTg4fyH4PFtWBp4c3yy98JubHteJK0izaoD1Zvqe8KytY/wEguA+xzUT9B/eGpWopL1h/uvv3iQSdIsE8ySfN93Jjh4SgsVlj1Bt5Pt5bQWXrgpdKmvc9rggHsfwgWp1Yq5RbFjl3bxviIio4Sk7kN3F++PLpHjwqXu5fcGOzJgTLqubHxtlw98b7xDQagqS5F2YvYj9TZ/WL0IHhkpwoOSLMpRI6FxbLfSCfw+X/p/Q/rFfqddMS4IDB74qbLd94L9oX90fT9YfUsZcs5U2MWEcXrEgkDIe23h2ign8YCQVqNPzFgcBhv8Au4hTR8QTOUZhdJpWwPTmAKXwe9t+hYxNPK4iFGl8M7eln339IDw2WlDH4iSS56lSiHcP27MekVnDglNhd2AuXYqA8LMX8SesPygXI6OAXdyzl+tn/d4KVssjYYvs1v6xkOOiXK1AU5SVXOWJ+Fi3y9/CNB7yz8oU91bEtuTY2U1t2jO8emhYIAFRBUCWBZ9tgLHPpFWb8X2j4skpdx1tfwYxPU64ENvi9gM+gj5jJ1kyWb3SQBk2/UxfyeJslqbkWUTdtx++46RrN9U5a12m1BI+J9nyB2PUw3I1vS/6ksx6b3jKaXiIAAFttmPW+/8AaG9LqgpRS7OQA1s8of1+sGFezdS5sQD1Hp4dPpvHUTHJJsXa7XZJNtrEvvtFFp9eJhCg5a5uNgHa3Lta932xaS56SQFKdZd2sc3LCAm52spwCWLZI2bbzv1xCs2+UuCxYmzX9d/20Coclza4sPugguwsS2PwMLytWClTJJA+U2VcWpBu9jZtzneTidRMs4Ay/g1s+I83iCeLK3Lgi98fu/8Auhoz0hKqiSXcsRckgNs+R5pij1iVICXSHYqYKBIcEgvmwA/u0KP8O1zMDfYhwMufx/GLH36mNJNi9iHIAwSd3BbOD4xn9AosQXwVdAe4L5N/r0s/LUUENVkYsSGU23X1gS4k6w/eKsC4b4r4u7CFJinAVWC5LJJIvfqMWAs/lmAy9SA4VhVnzcsG8wfANHtQpKWICVVB0pKXIIDG9zu1ugGMSCkTCEkMSwVdsEFTkdDY2ZvysJerDJSxYCls7NnzzFcvWf4ZJTykvsCQSzDJswH6mF/ecqyCSE/4lZwQCbse4NyxY9xCGp0+qSX5QG5emGx1a2NgIKdKmYWJsMbXb65+kUMjiQPMkZci7u1zenoXL9Id0+pNIZhUBYhuhbqTmBHJklNnck3yO39W84klSCnOGGB38e/0O8Vidfcs4A5SSDY3Ifsz/TuIDP4gAgrFkhfTuQCw2ZPg42LxJcauWVpZCssxLEEN67gvbfMKavTWuWe/zMGzT3uMtZ+kJI4kkKCEsALkB7glgRs9n/7ngx4nLJpJLuRzbkG79BcjyhR/RAVcuO5xcktft+3gc+QSNj4fE/M3QdLfjaEJOtFyfls+ASEkEfVna3nFn7zlNNIFR7ksxBHlbHhtAVBxPTlBcMxNiBcb8rEuCBt6QTQJBSpRUbO6izuzE37tls7xaaiUCQCC5BJUzkG7DxDgEenev1C1IWVqKUpLkoZwEpSyb2z28O8IS1HDCCAkXrBKmeoEfDdizKz+se0ywFVsGTdmc2SzDq5di/q5hpGvTzAl6UgmxJuOUEDHdx+ESdL1solbBIuLAEOehBPQbxJ5KgQLZBZnF8JlkEWTi+xcxHUSCPhakuG6BwMmxUSfN+0JztSBbYl3cu1wHDAJDMS/QdIOjXlgxB6EKAANwHN7WVa5byiTmp0/vKrXCSAXAIzs2cjs28e+y6n70v8A+X6xPSa8BQcljUGABDhiwIPYWg32w9E+ghT5npeEaqZzKQWLKuQ5BqYsC+zMb3FjF9wPRUBNRYkfMlgAQSoEh/Ts28Fk6Qyi7JddZJQ1SudkptdqgRYnDPcmHeGAsBWxLhi4LhKmNebMO941azIKAnHI6XIN6uXF2y1u0WOmWlR5m+UJAFrYfdzSGfpiFzpncrTlQKTYqGbGkfBd8uW8WZWjmUxZTmwLWFJJfCrpdiwx3jFbCW4AdINZZ0uahSSFXswcjH3WaKrjklFBKCCsABLKAbDgkqDKsWB7tFvq2KEuz8xYpPMA9lH5bMOYZHpQe0PDCtBIShFZKlKA5gAHyeVSSQolRZmN8vM34zqpRUC6ACLZG2w89xCatIu5pmW6hTep8PpENMqk0rSB0BSCXBuWOQ+7w7M1oRdSM7kLSC1rMY5S3jfHKULRFS1JSQR3diwyBtGiTq1D4WW1SRUOYMOVJzZ1WJ2wYyU1aTzAIGbgqt+cPjULlguWukUgObAKLC/Kz32b09H2Nyr7QTUpWtTEh2VS/KSCFAA2s349ItlcVTUFkDvguXLOQq3wjGXPW+U+2vcMTgkJspLu7BrEvfoT4RYS5hmIsFJWbDo+Rk+OWZ4LGpWjXqUqUEBVSkk+Z+DmN3JDWzcbQuNK0pRBZZdbi9JCCk9XHObfzeRFwxVMt+WsvsSQgBKgT1A/OLCQUlPyuQ9TC7k7Hryi3h3jJA1U0hylExRS62sFJd6VMSA12bJCXY5ig1KTWq7KUqzHJcgkm4erv82Y0o0yS5KiEuSUkXuKic2IdXe53zXTNNWo1hMtCS6SBc2Y1DHzepVu70qcRICFKmSyGKTnJpVjcu4Jv96+IEvUrFRAC6zTZNmSTcuXSwPXe7QWYQo8pakAKICnNIUllOKqQkE9XbLQorTKVLJSBULhSVUkqWSkUkgX+WzPUR0aVF1E5ASHIChlYqLsO/YMQO9jExPp+JSZmAllENg7iwHLbBtk5pkrNgHSkFgg0lZcOFbs4LZdr9IDrFmWtUtPxVBu6TSQ5s92wPl8GcGrbUaghZD/ACmpwA4AYEWAyBa58YNqdQpiBdkl8N0DObpdRDA3fZ7UEmYhSgS7lmu/Niw6hv06Q2Zq1EfFvdVi7Ukud2IYm+LveD+Rq7XOPuwVn4m5sn5WJtlifBmDvEvfTShAQRTUKrpw6hbqQnr0NntFJpZ5KgCpi7JOHOBcJNyyRYEFz4xfypqKQkEACm4FJwXqpa5F/KKxpHTqUqgJKgbWUdwAopsTvYksAVWBIaF+OSmmsbskgFLn4XUSHLPT3Dd97GTLlVkqcAXc2USAWftvc3scwnxbQhcpakpUlcvlL1KqSpdVQpsVUqGfhtimKIvoJK6gyCCxWSCogsCXB+dg3mU9YWJypaSxqNVgz3z3cWdrtvFzLnTUhHP7xQKVAWPKkpJS1y4SSNmKjuSISnyZCgtSkSqSGdl2+I8oSQwd7Pt2s6FUniBJZJsEsfisS7dQTc+Sd2i54dxFXuw7MCEsQLnBpJLKu9h/eo0mlRNXMAUCRSeYguk1EupJYGoi3bGYsdPpChKyRUVqUgA0gEgf5gbHzXe1QYWiq1ZDXqUQn5iK+Yl2UyrEKu7gDO947qtYmW6XVzOUixLBQKmq7XGbPs5hJYrpKAtClIWpyUroSDZ8FWALuGbya18xJQhNiyi5dwmzupVhcikAmzNmLFoUicpK1LTdSwkA3BYH5mL/AAq+JvkJs5h9WpCkhVQISkEGygSASAAoWJJS1r1DqCMxp9WlNkkgEG5SonmJO27M9yMHDRcVpMxKAp1pLLq5r/cPQjNsCz7RVaNqMTFqTSQSoM5DAByq7BvAEK67900uUoUKKhMuoKbAS7bGwpILOfGCTZaE+8HuiHFJqTynlNIJByHqBezqu7w3IQAtIlsppapd2UKVutJJdilgbEdt+agJaeSBImKUwVWAmnoX2+8xPqO8M+/nffR6j/0g2m0qFIUkrCkO5S4BlgO6g93JNz/KLG5I/dp/1l/+RP8A+cJKz3WkqAoAIsTS5whkgJBNgT28oTnINLJKwaHUQmoM6gAVBgGDP2L4cA8umYoiwVcH42skAO5AJdvic2OQIdmywEFC0uV8gXSgUsASCQoixKcC9KheIq7T6pJKSVlyzFgRhncqzt53cQ/K1jByopv8R5U1AEAB8gsXbpiEtTp0ilIVZyEqH3iFBRTztS9mYAOc2gmhmiWEKJIRUXWpN3cWsTU53DfCqDFp1E1KnSpQe5BYHlNVVjkvsAcnuIquJcUTJCfeppQXZbBSGALyxeyiLsb4arMMT5KqqkpDKUvlAUwPKE/E4Kigg469HifEVe8SxTsQEsmsEkOGJ5gxOD4C0CfPuLcXkqUTLlczsFuWKWUkcruD8Kne5yMMfhxWoB5gA+4f0NoU9oJMtASEImJVUoqKgEhiRSlIcmwfvmB6TRluVSTgtkHtzCOf5PY4U+qVMBV/l4vZLepFoTOnmvlgd9mft+kcEqp7sUlw4uU9LPj84aGmBQGUXPiGcPcQ8OfX6ZQwCkkOwZifmL4OS1+kPiaoK5A4SxIBPw4TcdHBcHLRQlmYn99YMmagIKalmos5wkOhRIa71A36HDx6G224cQpPN8JSSkXJCSKflf4qlbgjyeJaDnHvFHlulKQ5IS6QFAnZrbEMO0VfBdWUkqKnSaUBFNRQVOG7kjGzNiCI116JaqgTl2d8ANd3NjvcYxixpfXCDfHzHCnU4BOGJJw746CEjMUVWUDWbospIIyC+3xGxZyOlo8N1AmgpTYpDFRIBdOx9W8EiGdFN+EOQQyk8pUVuXUAQWtQ4BvY+eLC7LmKCygsQT0PMggkjDkXu/e5zA5+rBEtCVqSZrspm5XmOrcpa9yMG5ZzBl6AKIpUtQWohRN1MCaUg2vkXF2BiKQUJqJ5FhQWoqKgi5dLnnIFXx5HZr24mbncDKStdcxRQo1lCCoIUFJFNiTa/Ng0p6277Ty0j7PMAUVqSFKISoK+OpVaerqV6NsIt9bpDMQoyOUqCFKutisKSFkKcODTsQ9St4c0XE5SpZM41TQmgFQYAqJKkpSW/l5nsGJL3jpuss9ppAlTh7zmKDeWkMv4QtBtcJ/mOC2YQ1nFDMJUlAFIszk/KHKrObA+NsRrpJkpFKJq5gKlc5BSUpqTSgrSmoiyh3q7XW40ZWkluqVKrUoqTY1qBISspKrkvQosfQXMsZ7QqmLSZvJSgVrNYcszWyHZg5cuWO0P6DUpMtRmLSCU0kG9sKIADg0lnDi+xhLX8dRNlpvRUQfdhNOwV7xbABRdmJuLtkwlO1aQA6g7FO5Jxlg73Zyb32gsHxdTVj3gWlyFBIpQQHBZwQE3Jvi4DX6FOoMulS3qcsVqYrJDOU/M17kHY7XzaVkJJSbJBq5iCPulO9nJbtsYsuEJRylQqPMFgAsBlKjbmD3dJD36Xvi1favVBNAWkklYJU7ghnJDZG1QN2dgGdBWmlFPIspWk3SXIUCSaiq+x22HeIzJKvjQHShwm6agHNmJJU1RYjFRYjEe9wliynUlVPy/F8VwFMxLg5se0GwyljPUCspJ6FJBUoilWKxVTSCql2GcYYVNUpKErBpAqTdlEKIVYkfMSsAgAOlr5gypaZhUtagARTSkC+AkOzgB0l1C9wbCG9LpDKdLpYVgEugsVAkLLEKUUkgNspQ3Ah8L2gIp56wZa7pQBWCVYVmoAFVmcEN3jQcRmpVpkoUFjmU9Q5veXINsm3YfgK3Ry0KWhRpAdpaRMUAKSxIYWXzAblsC9gzOLzpc0+9dIJuDQoihJDKDkM1PLZnS71OZBT9HMCZIS4JIuUgmpIVVMdJsoB+UAgigZzay5g92plgLprBSpAZKqXWb2LlTqV953tFbpuJcgmprQCol+UAlfNlOcEvt+L6JigVqd1OQywEljzmsFVkmn7oqwHzAD+s1tCAWN6nJaoFJcpJA5TZ33fe7rSdUFrrKifiSbXsDhrkU8zbOdrxUq1akqCqmlOV0pSwIIqFAsAQA7l89IIOKhkmWmkTARymySCVFlFqV3NsEZGYcK8kCWRsT4EOyS1RNw2DlmNrwT3837yf/AAiKfh+rlpUJagwSyiocwOSkvgm+5OQ28Xf8Xlf6qfr/AOkSU8jThEv3hVWbJpNlrIcEvlg73a/aLPSL5ym1RY1bdAFjexAIaz+MVnD5/LK+IJCVFnuRYAuAyrEn8g8GRrRMNKAMMSAakG7CxJUBdzd2IgpP6zSrqN3rNxd0MCopRZrJBbqSckxUawTAUHKrKsxUOchSFCwN74ZsuQ8Wi9RUlFYYJAdVQSlJIYrtdTgkEXeFtGuWVFUghjX8VTEk2AVlYDOwcWF7wJ6UX5QRLmJFS0hQU6i4pLglKdg182tCc6p1y1oQ5SVAFfxc4UzgWSxSVCkG4uTHJnC1qCyKqggKLpXYlRHLSpkmxszNTkkx3Vzle7ShREtlUAsldYIsE1OCkBiLj4VHvEKoOIhUzkMsKS3xrUBVSeYpSkkUhx8P3SYzOn0MwKNO2WKSPVJIPlGi4nxRKSwKKqXWQagHflcB3633DxmdPxIImLpPKo2d/WOe32SOVXA4XMyyL7uQfyjv8JUgC4N35WA9djApOqUocpUbbbeELSFKQ3M43Cr/AEv2jl/6Duu4Q10FwcsxY97CERot2O/cb9YsRrlJcBICT2x4ExX6nWLGbHr2j1fivKzK3LFj9uWEKQoO7e7AHKgvm2bVM7sSILpJCaRUaGUlNT8xISorIe4N02ZrXfBpJOrmBQUzsXYi3UP2jiErKgokkjvfvmOmFqeF6malyKmIC2PMVpalVmYnvsxy8XEnWHJdgUs7gkCpIAVgACY3Vj3JNBoZ3K6ig8xKUlnBe7AYckN0Kegjo4osFSAd3JUAQ1JTZgGLMXBABd9mzZrWtNNX7vmcEio1o5nBDFhlJsS523cR7hU1dRJQUSncVkMtQSHCgSCm1V2ucvVFRpuJlyKbS0lVKmAs9QDksQDYN6NHpWoSpaiQsEJXYCwqXb4bF1Frbv0jOI0lJVyKdRSUkqZQdXxJLs4UpXNYg8zu14Np9IPeLSpkhRLy2Z6/lVdj8KrdhsYQ+3e7ZfMkKVfYLfkoDXYFAuTsYe1HGkpSpS0H3ZVQghiEgJcJunlN1XSRcEAuHhXhvikhClISkkLKmSoHBaXX7tKhSeWoGo/KzuoQnx2RPmhpcuWqSUU+9NJUFgkVVKKkhIcfCHuoAAkGLUa5E4JKloSQSDQpQVSBd0ksuxYvkXfaKr2m102XdAqBKkgmhaElzygqFTlKXYi1Pflz2sFrE63TH4pi3WoCyX5QkBLLcXUQPLJd7DCUpAu30/AW2zDOt4gSvlC003ClEGZVklRyb46BrwhPBJcv1dRJfu0dJy1nYNqjLMtQ3Zk+NnII7Bos/wCIpCieVSQL0lWHFybb053IjPJScZ8A31zBBKUct5fnDeMTTnjKApkLWUkl7EVBZ5mfBvnqOkBMxwApSSunKanL0qClWyylB842d6mVoQzku+2PSHJbOKVAU7FKVWY7nZoxeOfF6c0PEF1gpBpUQ9QD2JUAotYFnqA/Czi9XMVNTLEwkMpRcWtl2d01cvmQw2ruN6iX7t0mqYEB3BuRcFP3Wd2xYbGPSlIAcK5ijmKlEAm5BKgX+7yjoMnJfJpa/QakkJdJNJDKJUmyaWKgTcAgWvgnupLjGtnSqyy5smtJpWqtYKhXUGdKEDAILOE2LkxQ6bjBTcznUkAMBXuHpcAgs59IeV7WVctCgFBlXCSo2LkkG1W/TcRznOz+B2WHE9RUi3NWSpKqioFq+Wk7AqUXc9xy2hI1ylpBQVJLLuCzBTWx8QYOsl/isBikXqkmkFJAVdQTSVXJAKFM7serdoalTFGVQgqpDBhdAJIthgbKJNnqVtHWVqVZ8RMqYjlaq9K0M4lgk/CpgzquQSR3BhHiM/3SqpQIKioJCHCAmhTEMWWUsm6r3O0Hkar3aF0lKUhRIUE2AvStIFgSVGzgskBi7iskcToUtNSllSnWmo0mzpKAlQIYHbAtu0akR/QadVHvZ6wEOSkWULhxWQQDYJDDqN7RYUT/AOX/AGK/SFtLrK6QsKoAKCmwTSqkKBtcMwsbDO8N/wADm/fP/iR/+kSc0cjDTOYJc8rMCwf+UtVbcxYSaRLQCSCAWIBppJUk1G7gqJHV4y2q4mqlTqUJpJmEAMEg3DH5rEX29InotW6ECYoqI5EB+YhC0qFh8IDEHchT4Fs2NavpsoU1Ta6g+ASBZ0oQ3LWCo2JJL7Yia0kj3nOsBnQ55QXISzMEWVcuoAhhtARPEwpmVEqbq6ACEilIS5TuagHsrs7svUEJS/NUEpUWASqxUVAVMElNRcFnAdwwgQXFdSRKMxAKyn/EUiWpwtDJLhhzI5uYEuAm+UxieNqkTedEyaJfvCGUSUJUQCkpQSCnl953JR3ePo5SlEv/AAlBCQiiy/nKQCUuWBcONiTY3v8AHp0oyFlJatLg2BpIJBG4e20M+eMcjEiSlRpRMJAAJNNKQSHIv0Nn384V1ssJVSAXG9rw5odeRlrvZn9bdo9PRLWaim5zT+m39Y5bnJyE0PGqQ5p8AB6/nB/4qla/8pNKnuc48c94rl6ZJsAQ3gD9IAZLfKT4uYLw426l3MQnEtYTewVfyBf0j0pYLpmKdzapnHhn9mK46aYQCcdDsB4YgkvSuAXvdmx4Qdcn1Jz5aUnlIb6HyjkpYJYm3Ubd28YgvTkDs9t/RvzhaaaSxv2f8x6x6OPrrORzT65UpTgCkuOYOL2v1BFoKdSiatagEoLg2FIYAA5UXHgOsVqUE7en6xwSTjKekaxLpE4KqUVGo8qg4epyASMkkuLYf1c4SoiaukhiWKkCvJCgSjc3IFxv50aNMhQDKFy7MzE7dh+sFEoIAuFPZIKqVAgNyHa5xceGYKV/xJUxcsVupABSgCitRNbFQCsBRAf/AKcwzopNcuUKRLQsqICAtJWWSsSwUpCkqSQpQvalQ5gQTl5GoVPFK1EoQTRUC7sAxuUj4QWGYsdFxsJUhHwgEAqTsMBTG1nJ9YzZYKrZWrVJWoArqAVRNlLNQJCfdgswYMQQ3znBAhzTcbrQUT01E5WokKNmux5jYM4NxC3EuJrUSlLWJ50hIOS7MPhPKRgi/WF06lS+VaEnxYq8Qdv6Ry5bXOtJIUlSaWBtZRI8goZjx0cslwAP/l6WYRlU1JJuw6v4dDmGpOvKSSCk9QAXOckxx/Vy4+yqVdzNCn5VoIewcPcYt5xW6tAlkhSVBnv+XfeFZ3EAS4SR4G3hBtJq6lFKnY4dyHLWsQAL9Y7ceXKT1ruT+0J5uXO/ZvpCx1HpuNvO0XGp4ZcgIbsEqvgPloVXwhRHQ9Pm9MR348+NKunrqBAf1dnzcQVU9g1qXffP4Qf+HqGU/gT6Y9Y4JIvUlrtY3/TtGtixGVqmItfZgAR3eIlTkUkhWXa7i7vDQDOE0nswJ6O5H78ogFIJwyhdlFRD9Rf6/rGesWHJAISkmozQ7LJci/KU5BYOGPXZgz0khCnU5exZJQMAM98FLhiMmzWhSXMYuFZ+63h0/KGpfEil8AlgbDD2NTZvn+sZynHdXxCgL5nLBlEglTElIDd26b9IFwrRLC1TLAqJDAAAoNgwJ3YFsA7bRU6paTqpYfkBrYEMDeog4vSD4mL9OpUmooW73pJATjFg7dj67xXZmJYI09wOVYZYa1LMAyg3M+/5GCe7X1l/+MRSq4ytCQF0FnHKql3HcPhhiEv42j/ST/vEZl5fytPz9aj3TFEsMqmlKOYAKAJC3uSku/0gulmS5ikqUpUtRXy1WJAB50uNwltyfO1ctRqnB8o/NA/C0MaY3nJ+UrWCnYgKLAjoNhHQrFKFBZWlc0qlEVAFISwBFSqzzGoBL2cgjo8JHHvdKSpdKJii5oqUhMtQDlSKgKmcikl7gtaEtUsonygglLUAU2Yf4lrbXPrA/aIvNQDcBKWHRyXaIrSXrlylJLSjKpBRRVMSbqBF+ZK3TdnuPTLarSETClu7AEAPcM6RZmILYIhzQTVfZ5lzyTJZTc8p6p6G5x1MD0aypRqJPwi97AACK3IzyRkJoF2GzAP+PntDS5JCkqACgotgAjD4hvUWxa3/ALQTin+WO6PzRHjvL1yLajTbpcbUnruHa5guk4YFguCknGTjsf3eAcPP+GD2/NUF0Sy4ucD/AO0Nt+NQzotEUbE9bUufM3g6dEPhZIALuXcHyPYRHUm6+yLfjEQGlpI+9/8AaOe36fHtTICTh0ucEhuloq9Vw9KvgcXOzi4/Hf1i3Wouz7j8oU4gkMCwenO+I6/h5YYpvdAFgz7XH9o6jUsehttb+8CnHleFFm/l+Uev6TR1A25T9O7jvHJ2rsSwq6gD6esLagMA3Q/jA0jkJ3/qIcGmdKtSEABgfFjfL7x5y5dQz45tmOE48BHZH5fkP1MSMS0gnIdrnfp0aCLBBBYJHUBI9ICk29YNw5IJLh/7iM34rHpisF7nc4Pi8C+yKO3jf9ItNMgEFwDn8REZ0wgBiRdIz1IB+kc7BitVw8uHKQ+ApSTt/KYno0ShlQUez+THbf6Q9rVnmuc9Yod3/eDFmxmxpZy5kpLpR71F7EGoBt9yM+kdlz0LS5QtKhYgFxn7pLtntCEpZ+yEuXc33zFRNUQxBb+0cePH/i3Gj98jdSSNqbfi5gE1YPQjN3f0DCBa8cj72vviFkqNIvsPxIjtx5Ndjk0JAJFQ6EMzeBiumqSBk/Ufv+kE0RdQfv8AhDs5AqFhtHWNKZKz8r38bxI1HJHrDvEEgEMB+xFTPPNG4y6ZjKuSAzE53hqVqSmwJv3a8Kyxnzg+k/y1He1/KLEZGpbJcnPKH9Wgfv0ftKYWmdPH847SOkWLX//Z">
            <a:extLst>
              <a:ext uri="{FF2B5EF4-FFF2-40B4-BE49-F238E27FC236}">
                <a16:creationId xmlns:a16="http://schemas.microsoft.com/office/drawing/2014/main" id="{202BE0C7-447E-AE46-B0D5-4E57DB83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31" y="4869385"/>
            <a:ext cx="3481547" cy="19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heep farm">
            <a:extLst>
              <a:ext uri="{FF2B5EF4-FFF2-40B4-BE49-F238E27FC236}">
                <a16:creationId xmlns:a16="http://schemas.microsoft.com/office/drawing/2014/main" id="{DC4FB8AC-6A24-5B47-B4FF-B24581E8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24" y="3030876"/>
            <a:ext cx="3043211" cy="203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otton fields">
            <a:extLst>
              <a:ext uri="{FF2B5EF4-FFF2-40B4-BE49-F238E27FC236}">
                <a16:creationId xmlns:a16="http://schemas.microsoft.com/office/drawing/2014/main" id="{209F83CE-17A7-734C-9E51-8C00A389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78" y="4869384"/>
            <a:ext cx="4896086" cy="198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truck farming">
            <a:extLst>
              <a:ext uri="{FF2B5EF4-FFF2-40B4-BE49-F238E27FC236}">
                <a16:creationId xmlns:a16="http://schemas.microsoft.com/office/drawing/2014/main" id="{2D376B73-1F9C-904F-A8A5-043A2C19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384"/>
            <a:ext cx="3831816" cy="20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DA95-3C06-4F41-8E19-0DA9A93B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and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48A5-C259-7F4F-9CC6-7AE625160E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467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Similarities </a:t>
            </a:r>
          </a:p>
          <a:p>
            <a:r>
              <a:rPr lang="en-US" dirty="0"/>
              <a:t>Require Land—they are Place-based—but acreage varies</a:t>
            </a:r>
          </a:p>
          <a:p>
            <a:r>
              <a:rPr lang="en-US" dirty="0"/>
              <a:t>Require Availability of Water—rainfall and/or groundwater dependent</a:t>
            </a:r>
          </a:p>
          <a:p>
            <a:r>
              <a:rPr lang="en-US" dirty="0"/>
              <a:t>Require soil (plant-based ag)</a:t>
            </a:r>
          </a:p>
          <a:p>
            <a:pPr marL="0" indent="0">
              <a:buNone/>
            </a:pPr>
            <a:r>
              <a:rPr lang="en-US" dirty="0"/>
              <a:t>Variables</a:t>
            </a:r>
          </a:p>
          <a:p>
            <a:r>
              <a:rPr lang="en-US" dirty="0"/>
              <a:t>Annual or perennial growth patterns for products</a:t>
            </a:r>
          </a:p>
          <a:p>
            <a:r>
              <a:rPr lang="en-US" dirty="0"/>
              <a:t>Self-replicating or external seed source (plants and animals)</a:t>
            </a:r>
          </a:p>
          <a:p>
            <a:r>
              <a:rPr lang="en-US" dirty="0"/>
              <a:t>Dry Land or irrigated</a:t>
            </a:r>
          </a:p>
          <a:p>
            <a:r>
              <a:rPr lang="en-US" dirty="0"/>
              <a:t>Confined or free range</a:t>
            </a:r>
          </a:p>
          <a:p>
            <a:r>
              <a:rPr lang="en-US" dirty="0"/>
              <a:t>Mechanized or manual labor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1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E5BC-6443-0F4D-92F8-B55729BF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and Threats of each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D844B-F519-3640-9BBC-65C39B8DA7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5765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Monocultures: enable large-scale, mechanized planting, husbandry, and harvest</a:t>
            </a:r>
          </a:p>
          <a:p>
            <a:pPr lvl="1"/>
            <a:r>
              <a:rPr lang="en-US" dirty="0"/>
              <a:t>Seed drills and other mechanized planting technologies</a:t>
            </a:r>
          </a:p>
          <a:p>
            <a:pPr lvl="1"/>
            <a:r>
              <a:rPr lang="en-US" dirty="0"/>
              <a:t>Aerial spraying of fertilizers and pesticides</a:t>
            </a:r>
          </a:p>
          <a:p>
            <a:pPr lvl="1"/>
            <a:r>
              <a:rPr lang="en-US" dirty="0"/>
              <a:t>Mechanized irrigation</a:t>
            </a:r>
          </a:p>
          <a:p>
            <a:pPr lvl="1"/>
            <a:r>
              <a:rPr lang="en-US" dirty="0"/>
              <a:t>Combines and other mechanized harvesters possible</a:t>
            </a:r>
          </a:p>
          <a:p>
            <a:r>
              <a:rPr lang="en-US" dirty="0"/>
              <a:t>Threats</a:t>
            </a:r>
          </a:p>
          <a:p>
            <a:pPr lvl="1"/>
            <a:r>
              <a:rPr lang="en-US" dirty="0"/>
              <a:t>Single-species production reduces resilience</a:t>
            </a:r>
          </a:p>
          <a:p>
            <a:pPr lvl="1"/>
            <a:r>
              <a:rPr lang="en-US" dirty="0"/>
              <a:t>Susceptible to large-scale pest infestation and destruction—insects, blights, etc.</a:t>
            </a:r>
          </a:p>
          <a:p>
            <a:pPr lvl="1"/>
            <a:r>
              <a:rPr lang="en-US" dirty="0"/>
              <a:t>Annuals: crop rotation possible; perennials: crop rotation difficult to impossible</a:t>
            </a:r>
          </a:p>
          <a:p>
            <a:pPr lvl="1"/>
            <a:r>
              <a:rPr lang="en-US" dirty="0"/>
              <a:t>Requires external source of pollination</a:t>
            </a:r>
          </a:p>
          <a:p>
            <a:pPr lvl="1"/>
            <a:r>
              <a:rPr lang="en-US" dirty="0"/>
              <a:t>Destroys soil structure over time</a:t>
            </a:r>
          </a:p>
        </p:txBody>
      </p:sp>
    </p:spTree>
    <p:extLst>
      <p:ext uri="{BB962C8B-B14F-4D97-AF65-F5344CB8AC3E}">
        <p14:creationId xmlns:p14="http://schemas.microsoft.com/office/powerpoint/2010/main" val="289478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2B7D-713E-EF42-9FDD-381E34EC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and Threats of each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21921-50E5-4942-887D-22C9E609B9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10363826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Small Farms: ability to relocate farm products to different areas of farm</a:t>
            </a:r>
          </a:p>
          <a:p>
            <a:r>
              <a:rPr lang="en-US" dirty="0"/>
              <a:t>Enables rotational planting and grazing; allows no-till methods</a:t>
            </a:r>
          </a:p>
          <a:p>
            <a:r>
              <a:rPr lang="en-US" dirty="0"/>
              <a:t>Combined annual and perennial production</a:t>
            </a:r>
          </a:p>
          <a:p>
            <a:r>
              <a:rPr lang="en-US" dirty="0"/>
              <a:t>multiple products restricts pest threats to certain areas of farm</a:t>
            </a:r>
          </a:p>
          <a:p>
            <a:r>
              <a:rPr lang="en-US" dirty="0"/>
              <a:t>Supports local pollinators and seed sources</a:t>
            </a:r>
          </a:p>
          <a:p>
            <a:pPr marL="0" indent="0">
              <a:buNone/>
            </a:pPr>
            <a:r>
              <a:rPr lang="en-US" dirty="0"/>
              <a:t>Threats</a:t>
            </a:r>
          </a:p>
          <a:p>
            <a:r>
              <a:rPr lang="en-US" dirty="0"/>
              <a:t>labor intensive</a:t>
            </a:r>
          </a:p>
          <a:p>
            <a:r>
              <a:rPr lang="en-US" dirty="0"/>
              <a:t>Water, nutrients, and pesticides must be customized across holding</a:t>
            </a:r>
          </a:p>
          <a:p>
            <a:r>
              <a:rPr lang="en-US" dirty="0"/>
              <a:t>Failure of annual crops threatens economics of perennials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232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6316-F70E-B24F-9824-35ABEFD0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and Threats of each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0B0E8-F649-434F-A147-0DE42E7BB5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 holdings: Most vulnerable and most adaptable</a:t>
            </a:r>
          </a:p>
          <a:p>
            <a:r>
              <a:rPr lang="en-US" dirty="0"/>
              <a:t>Allows customized production of crops and animals on acreage</a:t>
            </a:r>
          </a:p>
          <a:p>
            <a:r>
              <a:rPr lang="en-US" dirty="0"/>
              <a:t>Low-cost, frequently unpaid manual labor for planting, husbandry, harvest</a:t>
            </a:r>
          </a:p>
          <a:p>
            <a:pPr marL="0" indent="0">
              <a:buNone/>
            </a:pPr>
            <a:r>
              <a:rPr lang="en-US" dirty="0"/>
              <a:t>Threats: high-stakes operation</a:t>
            </a:r>
          </a:p>
          <a:p>
            <a:r>
              <a:rPr lang="en-US" dirty="0"/>
              <a:t>May not be self-sustaining without success of all production</a:t>
            </a:r>
          </a:p>
          <a:p>
            <a:r>
              <a:rPr lang="en-US" dirty="0"/>
              <a:t>Pests and diseases threaten family physical and economic survival</a:t>
            </a:r>
          </a:p>
          <a:p>
            <a:r>
              <a:rPr lang="en-US" dirty="0"/>
              <a:t>Requires external seed and pollinator source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3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39C6-8C83-E042-803E-B1B80086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Climate: Elements that Affect </a:t>
            </a:r>
            <a:r>
              <a:rPr lang="en-US" dirty="0" err="1"/>
              <a:t>AGriculture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20F6C-29F2-034D-B34B-3706EB702B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Temperature: affects rate of photosynthesis and respiration</a:t>
            </a:r>
          </a:p>
          <a:p>
            <a:pPr marL="0" indent="0">
              <a:buNone/>
            </a:pPr>
            <a:r>
              <a:rPr lang="en-US" dirty="0"/>
              <a:t>	Avg. daytime; avg. nighttime; diurnal range; annual range, esp. max and min</a:t>
            </a:r>
          </a:p>
          <a:p>
            <a:pPr marL="0" indent="0">
              <a:buNone/>
            </a:pPr>
            <a:r>
              <a:rPr lang="en-US" dirty="0"/>
              <a:t>	all factors affect crop growth, esp. avg. nighttime temps</a:t>
            </a:r>
          </a:p>
          <a:p>
            <a:pPr marL="0" indent="0">
              <a:buNone/>
            </a:pPr>
            <a:r>
              <a:rPr lang="en-US" dirty="0"/>
              <a:t>Precipitation: water availability, irrigation demands and schedule, recharge, soil moisture, erosion rates</a:t>
            </a:r>
          </a:p>
          <a:p>
            <a:pPr marL="457200" lvl="1" indent="0">
              <a:buNone/>
            </a:pPr>
            <a:r>
              <a:rPr lang="en-US" dirty="0"/>
              <a:t>annual </a:t>
            </a:r>
            <a:r>
              <a:rPr lang="en-US" dirty="0" err="1"/>
              <a:t>avg</a:t>
            </a:r>
            <a:r>
              <a:rPr lang="en-US" dirty="0"/>
              <a:t>; max and min for individual events; frequency and distribution of events across growing season; intensity and duration of individual events</a:t>
            </a:r>
          </a:p>
          <a:p>
            <a:pPr marL="0" indent="0">
              <a:buNone/>
            </a:pPr>
            <a:r>
              <a:rPr lang="en-US" dirty="0"/>
              <a:t>Wind: evapotranspiration rates; physical effects; position and timing of weather systems</a:t>
            </a:r>
          </a:p>
          <a:p>
            <a:pPr marL="457200" lvl="1" indent="0">
              <a:buNone/>
            </a:pPr>
            <a:r>
              <a:rPr lang="en-US" dirty="0"/>
              <a:t>Max speed; prevalent direction; position of jet streams; distribution of wind speed and direction across growing season</a:t>
            </a:r>
          </a:p>
          <a:p>
            <a:pPr marL="0" indent="0">
              <a:buNone/>
            </a:pPr>
            <a:r>
              <a:rPr lang="en-US" dirty="0"/>
              <a:t>Climate cycles: El Nino and La </a:t>
            </a:r>
            <a:r>
              <a:rPr lang="en-US" dirty="0" err="1"/>
              <a:t>nina</a:t>
            </a:r>
            <a:r>
              <a:rPr lang="en-US" dirty="0"/>
              <a:t>, Atmospheric Gyres, long-term circulation patterns, ocean currents</a:t>
            </a:r>
          </a:p>
        </p:txBody>
      </p:sp>
    </p:spTree>
    <p:extLst>
      <p:ext uri="{BB962C8B-B14F-4D97-AF65-F5344CB8AC3E}">
        <p14:creationId xmlns:p14="http://schemas.microsoft.com/office/powerpoint/2010/main" val="287262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967-A325-9040-BCF5-988D214B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Factors of Climate Impacts: Generalities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89AF-C191-2545-AC47-7621D2490C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Time frame: climate changes slowly, so perennial crops are generally affected more than annual crops, as annual crop choice can be varied</a:t>
            </a:r>
          </a:p>
          <a:p>
            <a:r>
              <a:rPr lang="en-US" dirty="0"/>
              <a:t>Location: farms have set locations: as climate changes, farming practice must change, including crop choice, husbandry methods, and water supply</a:t>
            </a:r>
          </a:p>
          <a:p>
            <a:r>
              <a:rPr lang="en-US" dirty="0"/>
              <a:t>Animal husbandry is affected less than crops</a:t>
            </a:r>
          </a:p>
          <a:p>
            <a:r>
              <a:rPr lang="en-US" dirty="0"/>
              <a:t>Pest and diseases move with atmospheric conditions—warmer, wetter conditions foster more pest development</a:t>
            </a:r>
          </a:p>
        </p:txBody>
      </p:sp>
    </p:spTree>
    <p:extLst>
      <p:ext uri="{BB962C8B-B14F-4D97-AF65-F5344CB8AC3E}">
        <p14:creationId xmlns:p14="http://schemas.microsoft.com/office/powerpoint/2010/main" val="79306108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343</TotalTime>
  <Words>588</Words>
  <Application>Microsoft Macintosh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Droplet</vt:lpstr>
      <vt:lpstr>TX Envirothon Teacher Training Agriculture and Climate Change</vt:lpstr>
      <vt:lpstr>What is Agriculture? </vt:lpstr>
      <vt:lpstr>PowerPoint Presentation</vt:lpstr>
      <vt:lpstr>Similarities and variables</vt:lpstr>
      <vt:lpstr>Opportunities and Threats of each type</vt:lpstr>
      <vt:lpstr>Opportunities and Threats of each type</vt:lpstr>
      <vt:lpstr>Opportunities and Threats of each type</vt:lpstr>
      <vt:lpstr>Climate: Elements that Affect AGriculture</vt:lpstr>
      <vt:lpstr>Determining Factors of Climate Impacts: Generalities</vt:lpstr>
      <vt:lpstr>Determining Factors of Climate Impacts: Specifics</vt:lpstr>
      <vt:lpstr>PowerPoint Presentation</vt:lpstr>
      <vt:lpstr>Climate-resilient agricultural methods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Change: Impacts on Agricultural soil and water conservation</dc:title>
  <dc:creator>Kathleen Garland</dc:creator>
  <cp:lastModifiedBy>Kathleen Garland</cp:lastModifiedBy>
  <cp:revision>31</cp:revision>
  <dcterms:created xsi:type="dcterms:W3CDTF">2017-01-28T15:33:37Z</dcterms:created>
  <dcterms:modified xsi:type="dcterms:W3CDTF">2019-01-26T00:51:26Z</dcterms:modified>
</cp:coreProperties>
</file>