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58" r:id="rId5"/>
    <p:sldId id="259" r:id="rId6"/>
    <p:sldId id="260" r:id="rId7"/>
    <p:sldId id="261" r:id="rId8"/>
    <p:sldId id="263" r:id="rId9"/>
    <p:sldId id="264" r:id="rId10"/>
    <p:sldId id="262" r:id="rId11"/>
    <p:sldId id="265" r:id="rId12"/>
    <p:sldId id="267" r:id="rId13"/>
    <p:sldId id="268" r:id="rId14"/>
    <p:sldId id="269" r:id="rId15"/>
    <p:sldId id="270" r:id="rId16"/>
    <p:sldId id="271" r:id="rId17"/>
    <p:sldId id="272" r:id="rId18"/>
    <p:sldId id="273" r:id="rId19"/>
    <p:sldId id="274" r:id="rId20"/>
    <p:sldId id="276" r:id="rId21"/>
    <p:sldId id="279" r:id="rId22"/>
    <p:sldId id="280" r:id="rId23"/>
    <p:sldId id="281" r:id="rId24"/>
    <p:sldId id="278" r:id="rId25"/>
    <p:sldId id="282" r:id="rId26"/>
    <p:sldId id="283" r:id="rId27"/>
    <p:sldId id="284"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1/25/2019</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F537C-8E02-4821-B46D-6AF2A6558423}"/>
              </a:ext>
            </a:extLst>
          </p:cNvPr>
          <p:cNvSpPr>
            <a:spLocks noGrp="1"/>
          </p:cNvSpPr>
          <p:nvPr>
            <p:ph type="ctrTitle"/>
          </p:nvPr>
        </p:nvSpPr>
        <p:spPr/>
        <p:txBody>
          <a:bodyPr/>
          <a:lstStyle/>
          <a:p>
            <a:r>
              <a:rPr lang="en-US" dirty="0"/>
              <a:t>Advances in soils</a:t>
            </a:r>
          </a:p>
        </p:txBody>
      </p:sp>
      <p:sp>
        <p:nvSpPr>
          <p:cNvPr id="3" name="Subtitle 2">
            <a:extLst>
              <a:ext uri="{FF2B5EF4-FFF2-40B4-BE49-F238E27FC236}">
                <a16:creationId xmlns:a16="http://schemas.microsoft.com/office/drawing/2014/main" id="{A86B1A2C-2638-4C16-854F-40AA73640AA0}"/>
              </a:ext>
            </a:extLst>
          </p:cNvPr>
          <p:cNvSpPr>
            <a:spLocks noGrp="1"/>
          </p:cNvSpPr>
          <p:nvPr>
            <p:ph type="subTitle" idx="1"/>
          </p:nvPr>
        </p:nvSpPr>
        <p:spPr/>
        <p:txBody>
          <a:bodyPr/>
          <a:lstStyle/>
          <a:p>
            <a:r>
              <a:rPr lang="en-US" dirty="0"/>
              <a:t>Increasing Human sustainability through applied knowledge and technology</a:t>
            </a:r>
          </a:p>
        </p:txBody>
      </p:sp>
    </p:spTree>
    <p:extLst>
      <p:ext uri="{BB962C8B-B14F-4D97-AF65-F5344CB8AC3E}">
        <p14:creationId xmlns:p14="http://schemas.microsoft.com/office/powerpoint/2010/main" val="3913057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BE2EF-ECE7-48AF-8DD0-F1739D57256C}"/>
              </a:ext>
            </a:extLst>
          </p:cNvPr>
          <p:cNvSpPr>
            <a:spLocks noGrp="1"/>
          </p:cNvSpPr>
          <p:nvPr>
            <p:ph type="title"/>
          </p:nvPr>
        </p:nvSpPr>
        <p:spPr/>
        <p:txBody>
          <a:bodyPr/>
          <a:lstStyle/>
          <a:p>
            <a:r>
              <a:rPr lang="en-US" dirty="0"/>
              <a:t>Emerging philosophy</a:t>
            </a:r>
          </a:p>
        </p:txBody>
      </p:sp>
      <p:sp>
        <p:nvSpPr>
          <p:cNvPr id="3" name="Content Placeholder 2">
            <a:extLst>
              <a:ext uri="{FF2B5EF4-FFF2-40B4-BE49-F238E27FC236}">
                <a16:creationId xmlns:a16="http://schemas.microsoft.com/office/drawing/2014/main" id="{FD5BC8EB-0686-4A4E-8C7A-ACC4E68D1762}"/>
              </a:ext>
            </a:extLst>
          </p:cNvPr>
          <p:cNvSpPr>
            <a:spLocks noGrp="1"/>
          </p:cNvSpPr>
          <p:nvPr>
            <p:ph idx="1"/>
          </p:nvPr>
        </p:nvSpPr>
        <p:spPr/>
        <p:txBody>
          <a:bodyPr>
            <a:normAutofit lnSpcReduction="10000"/>
          </a:bodyPr>
          <a:lstStyle/>
          <a:p>
            <a:r>
              <a:rPr lang="en-US" dirty="0"/>
              <a:t>An Holistic Approach (Soil Health/Sustainability)</a:t>
            </a:r>
          </a:p>
          <a:p>
            <a:pPr lvl="1"/>
            <a:r>
              <a:rPr lang="en-US" dirty="0"/>
              <a:t>Considers additional factors beyond yield</a:t>
            </a:r>
          </a:p>
          <a:p>
            <a:pPr lvl="2"/>
            <a:r>
              <a:rPr lang="en-US" dirty="0"/>
              <a:t>Effects of fertilization of soil biota</a:t>
            </a:r>
          </a:p>
          <a:p>
            <a:pPr lvl="2"/>
            <a:r>
              <a:rPr lang="en-US" dirty="0"/>
              <a:t>Effects of plowing on available water, water holding capacity</a:t>
            </a:r>
          </a:p>
          <a:p>
            <a:pPr lvl="2"/>
            <a:r>
              <a:rPr lang="en-US" dirty="0"/>
              <a:t>Effects of management practices on soil organic carbon and its relationship to soil biota, structure, water regime, nutrient fate and transport, erosion</a:t>
            </a:r>
          </a:p>
          <a:p>
            <a:pPr lvl="1"/>
            <a:r>
              <a:rPr lang="en-US" dirty="0"/>
              <a:t>As it is new, it is incomplete</a:t>
            </a:r>
          </a:p>
          <a:p>
            <a:pPr lvl="2"/>
            <a:r>
              <a:rPr lang="en-US" dirty="0"/>
              <a:t>No correlations to yield</a:t>
            </a:r>
          </a:p>
          <a:p>
            <a:pPr lvl="2"/>
            <a:r>
              <a:rPr lang="en-US" dirty="0"/>
              <a:t>No economic correlations </a:t>
            </a:r>
          </a:p>
          <a:p>
            <a:pPr lvl="2"/>
            <a:r>
              <a:rPr lang="en-US" dirty="0"/>
              <a:t>Expect changes, improvements, and refinements over the coming years</a:t>
            </a:r>
          </a:p>
        </p:txBody>
      </p:sp>
    </p:spTree>
    <p:extLst>
      <p:ext uri="{BB962C8B-B14F-4D97-AF65-F5344CB8AC3E}">
        <p14:creationId xmlns:p14="http://schemas.microsoft.com/office/powerpoint/2010/main" val="1772821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B211-B48D-4DEE-A90A-B4647AD9123F}"/>
              </a:ext>
            </a:extLst>
          </p:cNvPr>
          <p:cNvSpPr>
            <a:spLocks noGrp="1"/>
          </p:cNvSpPr>
          <p:nvPr>
            <p:ph type="title"/>
          </p:nvPr>
        </p:nvSpPr>
        <p:spPr/>
        <p:txBody>
          <a:bodyPr/>
          <a:lstStyle/>
          <a:p>
            <a:r>
              <a:rPr lang="en-US" dirty="0"/>
              <a:t>sustainability</a:t>
            </a:r>
          </a:p>
        </p:txBody>
      </p:sp>
      <p:sp>
        <p:nvSpPr>
          <p:cNvPr id="3" name="Content Placeholder 2">
            <a:extLst>
              <a:ext uri="{FF2B5EF4-FFF2-40B4-BE49-F238E27FC236}">
                <a16:creationId xmlns:a16="http://schemas.microsoft.com/office/drawing/2014/main" id="{54670CAD-F51B-4C1D-83CA-EA3A0CA73518}"/>
              </a:ext>
            </a:extLst>
          </p:cNvPr>
          <p:cNvSpPr>
            <a:spLocks noGrp="1"/>
          </p:cNvSpPr>
          <p:nvPr>
            <p:ph idx="1"/>
          </p:nvPr>
        </p:nvSpPr>
        <p:spPr/>
        <p:txBody>
          <a:bodyPr/>
          <a:lstStyle/>
          <a:p>
            <a:r>
              <a:rPr lang="en-US" dirty="0"/>
              <a:t>The continual use of the soil resource without damage to the soil resource or other resources</a:t>
            </a:r>
          </a:p>
          <a:p>
            <a:r>
              <a:rPr lang="en-US" dirty="0"/>
              <a:t>In a larger sense it must do this while increasing yield to keep up with projected population growth AND be economically feasible on decreasing acres of land</a:t>
            </a:r>
          </a:p>
          <a:p>
            <a:r>
              <a:rPr lang="en-US" dirty="0"/>
              <a:t>A </a:t>
            </a:r>
            <a:r>
              <a:rPr lang="en-US" u="sng" dirty="0"/>
              <a:t>very</a:t>
            </a:r>
            <a:r>
              <a:rPr lang="en-US" dirty="0"/>
              <a:t> tall order indeed!</a:t>
            </a:r>
            <a:endParaRPr lang="en-US" u="sng" dirty="0"/>
          </a:p>
        </p:txBody>
      </p:sp>
    </p:spTree>
    <p:extLst>
      <p:ext uri="{BB962C8B-B14F-4D97-AF65-F5344CB8AC3E}">
        <p14:creationId xmlns:p14="http://schemas.microsoft.com/office/powerpoint/2010/main" val="9428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D8A9E-2BC2-4BA9-BDC9-7DB3993801B0}"/>
              </a:ext>
            </a:extLst>
          </p:cNvPr>
          <p:cNvSpPr>
            <a:spLocks noGrp="1"/>
          </p:cNvSpPr>
          <p:nvPr>
            <p:ph type="title"/>
          </p:nvPr>
        </p:nvSpPr>
        <p:spPr/>
        <p:txBody>
          <a:bodyPr/>
          <a:lstStyle/>
          <a:p>
            <a:r>
              <a:rPr lang="en-US" dirty="0"/>
              <a:t>Large farm technology</a:t>
            </a:r>
          </a:p>
        </p:txBody>
      </p:sp>
      <p:sp>
        <p:nvSpPr>
          <p:cNvPr id="3" name="Content Placeholder 2">
            <a:extLst>
              <a:ext uri="{FF2B5EF4-FFF2-40B4-BE49-F238E27FC236}">
                <a16:creationId xmlns:a16="http://schemas.microsoft.com/office/drawing/2014/main" id="{4F4CE618-CEB3-47B7-9B61-AFF31988C3EA}"/>
              </a:ext>
            </a:extLst>
          </p:cNvPr>
          <p:cNvSpPr>
            <a:spLocks noGrp="1"/>
          </p:cNvSpPr>
          <p:nvPr>
            <p:ph idx="1"/>
          </p:nvPr>
        </p:nvSpPr>
        <p:spPr/>
        <p:txBody>
          <a:bodyPr>
            <a:normAutofit lnSpcReduction="10000"/>
          </a:bodyPr>
          <a:lstStyle/>
          <a:p>
            <a:r>
              <a:rPr lang="en-US" dirty="0"/>
              <a:t>Sub-meter soil mapping by aerial drones</a:t>
            </a:r>
          </a:p>
          <a:p>
            <a:r>
              <a:rPr lang="en-US" dirty="0"/>
              <a:t>NDVI (Normalized Difference Vegetative Index) on sub-meter scale</a:t>
            </a:r>
          </a:p>
          <a:p>
            <a:r>
              <a:rPr lang="en-US" dirty="0"/>
              <a:t>1 inch accuracy GPS locations onboard harvesters to achieve high resolution yield maps </a:t>
            </a:r>
          </a:p>
          <a:p>
            <a:r>
              <a:rPr lang="en-US" dirty="0"/>
              <a:t>Yield maps and soil maps correlated to provide high seeding rates in high yield areas, low seeding rates in low yield areas</a:t>
            </a:r>
          </a:p>
          <a:p>
            <a:r>
              <a:rPr lang="en-US" dirty="0"/>
              <a:t>Computer controlled additions of water and nutrients to plants based on soil water availability in real time, plant growth stage, etc.</a:t>
            </a:r>
          </a:p>
        </p:txBody>
      </p:sp>
    </p:spTree>
    <p:extLst>
      <p:ext uri="{BB962C8B-B14F-4D97-AF65-F5344CB8AC3E}">
        <p14:creationId xmlns:p14="http://schemas.microsoft.com/office/powerpoint/2010/main" val="840596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C1B2-50EF-4DE2-99A2-3067518592D4}"/>
              </a:ext>
            </a:extLst>
          </p:cNvPr>
          <p:cNvSpPr>
            <a:spLocks noGrp="1"/>
          </p:cNvSpPr>
          <p:nvPr>
            <p:ph type="title"/>
          </p:nvPr>
        </p:nvSpPr>
        <p:spPr/>
        <p:txBody>
          <a:bodyPr/>
          <a:lstStyle/>
          <a:p>
            <a:r>
              <a:rPr lang="en-US" dirty="0"/>
              <a:t>Large farm Results</a:t>
            </a:r>
          </a:p>
        </p:txBody>
      </p:sp>
      <p:sp>
        <p:nvSpPr>
          <p:cNvPr id="3" name="Content Placeholder 2">
            <a:extLst>
              <a:ext uri="{FF2B5EF4-FFF2-40B4-BE49-F238E27FC236}">
                <a16:creationId xmlns:a16="http://schemas.microsoft.com/office/drawing/2014/main" id="{3D886DA7-33C3-4088-BA1F-48349DC5653C}"/>
              </a:ext>
            </a:extLst>
          </p:cNvPr>
          <p:cNvSpPr>
            <a:spLocks noGrp="1"/>
          </p:cNvSpPr>
          <p:nvPr>
            <p:ph idx="1"/>
          </p:nvPr>
        </p:nvSpPr>
        <p:spPr/>
        <p:txBody>
          <a:bodyPr>
            <a:normAutofit lnSpcReduction="10000"/>
          </a:bodyPr>
          <a:lstStyle/>
          <a:p>
            <a:r>
              <a:rPr lang="en-US" dirty="0"/>
              <a:t>Waste not, want not – Efficiency</a:t>
            </a:r>
          </a:p>
          <a:p>
            <a:r>
              <a:rPr lang="en-US" dirty="0"/>
              <a:t>Water and Fertility = Money spent that could be used to support the family</a:t>
            </a:r>
          </a:p>
          <a:p>
            <a:r>
              <a:rPr lang="en-US" dirty="0"/>
              <a:t>Use of excess water is eliminated as much as practicable</a:t>
            </a:r>
          </a:p>
          <a:p>
            <a:r>
              <a:rPr lang="en-US" dirty="0"/>
              <a:t>Minimizes the nutrients added to the fields</a:t>
            </a:r>
          </a:p>
          <a:p>
            <a:pPr lvl="1"/>
            <a:r>
              <a:rPr lang="en-US" dirty="0"/>
              <a:t>Field soil tests are often showing nutrients being “mined” (lower nutrient levels)</a:t>
            </a:r>
          </a:p>
          <a:p>
            <a:pPr lvl="1"/>
            <a:r>
              <a:rPr lang="en-US" dirty="0"/>
              <a:t>Limits nutrients in runoff</a:t>
            </a:r>
          </a:p>
          <a:p>
            <a:r>
              <a:rPr lang="en-US" dirty="0"/>
              <a:t>Use of seed drills reduces sediment load in streams, limits losses in soil structure</a:t>
            </a:r>
          </a:p>
        </p:txBody>
      </p:sp>
    </p:spTree>
    <p:extLst>
      <p:ext uri="{BB962C8B-B14F-4D97-AF65-F5344CB8AC3E}">
        <p14:creationId xmlns:p14="http://schemas.microsoft.com/office/powerpoint/2010/main" val="336995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189D0-DA63-44BF-ABBC-3870BC6BE593}"/>
              </a:ext>
            </a:extLst>
          </p:cNvPr>
          <p:cNvSpPr>
            <a:spLocks noGrp="1"/>
          </p:cNvSpPr>
          <p:nvPr>
            <p:ph type="title"/>
          </p:nvPr>
        </p:nvSpPr>
        <p:spPr/>
        <p:txBody>
          <a:bodyPr/>
          <a:lstStyle/>
          <a:p>
            <a:r>
              <a:rPr lang="en-US" dirty="0"/>
              <a:t>Soil Health Methodology</a:t>
            </a:r>
          </a:p>
        </p:txBody>
      </p:sp>
      <p:sp>
        <p:nvSpPr>
          <p:cNvPr id="3" name="Content Placeholder 2">
            <a:extLst>
              <a:ext uri="{FF2B5EF4-FFF2-40B4-BE49-F238E27FC236}">
                <a16:creationId xmlns:a16="http://schemas.microsoft.com/office/drawing/2014/main" id="{4E248BF0-601E-47CD-A97E-972ADC3AE356}"/>
              </a:ext>
            </a:extLst>
          </p:cNvPr>
          <p:cNvSpPr>
            <a:spLocks noGrp="1"/>
          </p:cNvSpPr>
          <p:nvPr>
            <p:ph idx="1"/>
          </p:nvPr>
        </p:nvSpPr>
        <p:spPr/>
        <p:txBody>
          <a:bodyPr/>
          <a:lstStyle/>
          <a:p>
            <a:r>
              <a:rPr lang="en-US" dirty="0"/>
              <a:t>Establish cover crops</a:t>
            </a:r>
          </a:p>
          <a:p>
            <a:r>
              <a:rPr lang="en-US" dirty="0"/>
              <a:t>Use rotational flash grazing of cover crops </a:t>
            </a:r>
          </a:p>
          <a:p>
            <a:r>
              <a:rPr lang="en-US" dirty="0"/>
              <a:t>Seeding using no till methods</a:t>
            </a:r>
          </a:p>
          <a:p>
            <a:r>
              <a:rPr lang="en-US" dirty="0"/>
              <a:t>Allow harvested plants to stand until cover crop is established</a:t>
            </a:r>
          </a:p>
        </p:txBody>
      </p:sp>
    </p:spTree>
    <p:extLst>
      <p:ext uri="{BB962C8B-B14F-4D97-AF65-F5344CB8AC3E}">
        <p14:creationId xmlns:p14="http://schemas.microsoft.com/office/powerpoint/2010/main" val="3782001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79CB-8E03-427C-BFED-22F6FA68B56B}"/>
              </a:ext>
            </a:extLst>
          </p:cNvPr>
          <p:cNvSpPr>
            <a:spLocks noGrp="1"/>
          </p:cNvSpPr>
          <p:nvPr>
            <p:ph type="title"/>
          </p:nvPr>
        </p:nvSpPr>
        <p:spPr/>
        <p:txBody>
          <a:bodyPr/>
          <a:lstStyle/>
          <a:p>
            <a:r>
              <a:rPr lang="en-US" dirty="0"/>
              <a:t>Establishment of cover crops</a:t>
            </a:r>
          </a:p>
        </p:txBody>
      </p:sp>
      <p:sp>
        <p:nvSpPr>
          <p:cNvPr id="3" name="Content Placeholder 2">
            <a:extLst>
              <a:ext uri="{FF2B5EF4-FFF2-40B4-BE49-F238E27FC236}">
                <a16:creationId xmlns:a16="http://schemas.microsoft.com/office/drawing/2014/main" id="{AEDE6F7F-C740-4170-A58F-C463C5E50FFC}"/>
              </a:ext>
            </a:extLst>
          </p:cNvPr>
          <p:cNvSpPr>
            <a:spLocks noGrp="1"/>
          </p:cNvSpPr>
          <p:nvPr>
            <p:ph idx="1"/>
          </p:nvPr>
        </p:nvSpPr>
        <p:spPr/>
        <p:txBody>
          <a:bodyPr>
            <a:normAutofit fontScale="92500"/>
          </a:bodyPr>
          <a:lstStyle/>
          <a:p>
            <a:r>
              <a:rPr lang="en-US" dirty="0"/>
              <a:t>Cover crop shades ground, significantly reduces soil temperatures, reduces evaporation</a:t>
            </a:r>
          </a:p>
          <a:p>
            <a:r>
              <a:rPr lang="en-US" dirty="0"/>
              <a:t>Use of deep rooted cover crops</a:t>
            </a:r>
          </a:p>
          <a:p>
            <a:pPr lvl="1"/>
            <a:r>
              <a:rPr lang="en-US" dirty="0"/>
              <a:t>Assists in destruction of historic plow pans </a:t>
            </a:r>
          </a:p>
          <a:p>
            <a:pPr lvl="1"/>
            <a:r>
              <a:rPr lang="en-US" dirty="0"/>
              <a:t>Provides channels for water to access soil at greater depths</a:t>
            </a:r>
          </a:p>
          <a:p>
            <a:pPr lvl="2"/>
            <a:r>
              <a:rPr lang="en-US" dirty="0"/>
              <a:t>Especially important given the 7 to 10 year drought cycle</a:t>
            </a:r>
          </a:p>
          <a:p>
            <a:pPr lvl="3"/>
            <a:r>
              <a:rPr lang="en-US" dirty="0"/>
              <a:t>Severe droughts occur about every 50 years</a:t>
            </a:r>
          </a:p>
          <a:p>
            <a:pPr lvl="3"/>
            <a:r>
              <a:rPr lang="en-US" dirty="0"/>
              <a:t>2 years in 12 will be “normal”</a:t>
            </a:r>
          </a:p>
          <a:p>
            <a:pPr lvl="2"/>
            <a:r>
              <a:rPr lang="en-US" dirty="0"/>
              <a:t>Conservation of water at greater depths provides a reserve of water for crops in dry years</a:t>
            </a:r>
          </a:p>
        </p:txBody>
      </p:sp>
    </p:spTree>
    <p:extLst>
      <p:ext uri="{BB962C8B-B14F-4D97-AF65-F5344CB8AC3E}">
        <p14:creationId xmlns:p14="http://schemas.microsoft.com/office/powerpoint/2010/main" val="950413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1E102-66EA-40E2-8F64-D5F4E2DA326F}"/>
              </a:ext>
            </a:extLst>
          </p:cNvPr>
          <p:cNvSpPr>
            <a:spLocks noGrp="1"/>
          </p:cNvSpPr>
          <p:nvPr>
            <p:ph type="title"/>
          </p:nvPr>
        </p:nvSpPr>
        <p:spPr/>
        <p:txBody>
          <a:bodyPr/>
          <a:lstStyle/>
          <a:p>
            <a:r>
              <a:rPr lang="en-US" dirty="0"/>
              <a:t>Use of seed drills</a:t>
            </a:r>
          </a:p>
        </p:txBody>
      </p:sp>
      <p:sp>
        <p:nvSpPr>
          <p:cNvPr id="3" name="Content Placeholder 2">
            <a:extLst>
              <a:ext uri="{FF2B5EF4-FFF2-40B4-BE49-F238E27FC236}">
                <a16:creationId xmlns:a16="http://schemas.microsoft.com/office/drawing/2014/main" id="{8E8B72F0-6E98-4B43-98A0-E449E05C81FF}"/>
              </a:ext>
            </a:extLst>
          </p:cNvPr>
          <p:cNvSpPr>
            <a:spLocks noGrp="1"/>
          </p:cNvSpPr>
          <p:nvPr>
            <p:ph idx="1"/>
          </p:nvPr>
        </p:nvSpPr>
        <p:spPr/>
        <p:txBody>
          <a:bodyPr/>
          <a:lstStyle/>
          <a:p>
            <a:r>
              <a:rPr lang="en-US" dirty="0"/>
              <a:t>Minimal disturbance of soil</a:t>
            </a:r>
          </a:p>
          <a:p>
            <a:r>
              <a:rPr lang="en-US" dirty="0"/>
              <a:t>Existing structure of soil preserved</a:t>
            </a:r>
          </a:p>
          <a:p>
            <a:r>
              <a:rPr lang="en-US" dirty="0"/>
              <a:t>Losses of organic carbon added to soil by cover crop and standing stubble are minimized</a:t>
            </a:r>
          </a:p>
          <a:p>
            <a:r>
              <a:rPr lang="en-US" dirty="0"/>
              <a:t>Minimization of organic carbon losses allows net increase in organic carbon which promotes improved structure, increases in CEC, and biota (bacteria, beneficial fungi, worms (earthworms and nematodes)</a:t>
            </a:r>
          </a:p>
        </p:txBody>
      </p:sp>
    </p:spTree>
    <p:extLst>
      <p:ext uri="{BB962C8B-B14F-4D97-AF65-F5344CB8AC3E}">
        <p14:creationId xmlns:p14="http://schemas.microsoft.com/office/powerpoint/2010/main" val="868892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F1E70-5DCD-4EBB-9DD5-66EBCC8BE694}"/>
              </a:ext>
            </a:extLst>
          </p:cNvPr>
          <p:cNvSpPr>
            <a:spLocks noGrp="1"/>
          </p:cNvSpPr>
          <p:nvPr>
            <p:ph type="title"/>
          </p:nvPr>
        </p:nvSpPr>
        <p:spPr/>
        <p:txBody>
          <a:bodyPr/>
          <a:lstStyle/>
          <a:p>
            <a:r>
              <a:rPr lang="en-US" dirty="0"/>
              <a:t>Flash grazing</a:t>
            </a:r>
          </a:p>
        </p:txBody>
      </p:sp>
      <p:sp>
        <p:nvSpPr>
          <p:cNvPr id="3" name="Content Placeholder 2">
            <a:extLst>
              <a:ext uri="{FF2B5EF4-FFF2-40B4-BE49-F238E27FC236}">
                <a16:creationId xmlns:a16="http://schemas.microsoft.com/office/drawing/2014/main" id="{32206A89-3649-4F38-BBCE-30033CBE2141}"/>
              </a:ext>
            </a:extLst>
          </p:cNvPr>
          <p:cNvSpPr>
            <a:spLocks noGrp="1"/>
          </p:cNvSpPr>
          <p:nvPr>
            <p:ph idx="1"/>
          </p:nvPr>
        </p:nvSpPr>
        <p:spPr/>
        <p:txBody>
          <a:bodyPr/>
          <a:lstStyle/>
          <a:p>
            <a:r>
              <a:rPr lang="en-US" dirty="0"/>
              <a:t>Reduces use of diesel fuel to lower the cover crop in advance of seeding</a:t>
            </a:r>
          </a:p>
          <a:p>
            <a:r>
              <a:rPr lang="en-US" dirty="0"/>
              <a:t>Converts plant material into a more readily available form of fertilizer</a:t>
            </a:r>
          </a:p>
          <a:p>
            <a:r>
              <a:rPr lang="en-US" dirty="0"/>
              <a:t>Provides a secondary operation and business for the farm</a:t>
            </a:r>
          </a:p>
          <a:p>
            <a:r>
              <a:rPr lang="en-US" dirty="0"/>
              <a:t>Trampling of cover begins its degradation into organic matter while retaining its protection of the soil against rain, wind, and heat</a:t>
            </a:r>
          </a:p>
        </p:txBody>
      </p:sp>
    </p:spTree>
    <p:extLst>
      <p:ext uri="{BB962C8B-B14F-4D97-AF65-F5344CB8AC3E}">
        <p14:creationId xmlns:p14="http://schemas.microsoft.com/office/powerpoint/2010/main" val="3634782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A5774-3969-443A-83CF-EA1B2E2ECD6E}"/>
              </a:ext>
            </a:extLst>
          </p:cNvPr>
          <p:cNvSpPr>
            <a:spLocks noGrp="1"/>
          </p:cNvSpPr>
          <p:nvPr>
            <p:ph type="title"/>
          </p:nvPr>
        </p:nvSpPr>
        <p:spPr/>
        <p:txBody>
          <a:bodyPr/>
          <a:lstStyle/>
          <a:p>
            <a:r>
              <a:rPr lang="en-US" dirty="0"/>
              <a:t>Retention of plant stubble</a:t>
            </a:r>
          </a:p>
        </p:txBody>
      </p:sp>
      <p:sp>
        <p:nvSpPr>
          <p:cNvPr id="3" name="Content Placeholder 2">
            <a:extLst>
              <a:ext uri="{FF2B5EF4-FFF2-40B4-BE49-F238E27FC236}">
                <a16:creationId xmlns:a16="http://schemas.microsoft.com/office/drawing/2014/main" id="{F25A70B8-8B52-4F16-B90E-189E65103CDD}"/>
              </a:ext>
            </a:extLst>
          </p:cNvPr>
          <p:cNvSpPr>
            <a:spLocks noGrp="1"/>
          </p:cNvSpPr>
          <p:nvPr>
            <p:ph idx="1"/>
          </p:nvPr>
        </p:nvSpPr>
        <p:spPr/>
        <p:txBody>
          <a:bodyPr/>
          <a:lstStyle/>
          <a:p>
            <a:r>
              <a:rPr lang="en-US" dirty="0"/>
              <a:t>Plant stubble (stems) are retained primarily to reduce consumption of fuel and compaction of the soil</a:t>
            </a:r>
          </a:p>
          <a:p>
            <a:r>
              <a:rPr lang="en-US" dirty="0"/>
              <a:t>Retention of stubble leaves roots in the ground</a:t>
            </a:r>
          </a:p>
          <a:p>
            <a:r>
              <a:rPr lang="en-US" dirty="0"/>
              <a:t>A major pathway that water follows into the soil is by flowing down the stems and roots</a:t>
            </a:r>
          </a:p>
        </p:txBody>
      </p:sp>
    </p:spTree>
    <p:extLst>
      <p:ext uri="{BB962C8B-B14F-4D97-AF65-F5344CB8AC3E}">
        <p14:creationId xmlns:p14="http://schemas.microsoft.com/office/powerpoint/2010/main" val="4257948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8C970-A92F-4F71-852E-F3077DFC8804}"/>
              </a:ext>
            </a:extLst>
          </p:cNvPr>
          <p:cNvSpPr>
            <a:spLocks noGrp="1"/>
          </p:cNvSpPr>
          <p:nvPr>
            <p:ph type="title"/>
          </p:nvPr>
        </p:nvSpPr>
        <p:spPr/>
        <p:txBody>
          <a:bodyPr/>
          <a:lstStyle/>
          <a:p>
            <a:r>
              <a:rPr lang="en-US" dirty="0"/>
              <a:t>Water, micropores, and </a:t>
            </a:r>
            <a:r>
              <a:rPr lang="en-US" dirty="0" err="1"/>
              <a:t>Macropores</a:t>
            </a:r>
            <a:endParaRPr lang="en-US" dirty="0"/>
          </a:p>
        </p:txBody>
      </p:sp>
      <p:sp>
        <p:nvSpPr>
          <p:cNvPr id="3" name="Content Placeholder 2">
            <a:extLst>
              <a:ext uri="{FF2B5EF4-FFF2-40B4-BE49-F238E27FC236}">
                <a16:creationId xmlns:a16="http://schemas.microsoft.com/office/drawing/2014/main" id="{E9E42274-B5D8-4939-A86D-9BFB01FC6D57}"/>
              </a:ext>
            </a:extLst>
          </p:cNvPr>
          <p:cNvSpPr>
            <a:spLocks noGrp="1"/>
          </p:cNvSpPr>
          <p:nvPr>
            <p:ph idx="1"/>
          </p:nvPr>
        </p:nvSpPr>
        <p:spPr/>
        <p:txBody>
          <a:bodyPr/>
          <a:lstStyle/>
          <a:p>
            <a:r>
              <a:rPr lang="en-US" dirty="0" err="1"/>
              <a:t>Peds</a:t>
            </a:r>
            <a:r>
              <a:rPr lang="en-US" dirty="0"/>
              <a:t> have micropores</a:t>
            </a:r>
          </a:p>
          <a:p>
            <a:pPr lvl="1"/>
            <a:r>
              <a:rPr lang="en-US" dirty="0"/>
              <a:t>Very small pores having capillary properties</a:t>
            </a:r>
          </a:p>
          <a:p>
            <a:pPr lvl="1"/>
            <a:r>
              <a:rPr lang="en-US" dirty="0"/>
              <a:t>These must be satiated before water moves by gravity through the soil</a:t>
            </a:r>
          </a:p>
          <a:p>
            <a:r>
              <a:rPr lang="en-US" dirty="0" err="1"/>
              <a:t>Macropores</a:t>
            </a:r>
            <a:r>
              <a:rPr lang="en-US" dirty="0"/>
              <a:t> are larger pores that do not have capillary properties</a:t>
            </a:r>
          </a:p>
          <a:p>
            <a:pPr lvl="1"/>
            <a:r>
              <a:rPr lang="en-US" dirty="0"/>
              <a:t>Includes root channels, the spaces between </a:t>
            </a:r>
            <a:r>
              <a:rPr lang="en-US" dirty="0" err="1"/>
              <a:t>peds</a:t>
            </a:r>
            <a:endParaRPr lang="en-US" dirty="0"/>
          </a:p>
        </p:txBody>
      </p:sp>
    </p:spTree>
    <p:extLst>
      <p:ext uri="{BB962C8B-B14F-4D97-AF65-F5344CB8AC3E}">
        <p14:creationId xmlns:p14="http://schemas.microsoft.com/office/powerpoint/2010/main" val="102095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3FE07-44AC-4BBD-9D60-9FAF19CA5A7F}"/>
              </a:ext>
            </a:extLst>
          </p:cNvPr>
          <p:cNvSpPr>
            <a:spLocks noGrp="1"/>
          </p:cNvSpPr>
          <p:nvPr>
            <p:ph type="title"/>
          </p:nvPr>
        </p:nvSpPr>
        <p:spPr/>
        <p:txBody>
          <a:bodyPr/>
          <a:lstStyle/>
          <a:p>
            <a:r>
              <a:rPr lang="en-US" dirty="0"/>
              <a:t>Jim Akin</a:t>
            </a:r>
          </a:p>
        </p:txBody>
      </p:sp>
      <p:sp>
        <p:nvSpPr>
          <p:cNvPr id="3" name="Content Placeholder 2">
            <a:extLst>
              <a:ext uri="{FF2B5EF4-FFF2-40B4-BE49-F238E27FC236}">
                <a16:creationId xmlns:a16="http://schemas.microsoft.com/office/drawing/2014/main" id="{1CA63F40-75A3-4992-B5B8-07C759DE78C3}"/>
              </a:ext>
            </a:extLst>
          </p:cNvPr>
          <p:cNvSpPr>
            <a:spLocks noGrp="1"/>
          </p:cNvSpPr>
          <p:nvPr>
            <p:ph idx="1"/>
          </p:nvPr>
        </p:nvSpPr>
        <p:spPr/>
        <p:txBody>
          <a:bodyPr/>
          <a:lstStyle/>
          <a:p>
            <a:r>
              <a:rPr lang="en-US" dirty="0"/>
              <a:t>BS in Agriculture, SFASU, 1978</a:t>
            </a:r>
          </a:p>
          <a:p>
            <a:r>
              <a:rPr lang="en-US" dirty="0"/>
              <a:t>MS in Soil Science, Texas A&amp;M, 2001</a:t>
            </a:r>
          </a:p>
          <a:p>
            <a:r>
              <a:rPr lang="en-US" dirty="0"/>
              <a:t>Emphasis: Environmental Soil Science</a:t>
            </a:r>
          </a:p>
          <a:p>
            <a:r>
              <a:rPr lang="en-US" dirty="0"/>
              <a:t>23 years of research and practice in soil science</a:t>
            </a:r>
          </a:p>
        </p:txBody>
      </p:sp>
    </p:spTree>
    <p:extLst>
      <p:ext uri="{BB962C8B-B14F-4D97-AF65-F5344CB8AC3E}">
        <p14:creationId xmlns:p14="http://schemas.microsoft.com/office/powerpoint/2010/main" val="1489953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7964D-1675-4FD3-BCD6-8A866DAFB906}"/>
              </a:ext>
            </a:extLst>
          </p:cNvPr>
          <p:cNvSpPr>
            <a:spLocks noGrp="1"/>
          </p:cNvSpPr>
          <p:nvPr>
            <p:ph type="title"/>
          </p:nvPr>
        </p:nvSpPr>
        <p:spPr/>
        <p:txBody>
          <a:bodyPr/>
          <a:lstStyle/>
          <a:p>
            <a:r>
              <a:rPr lang="en-US" dirty="0"/>
              <a:t>Structure</a:t>
            </a:r>
          </a:p>
        </p:txBody>
      </p:sp>
      <p:sp>
        <p:nvSpPr>
          <p:cNvPr id="3" name="Content Placeholder 2">
            <a:extLst>
              <a:ext uri="{FF2B5EF4-FFF2-40B4-BE49-F238E27FC236}">
                <a16:creationId xmlns:a16="http://schemas.microsoft.com/office/drawing/2014/main" id="{351DE5F5-DFF0-4C2F-A564-826AEAB1BA6B}"/>
              </a:ext>
            </a:extLst>
          </p:cNvPr>
          <p:cNvSpPr>
            <a:spLocks noGrp="1"/>
          </p:cNvSpPr>
          <p:nvPr>
            <p:ph sz="half" idx="1"/>
          </p:nvPr>
        </p:nvSpPr>
        <p:spPr/>
        <p:txBody>
          <a:bodyPr/>
          <a:lstStyle/>
          <a:p>
            <a:r>
              <a:rPr lang="en-US" dirty="0"/>
              <a:t>Crumb</a:t>
            </a:r>
          </a:p>
          <a:p>
            <a:r>
              <a:rPr lang="en-US" dirty="0" err="1"/>
              <a:t>Subangular</a:t>
            </a:r>
            <a:r>
              <a:rPr lang="en-US" dirty="0"/>
              <a:t> blocky</a:t>
            </a:r>
          </a:p>
          <a:p>
            <a:r>
              <a:rPr lang="en-US" dirty="0"/>
              <a:t>Angular blocky</a:t>
            </a:r>
          </a:p>
          <a:p>
            <a:r>
              <a:rPr lang="en-US" dirty="0"/>
              <a:t>Platy</a:t>
            </a:r>
          </a:p>
          <a:p>
            <a:r>
              <a:rPr lang="en-US" dirty="0"/>
              <a:t>Massive</a:t>
            </a:r>
          </a:p>
        </p:txBody>
      </p:sp>
      <p:sp>
        <p:nvSpPr>
          <p:cNvPr id="4" name="Content Placeholder 3">
            <a:extLst>
              <a:ext uri="{FF2B5EF4-FFF2-40B4-BE49-F238E27FC236}">
                <a16:creationId xmlns:a16="http://schemas.microsoft.com/office/drawing/2014/main" id="{8CAD5A74-862B-4690-8BBB-E0F3B3F3A0C9}"/>
              </a:ext>
            </a:extLst>
          </p:cNvPr>
          <p:cNvSpPr>
            <a:spLocks noGrp="1"/>
          </p:cNvSpPr>
          <p:nvPr>
            <p:ph sz="half" idx="2"/>
          </p:nvPr>
        </p:nvSpPr>
        <p:spPr/>
        <p:txBody>
          <a:bodyPr/>
          <a:lstStyle/>
          <a:p>
            <a:r>
              <a:rPr lang="en-US" dirty="0"/>
              <a:t>Easiest for water to pass through; greatest </a:t>
            </a:r>
            <a:r>
              <a:rPr lang="en-US" dirty="0" err="1"/>
              <a:t>macropore</a:t>
            </a:r>
            <a:r>
              <a:rPr lang="en-US" dirty="0"/>
              <a:t> space</a:t>
            </a:r>
          </a:p>
          <a:p>
            <a:endParaRPr lang="en-US" dirty="0"/>
          </a:p>
          <a:p>
            <a:endParaRPr lang="en-US" dirty="0"/>
          </a:p>
          <a:p>
            <a:r>
              <a:rPr lang="en-US" dirty="0"/>
              <a:t>Most difficult for water to pass through; fewest </a:t>
            </a:r>
            <a:r>
              <a:rPr lang="en-US" dirty="0" err="1"/>
              <a:t>macropores</a:t>
            </a:r>
            <a:endParaRPr lang="en-US" dirty="0"/>
          </a:p>
        </p:txBody>
      </p:sp>
    </p:spTree>
    <p:extLst>
      <p:ext uri="{BB962C8B-B14F-4D97-AF65-F5344CB8AC3E}">
        <p14:creationId xmlns:p14="http://schemas.microsoft.com/office/powerpoint/2010/main" val="1416123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CC16D-34F1-4EAD-9A85-622CA03E4E7E}"/>
              </a:ext>
            </a:extLst>
          </p:cNvPr>
          <p:cNvSpPr>
            <a:spLocks noGrp="1"/>
          </p:cNvSpPr>
          <p:nvPr>
            <p:ph type="title"/>
          </p:nvPr>
        </p:nvSpPr>
        <p:spPr/>
        <p:txBody>
          <a:bodyPr/>
          <a:lstStyle/>
          <a:p>
            <a:r>
              <a:rPr lang="en-US" dirty="0"/>
              <a:t>climate</a:t>
            </a:r>
          </a:p>
        </p:txBody>
      </p:sp>
      <p:sp>
        <p:nvSpPr>
          <p:cNvPr id="3" name="Content Placeholder 2">
            <a:extLst>
              <a:ext uri="{FF2B5EF4-FFF2-40B4-BE49-F238E27FC236}">
                <a16:creationId xmlns:a16="http://schemas.microsoft.com/office/drawing/2014/main" id="{B970983E-BBE4-41C2-A299-0E6400F758CE}"/>
              </a:ext>
            </a:extLst>
          </p:cNvPr>
          <p:cNvSpPr>
            <a:spLocks noGrp="1"/>
          </p:cNvSpPr>
          <p:nvPr>
            <p:ph idx="1"/>
          </p:nvPr>
        </p:nvSpPr>
        <p:spPr/>
        <p:txBody>
          <a:bodyPr>
            <a:normAutofit fontScale="85000" lnSpcReduction="10000"/>
          </a:bodyPr>
          <a:lstStyle/>
          <a:p>
            <a:r>
              <a:rPr lang="en-US" dirty="0"/>
              <a:t>One of the 3 active soil forming factors</a:t>
            </a:r>
          </a:p>
          <a:p>
            <a:r>
              <a:rPr lang="en-US" dirty="0"/>
              <a:t>Climate changes</a:t>
            </a:r>
          </a:p>
          <a:p>
            <a:pPr lvl="1"/>
            <a:r>
              <a:rPr lang="en-US" dirty="0"/>
              <a:t>Cyclic</a:t>
            </a:r>
          </a:p>
          <a:p>
            <a:pPr lvl="1"/>
            <a:r>
              <a:rPr lang="en-US" dirty="0"/>
              <a:t>Can be extreme</a:t>
            </a:r>
          </a:p>
          <a:p>
            <a:r>
              <a:rPr lang="en-US" dirty="0"/>
              <a:t>Models are most generally over simplified and not able to be used to “predict” known past events.</a:t>
            </a:r>
          </a:p>
          <a:p>
            <a:pPr lvl="1"/>
            <a:r>
              <a:rPr lang="en-US" dirty="0"/>
              <a:t>All models are based on statistics</a:t>
            </a:r>
          </a:p>
          <a:p>
            <a:pPr lvl="1"/>
            <a:r>
              <a:rPr lang="en-US" dirty="0"/>
              <a:t>All models contain error</a:t>
            </a:r>
          </a:p>
          <a:p>
            <a:r>
              <a:rPr lang="en-US" dirty="0"/>
              <a:t>We cannot mitigate climate change but we can mitigate the effects of climate change</a:t>
            </a:r>
          </a:p>
        </p:txBody>
      </p:sp>
    </p:spTree>
    <p:extLst>
      <p:ext uri="{BB962C8B-B14F-4D97-AF65-F5344CB8AC3E}">
        <p14:creationId xmlns:p14="http://schemas.microsoft.com/office/powerpoint/2010/main" val="519390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59F29-D127-4478-A6DA-3D8598F6670B}"/>
              </a:ext>
            </a:extLst>
          </p:cNvPr>
          <p:cNvSpPr>
            <a:spLocks noGrp="1"/>
          </p:cNvSpPr>
          <p:nvPr>
            <p:ph type="title"/>
          </p:nvPr>
        </p:nvSpPr>
        <p:spPr/>
        <p:txBody>
          <a:bodyPr/>
          <a:lstStyle/>
          <a:p>
            <a:r>
              <a:rPr lang="en-US" dirty="0"/>
              <a:t>Cautions relative to climate models</a:t>
            </a:r>
          </a:p>
        </p:txBody>
      </p:sp>
      <p:sp>
        <p:nvSpPr>
          <p:cNvPr id="3" name="Content Placeholder 2">
            <a:extLst>
              <a:ext uri="{FF2B5EF4-FFF2-40B4-BE49-F238E27FC236}">
                <a16:creationId xmlns:a16="http://schemas.microsoft.com/office/drawing/2014/main" id="{F26CCFEB-C243-44D2-9065-CA13DBCA9ACF}"/>
              </a:ext>
            </a:extLst>
          </p:cNvPr>
          <p:cNvSpPr>
            <a:spLocks noGrp="1"/>
          </p:cNvSpPr>
          <p:nvPr>
            <p:ph idx="1"/>
          </p:nvPr>
        </p:nvSpPr>
        <p:spPr/>
        <p:txBody>
          <a:bodyPr>
            <a:normAutofit lnSpcReduction="10000"/>
          </a:bodyPr>
          <a:lstStyle/>
          <a:p>
            <a:r>
              <a:rPr lang="en-US" dirty="0"/>
              <a:t>Peer reviewed papers are the best representation of the model(s)</a:t>
            </a:r>
          </a:p>
          <a:p>
            <a:pPr lvl="1"/>
            <a:r>
              <a:rPr lang="en-US" dirty="0"/>
              <a:t>Someone with a degree in Journalism is likely not a good interpretive source</a:t>
            </a:r>
          </a:p>
          <a:p>
            <a:r>
              <a:rPr lang="en-US" dirty="0"/>
              <a:t>Always carefully read the materials and methods </a:t>
            </a:r>
          </a:p>
          <a:p>
            <a:pPr lvl="1"/>
            <a:r>
              <a:rPr lang="en-US" dirty="0"/>
              <a:t>Keep lots of coffee available while doing this to prevent head and neck injury</a:t>
            </a:r>
          </a:p>
          <a:p>
            <a:r>
              <a:rPr lang="en-US" dirty="0"/>
              <a:t>Always identify the assumptions being made and determine if they are valid in the “real world”</a:t>
            </a:r>
          </a:p>
          <a:p>
            <a:r>
              <a:rPr lang="en-US" dirty="0"/>
              <a:t>Consider information from outside the climate community that have a bearing on the subject (Solar/Earth interactions, Geology)</a:t>
            </a:r>
          </a:p>
          <a:p>
            <a:endParaRPr lang="en-US" dirty="0"/>
          </a:p>
        </p:txBody>
      </p:sp>
    </p:spTree>
    <p:extLst>
      <p:ext uri="{BB962C8B-B14F-4D97-AF65-F5344CB8AC3E}">
        <p14:creationId xmlns:p14="http://schemas.microsoft.com/office/powerpoint/2010/main" val="4051573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7880-2B20-4453-B6DD-FB45C69D338D}"/>
              </a:ext>
            </a:extLst>
          </p:cNvPr>
          <p:cNvSpPr>
            <a:spLocks noGrp="1"/>
          </p:cNvSpPr>
          <p:nvPr>
            <p:ph type="title"/>
          </p:nvPr>
        </p:nvSpPr>
        <p:spPr/>
        <p:txBody>
          <a:bodyPr/>
          <a:lstStyle/>
          <a:p>
            <a:r>
              <a:rPr lang="en-US" dirty="0"/>
              <a:t>Climate Cycles</a:t>
            </a:r>
          </a:p>
        </p:txBody>
      </p:sp>
      <p:sp>
        <p:nvSpPr>
          <p:cNvPr id="3" name="Content Placeholder 2">
            <a:extLst>
              <a:ext uri="{FF2B5EF4-FFF2-40B4-BE49-F238E27FC236}">
                <a16:creationId xmlns:a16="http://schemas.microsoft.com/office/drawing/2014/main" id="{DF748E0A-D83F-4313-8600-9DE00915E7FE}"/>
              </a:ext>
            </a:extLst>
          </p:cNvPr>
          <p:cNvSpPr>
            <a:spLocks noGrp="1"/>
          </p:cNvSpPr>
          <p:nvPr>
            <p:ph idx="1"/>
          </p:nvPr>
        </p:nvSpPr>
        <p:spPr/>
        <p:txBody>
          <a:bodyPr/>
          <a:lstStyle/>
          <a:p>
            <a:r>
              <a:rPr lang="en-US" dirty="0"/>
              <a:t>Severe droughts lasting 7 – 10 years recur on an approximate 50 year cycle</a:t>
            </a:r>
          </a:p>
          <a:p>
            <a:r>
              <a:rPr lang="en-US" dirty="0"/>
              <a:t>Tropical cyclones generally end the droughts and usher in several really wet years</a:t>
            </a:r>
          </a:p>
          <a:p>
            <a:r>
              <a:rPr lang="en-US" dirty="0"/>
              <a:t>Only 2 of 12 years is “normal”</a:t>
            </a:r>
          </a:p>
          <a:p>
            <a:r>
              <a:rPr lang="en-US" dirty="0"/>
              <a:t>Houston floods…duh!!!</a:t>
            </a:r>
          </a:p>
          <a:p>
            <a:r>
              <a:rPr lang="en-US" dirty="0"/>
              <a:t>Ice Age coming: All deep ocean currents moved to their ice age positions before the year 2000</a:t>
            </a:r>
          </a:p>
          <a:p>
            <a:endParaRPr lang="en-US" dirty="0"/>
          </a:p>
          <a:p>
            <a:pPr lvl="1"/>
            <a:endParaRPr lang="en-US" dirty="0"/>
          </a:p>
        </p:txBody>
      </p:sp>
    </p:spTree>
    <p:extLst>
      <p:ext uri="{BB962C8B-B14F-4D97-AF65-F5344CB8AC3E}">
        <p14:creationId xmlns:p14="http://schemas.microsoft.com/office/powerpoint/2010/main" val="2791687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8582-2801-4805-8C00-BFEF95509609}"/>
              </a:ext>
            </a:extLst>
          </p:cNvPr>
          <p:cNvSpPr>
            <a:spLocks noGrp="1"/>
          </p:cNvSpPr>
          <p:nvPr>
            <p:ph type="title"/>
          </p:nvPr>
        </p:nvSpPr>
        <p:spPr/>
        <p:txBody>
          <a:bodyPr/>
          <a:lstStyle/>
          <a:p>
            <a:r>
              <a:rPr lang="en-US" dirty="0"/>
              <a:t>Take home messages</a:t>
            </a:r>
          </a:p>
        </p:txBody>
      </p:sp>
      <p:sp>
        <p:nvSpPr>
          <p:cNvPr id="3" name="Content Placeholder 2">
            <a:extLst>
              <a:ext uri="{FF2B5EF4-FFF2-40B4-BE49-F238E27FC236}">
                <a16:creationId xmlns:a16="http://schemas.microsoft.com/office/drawing/2014/main" id="{48F67F60-DA29-4AEC-AB11-E2A3FC74C2FB}"/>
              </a:ext>
            </a:extLst>
          </p:cNvPr>
          <p:cNvSpPr>
            <a:spLocks noGrp="1"/>
          </p:cNvSpPr>
          <p:nvPr>
            <p:ph idx="1"/>
          </p:nvPr>
        </p:nvSpPr>
        <p:spPr/>
        <p:txBody>
          <a:bodyPr/>
          <a:lstStyle/>
          <a:p>
            <a:r>
              <a:rPr lang="en-US" dirty="0"/>
              <a:t>All science, even soil science grows and changes</a:t>
            </a:r>
          </a:p>
          <a:p>
            <a:r>
              <a:rPr lang="en-US" dirty="0"/>
              <a:t>Accepted science is dangerous, if you disagree. </a:t>
            </a:r>
          </a:p>
          <a:p>
            <a:pPr lvl="1"/>
            <a:r>
              <a:rPr lang="en-US" dirty="0"/>
              <a:t>Ask Galileo about his stand on the Copernican doctrine</a:t>
            </a:r>
          </a:p>
          <a:p>
            <a:r>
              <a:rPr lang="en-US" dirty="0"/>
              <a:t>Challenge students to practice the trivium</a:t>
            </a:r>
          </a:p>
          <a:p>
            <a:pPr lvl="1"/>
            <a:r>
              <a:rPr lang="en-US" dirty="0"/>
              <a:t>Grammar or rote memory</a:t>
            </a:r>
          </a:p>
          <a:p>
            <a:pPr lvl="1"/>
            <a:r>
              <a:rPr lang="en-US" dirty="0"/>
              <a:t>Logic – the use of good rational thought</a:t>
            </a:r>
          </a:p>
          <a:p>
            <a:pPr lvl="1"/>
            <a:r>
              <a:rPr lang="en-US" dirty="0"/>
              <a:t>Rhetoric – the expression of logical thought unemotionally and to express disagreements without being disagreeable</a:t>
            </a:r>
          </a:p>
        </p:txBody>
      </p:sp>
    </p:spTree>
    <p:extLst>
      <p:ext uri="{BB962C8B-B14F-4D97-AF65-F5344CB8AC3E}">
        <p14:creationId xmlns:p14="http://schemas.microsoft.com/office/powerpoint/2010/main" val="788299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5930-7276-4FE4-A564-810F5E287286}"/>
              </a:ext>
            </a:extLst>
          </p:cNvPr>
          <p:cNvSpPr>
            <a:spLocks noGrp="1"/>
          </p:cNvSpPr>
          <p:nvPr>
            <p:ph type="title"/>
          </p:nvPr>
        </p:nvSpPr>
        <p:spPr/>
        <p:txBody>
          <a:bodyPr/>
          <a:lstStyle/>
          <a:p>
            <a:r>
              <a:rPr lang="en-US" dirty="0"/>
              <a:t>Take home messages</a:t>
            </a:r>
          </a:p>
        </p:txBody>
      </p:sp>
      <p:sp>
        <p:nvSpPr>
          <p:cNvPr id="3" name="Content Placeholder 2">
            <a:extLst>
              <a:ext uri="{FF2B5EF4-FFF2-40B4-BE49-F238E27FC236}">
                <a16:creationId xmlns:a16="http://schemas.microsoft.com/office/drawing/2014/main" id="{DA2F611A-C4E7-4B9D-AB27-4417F2665804}"/>
              </a:ext>
            </a:extLst>
          </p:cNvPr>
          <p:cNvSpPr>
            <a:spLocks noGrp="1"/>
          </p:cNvSpPr>
          <p:nvPr>
            <p:ph idx="1"/>
          </p:nvPr>
        </p:nvSpPr>
        <p:spPr/>
        <p:txBody>
          <a:bodyPr/>
          <a:lstStyle/>
          <a:p>
            <a:r>
              <a:rPr lang="en-US" dirty="0"/>
              <a:t>Sustainability is a laudable goal, but it will take time, effort, and treasure to achieve it without devolving into a hunter-gatherer society</a:t>
            </a:r>
          </a:p>
          <a:p>
            <a:r>
              <a:rPr lang="en-US" dirty="0"/>
              <a:t>Soil health, as it currently exists, is not successful on large scale operations</a:t>
            </a:r>
          </a:p>
          <a:p>
            <a:r>
              <a:rPr lang="en-US" dirty="0"/>
              <a:t>Soil health has been shown to be very effective at improving the soil condition, its water regime, sediment loads in runoff water, and improving nutrient availability on smaller farms where family provides the labor</a:t>
            </a:r>
          </a:p>
        </p:txBody>
      </p:sp>
    </p:spTree>
    <p:extLst>
      <p:ext uri="{BB962C8B-B14F-4D97-AF65-F5344CB8AC3E}">
        <p14:creationId xmlns:p14="http://schemas.microsoft.com/office/powerpoint/2010/main" val="1225805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F034-46D2-4F09-A8BE-4B208C290428}"/>
              </a:ext>
            </a:extLst>
          </p:cNvPr>
          <p:cNvSpPr>
            <a:spLocks noGrp="1"/>
          </p:cNvSpPr>
          <p:nvPr>
            <p:ph type="title"/>
          </p:nvPr>
        </p:nvSpPr>
        <p:spPr/>
        <p:txBody>
          <a:bodyPr/>
          <a:lstStyle/>
          <a:p>
            <a:r>
              <a:rPr lang="en-US" dirty="0"/>
              <a:t>Classroom Activities</a:t>
            </a:r>
          </a:p>
        </p:txBody>
      </p:sp>
      <p:sp>
        <p:nvSpPr>
          <p:cNvPr id="3" name="Content Placeholder 2">
            <a:extLst>
              <a:ext uri="{FF2B5EF4-FFF2-40B4-BE49-F238E27FC236}">
                <a16:creationId xmlns:a16="http://schemas.microsoft.com/office/drawing/2014/main" id="{74C0D362-BD7E-4A8F-9ECF-18693D60E057}"/>
              </a:ext>
            </a:extLst>
          </p:cNvPr>
          <p:cNvSpPr>
            <a:spLocks noGrp="1"/>
          </p:cNvSpPr>
          <p:nvPr>
            <p:ph idx="1"/>
          </p:nvPr>
        </p:nvSpPr>
        <p:spPr/>
        <p:txBody>
          <a:bodyPr>
            <a:normAutofit lnSpcReduction="10000"/>
          </a:bodyPr>
          <a:lstStyle/>
          <a:p>
            <a:pPr lvl="1"/>
            <a:r>
              <a:rPr lang="en-US" dirty="0"/>
              <a:t>Physics – Demonstrate Stokes Law: </a:t>
            </a:r>
          </a:p>
          <a:p>
            <a:pPr lvl="2"/>
            <a:r>
              <a:rPr lang="en-US" dirty="0"/>
              <a:t>Need a 1 L cylinder, Sodium Hexametaphosphate, soil, hydrometer</a:t>
            </a:r>
          </a:p>
          <a:p>
            <a:pPr lvl="2"/>
            <a:r>
              <a:rPr lang="en-US" dirty="0"/>
              <a:t>In a liquid larger suspended particles hit the bottom first</a:t>
            </a:r>
          </a:p>
          <a:p>
            <a:pPr lvl="2"/>
            <a:r>
              <a:rPr lang="en-US" dirty="0"/>
              <a:t>Finest particles (clays) don’t fall out as they are colloids</a:t>
            </a:r>
          </a:p>
          <a:p>
            <a:pPr lvl="1"/>
            <a:r>
              <a:rPr lang="en-US" dirty="0"/>
              <a:t>Chemistry </a:t>
            </a:r>
          </a:p>
          <a:p>
            <a:pPr lvl="2"/>
            <a:r>
              <a:rPr lang="en-US" dirty="0"/>
              <a:t>pH of soil; 2 parts water, 1 part soil, shake and measure with pH meter</a:t>
            </a:r>
          </a:p>
          <a:p>
            <a:pPr lvl="2"/>
            <a:r>
              <a:rPr lang="en-US" dirty="0"/>
              <a:t>CaCO</a:t>
            </a:r>
            <a:r>
              <a:rPr lang="en-US" baseline="-25000" dirty="0"/>
              <a:t>3</a:t>
            </a:r>
            <a:r>
              <a:rPr lang="en-US" dirty="0"/>
              <a:t> (limestone) buffers soil solution to about 8.3</a:t>
            </a:r>
          </a:p>
          <a:p>
            <a:pPr lvl="2"/>
            <a:r>
              <a:rPr lang="en-US" dirty="0"/>
              <a:t>Electrical conductivity: make a saturated slurry of soil, filter it with a vacuum pump, and use an </a:t>
            </a:r>
            <a:r>
              <a:rPr lang="en-US" dirty="0" err="1"/>
              <a:t>Ec</a:t>
            </a:r>
            <a:r>
              <a:rPr lang="en-US" dirty="0"/>
              <a:t> meter to measure its conductivity (inverse of resistance); correlates to the amount of salts in the soil</a:t>
            </a:r>
          </a:p>
        </p:txBody>
      </p:sp>
    </p:spTree>
    <p:extLst>
      <p:ext uri="{BB962C8B-B14F-4D97-AF65-F5344CB8AC3E}">
        <p14:creationId xmlns:p14="http://schemas.microsoft.com/office/powerpoint/2010/main" val="3948717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0CCE0-11C6-489F-8698-84E991BD06E7}"/>
              </a:ext>
            </a:extLst>
          </p:cNvPr>
          <p:cNvSpPr>
            <a:spLocks noGrp="1"/>
          </p:cNvSpPr>
          <p:nvPr>
            <p:ph type="title"/>
          </p:nvPr>
        </p:nvSpPr>
        <p:spPr/>
        <p:txBody>
          <a:bodyPr/>
          <a:lstStyle/>
          <a:p>
            <a:r>
              <a:rPr lang="en-US" dirty="0"/>
              <a:t>Classroom Activities</a:t>
            </a:r>
          </a:p>
        </p:txBody>
      </p:sp>
      <p:sp>
        <p:nvSpPr>
          <p:cNvPr id="3" name="Content Placeholder 2">
            <a:extLst>
              <a:ext uri="{FF2B5EF4-FFF2-40B4-BE49-F238E27FC236}">
                <a16:creationId xmlns:a16="http://schemas.microsoft.com/office/drawing/2014/main" id="{D2EA1877-2874-4CFA-A963-BA1FA2C59FCF}"/>
              </a:ext>
            </a:extLst>
          </p:cNvPr>
          <p:cNvSpPr>
            <a:spLocks noGrp="1"/>
          </p:cNvSpPr>
          <p:nvPr>
            <p:ph idx="1"/>
          </p:nvPr>
        </p:nvSpPr>
        <p:spPr/>
        <p:txBody>
          <a:bodyPr/>
          <a:lstStyle/>
          <a:p>
            <a:r>
              <a:rPr lang="en-US" dirty="0"/>
              <a:t>Biology</a:t>
            </a:r>
          </a:p>
          <a:p>
            <a:pPr lvl="1"/>
            <a:r>
              <a:rPr lang="en-US" dirty="0"/>
              <a:t>Compare a “healthy” soil to one that has been annually disturbed</a:t>
            </a:r>
          </a:p>
          <a:p>
            <a:pPr lvl="2"/>
            <a:r>
              <a:rPr lang="en-US" dirty="0"/>
              <a:t>Note the number of earthworms in each</a:t>
            </a:r>
          </a:p>
          <a:p>
            <a:pPr lvl="1"/>
            <a:r>
              <a:rPr lang="en-US" dirty="0"/>
              <a:t>From a mixture of soil and earth take samples and place on Agar plates to identify the types of colonies that grow</a:t>
            </a:r>
          </a:p>
          <a:p>
            <a:r>
              <a:rPr lang="en-US" dirty="0"/>
              <a:t>Climatology</a:t>
            </a:r>
          </a:p>
          <a:p>
            <a:pPr lvl="1"/>
            <a:r>
              <a:rPr lang="en-US" dirty="0"/>
              <a:t>Explore the weather data for your area for rainfalls, frequency of hurricanes, droughts, and then compare to sun spot activity</a:t>
            </a:r>
          </a:p>
        </p:txBody>
      </p:sp>
    </p:spTree>
    <p:extLst>
      <p:ext uri="{BB962C8B-B14F-4D97-AF65-F5344CB8AC3E}">
        <p14:creationId xmlns:p14="http://schemas.microsoft.com/office/powerpoint/2010/main" val="104141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EB2EA-107F-45B9-A0DE-BD9C534D26BF}"/>
              </a:ext>
            </a:extLst>
          </p:cNvPr>
          <p:cNvSpPr>
            <a:spLocks noGrp="1"/>
          </p:cNvSpPr>
          <p:nvPr>
            <p:ph type="title"/>
          </p:nvPr>
        </p:nvSpPr>
        <p:spPr/>
        <p:txBody>
          <a:bodyPr/>
          <a:lstStyle/>
          <a:p>
            <a:r>
              <a:rPr lang="en-US" dirty="0"/>
              <a:t>Last slide</a:t>
            </a:r>
          </a:p>
        </p:txBody>
      </p:sp>
      <p:sp>
        <p:nvSpPr>
          <p:cNvPr id="3" name="Content Placeholder 2">
            <a:extLst>
              <a:ext uri="{FF2B5EF4-FFF2-40B4-BE49-F238E27FC236}">
                <a16:creationId xmlns:a16="http://schemas.microsoft.com/office/drawing/2014/main" id="{FDF83928-247D-4CD5-AB90-63092E632C00}"/>
              </a:ext>
            </a:extLst>
          </p:cNvPr>
          <p:cNvSpPr>
            <a:spLocks noGrp="1"/>
          </p:cNvSpPr>
          <p:nvPr>
            <p:ph idx="1"/>
          </p:nvPr>
        </p:nvSpPr>
        <p:spPr/>
        <p:txBody>
          <a:bodyPr>
            <a:normAutofit fontScale="92500" lnSpcReduction="10000"/>
          </a:bodyPr>
          <a:lstStyle/>
          <a:p>
            <a:r>
              <a:rPr lang="en-US" dirty="0"/>
              <a:t>Books: </a:t>
            </a:r>
          </a:p>
          <a:p>
            <a:pPr lvl="1"/>
            <a:r>
              <a:rPr lang="en-US" dirty="0"/>
              <a:t>Nature and Properties of Soils, Brady, Niles C. and Weil, Ray R. Publisher: Prentice Hall.</a:t>
            </a:r>
          </a:p>
          <a:p>
            <a:r>
              <a:rPr lang="en-US" dirty="0"/>
              <a:t>Weatherman’s Guide to the Sun, Davidson, Ben. ISBN-13: 978-1483588988 ISBN-10: 148358898X</a:t>
            </a:r>
          </a:p>
          <a:p>
            <a:r>
              <a:rPr lang="en-US" dirty="0"/>
              <a:t>Soil is a dynamic natural body having properties due to the combined effects of climate and biotic activity, as modified by topography, acting on parent material over time.</a:t>
            </a:r>
          </a:p>
          <a:p>
            <a:r>
              <a:rPr lang="en-US" dirty="0"/>
              <a:t>Dirt is a four letter word. Dirt is on the kitchen floor. We deal with soil!</a:t>
            </a:r>
          </a:p>
        </p:txBody>
      </p:sp>
    </p:spTree>
    <p:extLst>
      <p:ext uri="{BB962C8B-B14F-4D97-AF65-F5344CB8AC3E}">
        <p14:creationId xmlns:p14="http://schemas.microsoft.com/office/powerpoint/2010/main" val="2257777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B908-2EE8-4B82-9F0A-03135B8E8777}"/>
              </a:ext>
            </a:extLst>
          </p:cNvPr>
          <p:cNvSpPr>
            <a:spLocks noGrp="1"/>
          </p:cNvSpPr>
          <p:nvPr>
            <p:ph type="title"/>
          </p:nvPr>
        </p:nvSpPr>
        <p:spPr/>
        <p:txBody>
          <a:bodyPr/>
          <a:lstStyle/>
          <a:p>
            <a:r>
              <a:rPr lang="en-US" dirty="0"/>
              <a:t>Thanks</a:t>
            </a:r>
          </a:p>
        </p:txBody>
      </p:sp>
      <p:sp>
        <p:nvSpPr>
          <p:cNvPr id="3" name="Content Placeholder 2">
            <a:extLst>
              <a:ext uri="{FF2B5EF4-FFF2-40B4-BE49-F238E27FC236}">
                <a16:creationId xmlns:a16="http://schemas.microsoft.com/office/drawing/2014/main" id="{93ECC6FC-C64F-466C-B2AC-86B8306157BA}"/>
              </a:ext>
            </a:extLst>
          </p:cNvPr>
          <p:cNvSpPr>
            <a:spLocks noGrp="1"/>
          </p:cNvSpPr>
          <p:nvPr>
            <p:ph idx="1"/>
          </p:nvPr>
        </p:nvSpPr>
        <p:spPr/>
        <p:txBody>
          <a:bodyPr/>
          <a:lstStyle/>
          <a:p>
            <a:r>
              <a:rPr lang="en-US" dirty="0"/>
              <a:t>All </a:t>
            </a:r>
            <a:r>
              <a:rPr lang="en-US" dirty="0" err="1"/>
              <a:t>y’all</a:t>
            </a:r>
            <a:r>
              <a:rPr lang="en-US" dirty="0"/>
              <a:t> for listening</a:t>
            </a:r>
          </a:p>
          <a:p>
            <a:r>
              <a:rPr lang="en-US" dirty="0"/>
              <a:t>Dr. Murray H. Milford, Professor Emeritus, Texas A&amp;M University and according to his students, a consultant to God on the creation of soils</a:t>
            </a:r>
          </a:p>
          <a:p>
            <a:r>
              <a:rPr lang="en-US" dirty="0"/>
              <a:t>Dr. Joe B. Dixon, Professor Emeritus, Texas A&amp;M University; a consummate professional, fine teacher, and expert on clay mineralogy</a:t>
            </a:r>
          </a:p>
          <a:p>
            <a:r>
              <a:rPr lang="en-US" dirty="0"/>
              <a:t>Dr. Sam </a:t>
            </a:r>
            <a:r>
              <a:rPr lang="en-US" dirty="0" err="1"/>
              <a:t>Feagley</a:t>
            </a:r>
            <a:r>
              <a:rPr lang="en-US" dirty="0"/>
              <a:t>, Professor Emeritus, Texas A&amp;M University for guidance in nutrient management</a:t>
            </a:r>
          </a:p>
        </p:txBody>
      </p:sp>
    </p:spTree>
    <p:extLst>
      <p:ext uri="{BB962C8B-B14F-4D97-AF65-F5344CB8AC3E}">
        <p14:creationId xmlns:p14="http://schemas.microsoft.com/office/powerpoint/2010/main" val="2464497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4D9A0-4685-4016-AA72-8898DFE027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E6E7917B-D798-4F53-A8FA-088A616CAA86}"/>
              </a:ext>
            </a:extLst>
          </p:cNvPr>
          <p:cNvSpPr>
            <a:spLocks noGrp="1"/>
          </p:cNvSpPr>
          <p:nvPr>
            <p:ph idx="1"/>
          </p:nvPr>
        </p:nvSpPr>
        <p:spPr/>
        <p:txBody>
          <a:bodyPr/>
          <a:lstStyle/>
          <a:p>
            <a:r>
              <a:rPr lang="en-US" dirty="0"/>
              <a:t>The views expressed in this presentation are my own and do not represent the views of any company or governmental agency.</a:t>
            </a:r>
          </a:p>
          <a:p>
            <a:r>
              <a:rPr lang="en-US" dirty="0"/>
              <a:t>This presentation is given in my personal capacity based on the totality of my training and experience. </a:t>
            </a:r>
          </a:p>
        </p:txBody>
      </p:sp>
    </p:spTree>
    <p:extLst>
      <p:ext uri="{BB962C8B-B14F-4D97-AF65-F5344CB8AC3E}">
        <p14:creationId xmlns:p14="http://schemas.microsoft.com/office/powerpoint/2010/main" val="240982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09835-6351-4016-BDC6-5A8BEB5D44E1}"/>
              </a:ext>
            </a:extLst>
          </p:cNvPr>
          <p:cNvSpPr>
            <a:spLocks noGrp="1"/>
          </p:cNvSpPr>
          <p:nvPr>
            <p:ph type="title"/>
          </p:nvPr>
        </p:nvSpPr>
        <p:spPr/>
        <p:txBody>
          <a:bodyPr/>
          <a:lstStyle/>
          <a:p>
            <a:r>
              <a:rPr lang="en-US" dirty="0"/>
              <a:t>Ultimate goal of agriculture</a:t>
            </a:r>
          </a:p>
        </p:txBody>
      </p:sp>
      <p:sp>
        <p:nvSpPr>
          <p:cNvPr id="3" name="Content Placeholder 2">
            <a:extLst>
              <a:ext uri="{FF2B5EF4-FFF2-40B4-BE49-F238E27FC236}">
                <a16:creationId xmlns:a16="http://schemas.microsoft.com/office/drawing/2014/main" id="{C3C75152-98C3-4932-B7A2-AE4B1D321FCD}"/>
              </a:ext>
            </a:extLst>
          </p:cNvPr>
          <p:cNvSpPr>
            <a:spLocks noGrp="1"/>
          </p:cNvSpPr>
          <p:nvPr>
            <p:ph idx="1"/>
          </p:nvPr>
        </p:nvSpPr>
        <p:spPr/>
        <p:txBody>
          <a:bodyPr/>
          <a:lstStyle/>
          <a:p>
            <a:r>
              <a:rPr lang="en-US" dirty="0"/>
              <a:t>Production of enough food and fiber to feed and clothe humanity</a:t>
            </a:r>
          </a:p>
        </p:txBody>
      </p:sp>
    </p:spTree>
    <p:extLst>
      <p:ext uri="{BB962C8B-B14F-4D97-AF65-F5344CB8AC3E}">
        <p14:creationId xmlns:p14="http://schemas.microsoft.com/office/powerpoint/2010/main" val="16246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077A-1075-4D5F-B6A9-22F74DDB88EB}"/>
              </a:ext>
            </a:extLst>
          </p:cNvPr>
          <p:cNvSpPr>
            <a:spLocks noGrp="1"/>
          </p:cNvSpPr>
          <p:nvPr>
            <p:ph type="title"/>
          </p:nvPr>
        </p:nvSpPr>
        <p:spPr/>
        <p:txBody>
          <a:bodyPr/>
          <a:lstStyle/>
          <a:p>
            <a:r>
              <a:rPr lang="en-US" dirty="0"/>
              <a:t>The Challenge</a:t>
            </a:r>
          </a:p>
        </p:txBody>
      </p:sp>
      <p:sp>
        <p:nvSpPr>
          <p:cNvPr id="3" name="Content Placeholder 2">
            <a:extLst>
              <a:ext uri="{FF2B5EF4-FFF2-40B4-BE49-F238E27FC236}">
                <a16:creationId xmlns:a16="http://schemas.microsoft.com/office/drawing/2014/main" id="{731BC346-9B81-4E98-9E04-169FD17ACE66}"/>
              </a:ext>
            </a:extLst>
          </p:cNvPr>
          <p:cNvSpPr>
            <a:spLocks noGrp="1"/>
          </p:cNvSpPr>
          <p:nvPr>
            <p:ph idx="1"/>
          </p:nvPr>
        </p:nvSpPr>
        <p:spPr/>
        <p:txBody>
          <a:bodyPr/>
          <a:lstStyle/>
          <a:p>
            <a:r>
              <a:rPr lang="en-US" dirty="0"/>
              <a:t>Population growth</a:t>
            </a:r>
          </a:p>
          <a:p>
            <a:pPr lvl="1"/>
            <a:r>
              <a:rPr lang="en-US" dirty="0"/>
              <a:t>Increasing but at a decreasing rate</a:t>
            </a:r>
          </a:p>
          <a:p>
            <a:r>
              <a:rPr lang="en-US" dirty="0"/>
              <a:t>Yield must increase as population increases</a:t>
            </a:r>
          </a:p>
          <a:p>
            <a:r>
              <a:rPr lang="en-US" dirty="0"/>
              <a:t>Norman Borlaug</a:t>
            </a:r>
          </a:p>
          <a:p>
            <a:pPr lvl="1"/>
            <a:r>
              <a:rPr lang="en-US" dirty="0"/>
              <a:t>Wheat breeding to double amount of grain per stalk</a:t>
            </a:r>
          </a:p>
          <a:p>
            <a:pPr lvl="1"/>
            <a:r>
              <a:rPr lang="en-US" dirty="0"/>
              <a:t>Saved Third World from starvation</a:t>
            </a:r>
          </a:p>
          <a:p>
            <a:pPr lvl="1"/>
            <a:r>
              <a:rPr lang="en-US" dirty="0"/>
              <a:t>Nobel Laureate</a:t>
            </a:r>
          </a:p>
        </p:txBody>
      </p:sp>
    </p:spTree>
    <p:extLst>
      <p:ext uri="{BB962C8B-B14F-4D97-AF65-F5344CB8AC3E}">
        <p14:creationId xmlns:p14="http://schemas.microsoft.com/office/powerpoint/2010/main" val="1068935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C1030-9F40-4353-AFFA-2DAA3B2A6057}"/>
              </a:ext>
            </a:extLst>
          </p:cNvPr>
          <p:cNvSpPr>
            <a:spLocks noGrp="1"/>
          </p:cNvSpPr>
          <p:nvPr>
            <p:ph type="title"/>
          </p:nvPr>
        </p:nvSpPr>
        <p:spPr/>
        <p:txBody>
          <a:bodyPr/>
          <a:lstStyle/>
          <a:p>
            <a:r>
              <a:rPr lang="en-US" dirty="0"/>
              <a:t>Traditional Research Philosophy</a:t>
            </a:r>
          </a:p>
        </p:txBody>
      </p:sp>
      <p:sp>
        <p:nvSpPr>
          <p:cNvPr id="3" name="Content Placeholder 2">
            <a:extLst>
              <a:ext uri="{FF2B5EF4-FFF2-40B4-BE49-F238E27FC236}">
                <a16:creationId xmlns:a16="http://schemas.microsoft.com/office/drawing/2014/main" id="{7ACFFBAD-A1DF-4019-877A-7CC37AB48B9A}"/>
              </a:ext>
            </a:extLst>
          </p:cNvPr>
          <p:cNvSpPr>
            <a:spLocks noGrp="1"/>
          </p:cNvSpPr>
          <p:nvPr>
            <p:ph idx="1"/>
          </p:nvPr>
        </p:nvSpPr>
        <p:spPr/>
        <p:txBody>
          <a:bodyPr/>
          <a:lstStyle/>
          <a:p>
            <a:r>
              <a:rPr lang="en-US" dirty="0"/>
              <a:t>Limit variables to as few as possible and preferably only one</a:t>
            </a:r>
          </a:p>
          <a:p>
            <a:r>
              <a:rPr lang="en-US" dirty="0"/>
              <a:t>Identify correlations</a:t>
            </a:r>
          </a:p>
          <a:p>
            <a:r>
              <a:rPr lang="en-US" dirty="0"/>
              <a:t>Exploit the correlations that increase yield</a:t>
            </a:r>
          </a:p>
          <a:p>
            <a:r>
              <a:rPr lang="en-US" dirty="0"/>
              <a:t>Sets all other variables and conditions as constants</a:t>
            </a:r>
          </a:p>
          <a:p>
            <a:r>
              <a:rPr lang="en-US" dirty="0"/>
              <a:t>If adverse results are noted in another area as a result, that becomes future research</a:t>
            </a:r>
          </a:p>
          <a:p>
            <a:endParaRPr lang="en-US" dirty="0"/>
          </a:p>
        </p:txBody>
      </p:sp>
    </p:spTree>
    <p:extLst>
      <p:ext uri="{BB962C8B-B14F-4D97-AF65-F5344CB8AC3E}">
        <p14:creationId xmlns:p14="http://schemas.microsoft.com/office/powerpoint/2010/main" val="66028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15ECE-A585-4520-9FD4-5726AD126392}"/>
              </a:ext>
            </a:extLst>
          </p:cNvPr>
          <p:cNvSpPr>
            <a:spLocks noGrp="1"/>
          </p:cNvSpPr>
          <p:nvPr>
            <p:ph type="title"/>
          </p:nvPr>
        </p:nvSpPr>
        <p:spPr/>
        <p:txBody>
          <a:bodyPr/>
          <a:lstStyle/>
          <a:p>
            <a:r>
              <a:rPr lang="en-US" dirty="0"/>
              <a:t>Example of Traditional Philosophy</a:t>
            </a:r>
          </a:p>
        </p:txBody>
      </p:sp>
      <p:sp>
        <p:nvSpPr>
          <p:cNvPr id="3" name="Content Placeholder 2">
            <a:extLst>
              <a:ext uri="{FF2B5EF4-FFF2-40B4-BE49-F238E27FC236}">
                <a16:creationId xmlns:a16="http://schemas.microsoft.com/office/drawing/2014/main" id="{512833DA-C2EB-430D-AB3D-02ED56CE78BC}"/>
              </a:ext>
            </a:extLst>
          </p:cNvPr>
          <p:cNvSpPr>
            <a:spLocks noGrp="1"/>
          </p:cNvSpPr>
          <p:nvPr>
            <p:ph idx="1"/>
          </p:nvPr>
        </p:nvSpPr>
        <p:spPr/>
        <p:txBody>
          <a:bodyPr/>
          <a:lstStyle/>
          <a:p>
            <a:r>
              <a:rPr lang="en-US" dirty="0"/>
              <a:t>Breeding wheat to significantly increase yield</a:t>
            </a:r>
          </a:p>
          <a:p>
            <a:pPr lvl="1"/>
            <a:r>
              <a:rPr lang="en-US" dirty="0"/>
              <a:t>No other factors considered in initial research</a:t>
            </a:r>
          </a:p>
          <a:p>
            <a:r>
              <a:rPr lang="en-US" dirty="0"/>
              <a:t>Stalks were noted as too weak to hold the grain (broken stalks prior to harvest)</a:t>
            </a:r>
          </a:p>
          <a:p>
            <a:r>
              <a:rPr lang="en-US" dirty="0"/>
              <a:t>Additional breeding done to increase strength of stalks to prevent lodging or broken stalks</a:t>
            </a:r>
          </a:p>
        </p:txBody>
      </p:sp>
    </p:spTree>
    <p:extLst>
      <p:ext uri="{BB962C8B-B14F-4D97-AF65-F5344CB8AC3E}">
        <p14:creationId xmlns:p14="http://schemas.microsoft.com/office/powerpoint/2010/main" val="369377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D0A9-911F-4BD4-B5C2-2DD6CA827B44}"/>
              </a:ext>
            </a:extLst>
          </p:cNvPr>
          <p:cNvSpPr>
            <a:spLocks noGrp="1"/>
          </p:cNvSpPr>
          <p:nvPr>
            <p:ph type="title"/>
          </p:nvPr>
        </p:nvSpPr>
        <p:spPr/>
        <p:txBody>
          <a:bodyPr/>
          <a:lstStyle/>
          <a:p>
            <a:r>
              <a:rPr lang="en-US" dirty="0"/>
              <a:t>Historical advances in Soil science</a:t>
            </a:r>
          </a:p>
        </p:txBody>
      </p:sp>
      <p:sp>
        <p:nvSpPr>
          <p:cNvPr id="3" name="Content Placeholder 2">
            <a:extLst>
              <a:ext uri="{FF2B5EF4-FFF2-40B4-BE49-F238E27FC236}">
                <a16:creationId xmlns:a16="http://schemas.microsoft.com/office/drawing/2014/main" id="{FAAACB6D-302F-4ADA-B593-AAE12115A3EA}"/>
              </a:ext>
            </a:extLst>
          </p:cNvPr>
          <p:cNvSpPr>
            <a:spLocks noGrp="1"/>
          </p:cNvSpPr>
          <p:nvPr>
            <p:ph idx="1"/>
          </p:nvPr>
        </p:nvSpPr>
        <p:spPr/>
        <p:txBody>
          <a:bodyPr/>
          <a:lstStyle/>
          <a:p>
            <a:r>
              <a:rPr lang="en-US" dirty="0"/>
              <a:t>Mesopotamia or prior</a:t>
            </a:r>
          </a:p>
          <a:p>
            <a:pPr lvl="1"/>
            <a:r>
              <a:rPr lang="en-US" dirty="0"/>
              <a:t>If ground is broken, more seeds germinate, and yield increases</a:t>
            </a:r>
          </a:p>
          <a:p>
            <a:r>
              <a:rPr lang="en-US" dirty="0"/>
              <a:t>Bronze Age Europe</a:t>
            </a:r>
          </a:p>
          <a:p>
            <a:pPr lvl="1"/>
            <a:r>
              <a:rPr lang="en-US" dirty="0"/>
              <a:t>Land continuously farmed loses yield over time</a:t>
            </a:r>
          </a:p>
          <a:p>
            <a:pPr lvl="1"/>
            <a:r>
              <a:rPr lang="en-US" dirty="0"/>
              <a:t>Addition of animal manure increases yield</a:t>
            </a:r>
          </a:p>
          <a:p>
            <a:r>
              <a:rPr lang="en-US" dirty="0"/>
              <a:t>1920’s Europe</a:t>
            </a:r>
          </a:p>
          <a:p>
            <a:pPr lvl="1"/>
            <a:r>
              <a:rPr lang="en-US" dirty="0"/>
              <a:t>IG </a:t>
            </a:r>
            <a:r>
              <a:rPr lang="en-US" dirty="0" err="1"/>
              <a:t>Farben</a:t>
            </a:r>
            <a:r>
              <a:rPr lang="en-US" dirty="0"/>
              <a:t> synthesizes Urea</a:t>
            </a:r>
          </a:p>
          <a:p>
            <a:pPr lvl="1"/>
            <a:r>
              <a:rPr lang="en-US" dirty="0"/>
              <a:t>Chemical fertilizer affordable and available</a:t>
            </a:r>
          </a:p>
        </p:txBody>
      </p:sp>
    </p:spTree>
    <p:extLst>
      <p:ext uri="{BB962C8B-B14F-4D97-AF65-F5344CB8AC3E}">
        <p14:creationId xmlns:p14="http://schemas.microsoft.com/office/powerpoint/2010/main" val="1808180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8832E-3DF8-4A51-90DB-5D1D57BBD2E0}"/>
              </a:ext>
            </a:extLst>
          </p:cNvPr>
          <p:cNvSpPr>
            <a:spLocks noGrp="1"/>
          </p:cNvSpPr>
          <p:nvPr>
            <p:ph type="title"/>
          </p:nvPr>
        </p:nvSpPr>
        <p:spPr/>
        <p:txBody>
          <a:bodyPr/>
          <a:lstStyle/>
          <a:p>
            <a:r>
              <a:rPr lang="en-US" dirty="0"/>
              <a:t>Historical advances in Soil science</a:t>
            </a:r>
          </a:p>
        </p:txBody>
      </p:sp>
      <p:sp>
        <p:nvSpPr>
          <p:cNvPr id="3" name="Content Placeholder 2">
            <a:extLst>
              <a:ext uri="{FF2B5EF4-FFF2-40B4-BE49-F238E27FC236}">
                <a16:creationId xmlns:a16="http://schemas.microsoft.com/office/drawing/2014/main" id="{A53F5AEC-873C-47B4-9D51-2B9280645C56}"/>
              </a:ext>
            </a:extLst>
          </p:cNvPr>
          <p:cNvSpPr>
            <a:spLocks noGrp="1"/>
          </p:cNvSpPr>
          <p:nvPr>
            <p:ph idx="1"/>
          </p:nvPr>
        </p:nvSpPr>
        <p:spPr/>
        <p:txBody>
          <a:bodyPr/>
          <a:lstStyle/>
          <a:p>
            <a:r>
              <a:rPr lang="en-US" dirty="0"/>
              <a:t>Modern day: Correlations are made between Nitrogen, Phosphorus, Potassium relative to plant growth </a:t>
            </a:r>
          </a:p>
          <a:p>
            <a:pPr lvl="1"/>
            <a:r>
              <a:rPr lang="en-US" dirty="0"/>
              <a:t>Crops tested for their response to additions of fertilizer</a:t>
            </a:r>
          </a:p>
          <a:p>
            <a:pPr lvl="1"/>
            <a:r>
              <a:rPr lang="en-US" dirty="0"/>
              <a:t>Soil tests for N, P, and K correlated to yield </a:t>
            </a:r>
          </a:p>
          <a:p>
            <a:pPr lvl="1"/>
            <a:r>
              <a:rPr lang="en-US" dirty="0"/>
              <a:t>Optimum additions for soil conditions, specific crop and yield goals established based on soil testing</a:t>
            </a:r>
          </a:p>
          <a:p>
            <a:pPr lvl="1"/>
            <a:endParaRPr lang="en-US" dirty="0"/>
          </a:p>
        </p:txBody>
      </p:sp>
    </p:spTree>
    <p:extLst>
      <p:ext uri="{BB962C8B-B14F-4D97-AF65-F5344CB8AC3E}">
        <p14:creationId xmlns:p14="http://schemas.microsoft.com/office/powerpoint/2010/main" val="423036214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479</TotalTime>
  <Words>1681</Words>
  <Application>Microsoft Office PowerPoint</Application>
  <PresentationFormat>Widescreen</PresentationFormat>
  <Paragraphs>178</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Rockwell</vt:lpstr>
      <vt:lpstr>Gallery</vt:lpstr>
      <vt:lpstr>Advances in soils</vt:lpstr>
      <vt:lpstr>Jim Akin</vt:lpstr>
      <vt:lpstr>Disclaimer</vt:lpstr>
      <vt:lpstr>Ultimate goal of agriculture</vt:lpstr>
      <vt:lpstr>The Challenge</vt:lpstr>
      <vt:lpstr>Traditional Research Philosophy</vt:lpstr>
      <vt:lpstr>Example of Traditional Philosophy</vt:lpstr>
      <vt:lpstr>Historical advances in Soil science</vt:lpstr>
      <vt:lpstr>Historical advances in Soil science</vt:lpstr>
      <vt:lpstr>Emerging philosophy</vt:lpstr>
      <vt:lpstr>sustainability</vt:lpstr>
      <vt:lpstr>Large farm technology</vt:lpstr>
      <vt:lpstr>Large farm Results</vt:lpstr>
      <vt:lpstr>Soil Health Methodology</vt:lpstr>
      <vt:lpstr>Establishment of cover crops</vt:lpstr>
      <vt:lpstr>Use of seed drills</vt:lpstr>
      <vt:lpstr>Flash grazing</vt:lpstr>
      <vt:lpstr>Retention of plant stubble</vt:lpstr>
      <vt:lpstr>Water, micropores, and Macropores</vt:lpstr>
      <vt:lpstr>Structure</vt:lpstr>
      <vt:lpstr>climate</vt:lpstr>
      <vt:lpstr>Cautions relative to climate models</vt:lpstr>
      <vt:lpstr>Climate Cycles</vt:lpstr>
      <vt:lpstr>Take home messages</vt:lpstr>
      <vt:lpstr>Take home messages</vt:lpstr>
      <vt:lpstr>Classroom Activities</vt:lpstr>
      <vt:lpstr>Classroom Activities</vt:lpstr>
      <vt:lpstr>Last slide</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Advances in soils</dc:title>
  <dc:creator>Akin, James - NRCS, Robstown, TX</dc:creator>
  <cp:lastModifiedBy>Akin, James - NRCS, Robstown, TX</cp:lastModifiedBy>
  <cp:revision>30</cp:revision>
  <dcterms:created xsi:type="dcterms:W3CDTF">2019-01-24T20:57:24Z</dcterms:created>
  <dcterms:modified xsi:type="dcterms:W3CDTF">2019-01-25T22:04:30Z</dcterms:modified>
</cp:coreProperties>
</file>