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6"/>
  </p:notesMasterIdLst>
  <p:sldIdLst>
    <p:sldId id="256" r:id="rId2"/>
    <p:sldId id="280" r:id="rId3"/>
    <p:sldId id="281" r:id="rId4"/>
    <p:sldId id="282" r:id="rId5"/>
    <p:sldId id="284" r:id="rId6"/>
    <p:sldId id="286" r:id="rId7"/>
    <p:sldId id="287" r:id="rId8"/>
    <p:sldId id="288" r:id="rId9"/>
    <p:sldId id="291" r:id="rId10"/>
    <p:sldId id="290" r:id="rId11"/>
    <p:sldId id="285" r:id="rId12"/>
    <p:sldId id="277" r:id="rId13"/>
    <p:sldId id="293" r:id="rId14"/>
    <p:sldId id="278" r:id="rId15"/>
    <p:sldId id="279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81" autoAdjust="0"/>
    <p:restoredTop sz="94668" autoAdjust="0"/>
  </p:normalViewPr>
  <p:slideViewPr>
    <p:cSldViewPr snapToGrid="0">
      <p:cViewPr varScale="1">
        <p:scale>
          <a:sx n="83" d="100"/>
          <a:sy n="83" d="100"/>
        </p:scale>
        <p:origin x="7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9F3B4-5426-43DB-B45F-939137FAC1CB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A3F93-36B5-4250-B1A8-63C46AFC5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0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28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07" y="610195"/>
            <a:ext cx="777119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6405" y="1980906"/>
            <a:ext cx="3813024" cy="41150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4572" y="1980906"/>
            <a:ext cx="3813024" cy="411509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6405" y="6247808"/>
            <a:ext cx="1905000" cy="458391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3597" y="6247808"/>
            <a:ext cx="2896810" cy="458391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2596" y="6247808"/>
            <a:ext cx="1905000" cy="458391"/>
          </a:xfrm>
        </p:spPr>
        <p:txBody>
          <a:bodyPr/>
          <a:lstStyle>
            <a:lvl1pPr>
              <a:defRPr/>
            </a:lvl1pPr>
          </a:lstStyle>
          <a:p>
            <a:fld id="{18AB9BC9-7521-470D-B0A4-305379964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04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3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6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1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0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9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1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D9B25-F5A7-4B4D-A110-C926E88A0E85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1E1C1-9999-4CAE-B9DA-41388BFE4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12" Type="http://schemas.openxmlformats.org/officeDocument/2006/relationships/image" Target="../media/image47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g"/><Relationship Id="rId5" Type="http://schemas.openxmlformats.org/officeDocument/2006/relationships/image" Target="../media/image40.jpeg"/><Relationship Id="rId15" Type="http://schemas.openxmlformats.org/officeDocument/2006/relationships/image" Target="../media/image50.jpg"/><Relationship Id="rId10" Type="http://schemas.openxmlformats.org/officeDocument/2006/relationships/image" Target="../media/image45.jpg"/><Relationship Id="rId4" Type="http://schemas.openxmlformats.org/officeDocument/2006/relationships/image" Target="../media/image39.jpeg"/><Relationship Id="rId9" Type="http://schemas.openxmlformats.org/officeDocument/2006/relationships/image" Target="../media/image44.jpg"/><Relationship Id="rId1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4255" y="5455186"/>
            <a:ext cx="3241962" cy="108718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Diana Foss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TPWD Wildlife Biologist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Diana.foss@tpwd.texas.gov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48" y="5455187"/>
            <a:ext cx="1087767" cy="1087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664" y="517236"/>
            <a:ext cx="5715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273" y="517236"/>
            <a:ext cx="4846782" cy="169949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TEXAS ENVIROTHON</a:t>
            </a:r>
            <a:br>
              <a:rPr lang="en-US" sz="4000" b="1" dirty="0" smtClean="0">
                <a:solidFill>
                  <a:schemeClr val="accent4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WILDLIFE</a:t>
            </a:r>
            <a:endParaRPr lang="en-US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4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Hunters help to control deer popul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55272"/>
            <a:ext cx="4048904" cy="294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Too many deer can overbrowse habit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54" y="2355272"/>
            <a:ext cx="3704370" cy="294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791854" y="872480"/>
            <a:ext cx="17456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smtClean="0">
                <a:solidFill>
                  <a:schemeClr val="accent4"/>
                </a:solidFill>
                <a:latin typeface="+mn-lt"/>
              </a:rPr>
              <a:t>Gun</a:t>
            </a:r>
            <a:endParaRPr lang="en-US" altLang="en-US" sz="4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435927" y="872480"/>
            <a:ext cx="54956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Population 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control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Disease control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Includes any lethal removal methods</a:t>
            </a: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kull cover 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4" y="394854"/>
            <a:ext cx="2981770" cy="392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316183" y="5301673"/>
            <a:ext cx="63847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Using A Dichotomous Key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83" y="394854"/>
            <a:ext cx="3431625" cy="444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1306" r="-6184" b="-1306"/>
          <a:stretch/>
        </p:blipFill>
        <p:spPr>
          <a:xfrm>
            <a:off x="6844544" y="102703"/>
            <a:ext cx="2431796" cy="158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" y="2747598"/>
            <a:ext cx="2739736" cy="1865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" y="0"/>
            <a:ext cx="2629223" cy="2657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1" y="1935117"/>
            <a:ext cx="2531692" cy="2019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82" y="3559608"/>
            <a:ext cx="2113905" cy="3175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" y="4703382"/>
            <a:ext cx="2857500" cy="2152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81" y="4625785"/>
            <a:ext cx="1828800" cy="2109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b="9118"/>
          <a:stretch/>
        </p:blipFill>
        <p:spPr>
          <a:xfrm>
            <a:off x="6927273" y="1754442"/>
            <a:ext cx="2141614" cy="17110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0879" r="12779" b="8967"/>
          <a:stretch/>
        </p:blipFill>
        <p:spPr>
          <a:xfrm>
            <a:off x="5375563" y="2384246"/>
            <a:ext cx="1487054" cy="21982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56" y="4063019"/>
            <a:ext cx="1798613" cy="2765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29" y="39942"/>
            <a:ext cx="2286000" cy="171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r="13819"/>
          <a:stretch/>
        </p:blipFill>
        <p:spPr>
          <a:xfrm>
            <a:off x="5105574" y="41660"/>
            <a:ext cx="1650825" cy="17202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909" y="39942"/>
            <a:ext cx="1571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Nine-banded armadillo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1429" y="1381119"/>
            <a:ext cx="178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American badger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4192" y="39942"/>
            <a:ext cx="139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Rock squirrel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0442" y="102703"/>
            <a:ext cx="95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Gray fox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5631" y="1750451"/>
            <a:ext cx="87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 fox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8435" y="4222123"/>
            <a:ext cx="88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Ringtail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96847" y="3528227"/>
            <a:ext cx="100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Coyote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3782" y="4613097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Porcupine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43489" y="4029191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White-tailed deer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35" y="4703382"/>
            <a:ext cx="150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Mountain lion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909" y="2747598"/>
            <a:ext cx="83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Bobcat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79" y="1551104"/>
            <a:ext cx="1563480" cy="11143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51246" y="1907977"/>
            <a:ext cx="17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Collared peccary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61" y="260273"/>
            <a:ext cx="4352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Introduced </a:t>
            </a:r>
            <a:r>
              <a:rPr lang="en-US" sz="4000" b="1" dirty="0">
                <a:solidFill>
                  <a:schemeClr val="bg1"/>
                </a:solidFill>
              </a:rPr>
              <a:t>A</a:t>
            </a:r>
            <a:r>
              <a:rPr lang="en-US" sz="4000" b="1" dirty="0" smtClean="0">
                <a:solidFill>
                  <a:schemeClr val="bg1"/>
                </a:solidFill>
              </a:rPr>
              <a:t>nimals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9" y="3648075"/>
            <a:ext cx="3461431" cy="2301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0" y="892030"/>
            <a:ext cx="3412015" cy="2565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94" y="892029"/>
            <a:ext cx="3064895" cy="2565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961" y="89202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dirty="0" smtClean="0"/>
              <a:t>xis deer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0159" y="892029"/>
            <a:ext cx="103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en-US" dirty="0" smtClean="0"/>
              <a:t>ika deer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959" y="5580594"/>
            <a:ext cx="104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Feral hog</a:t>
            </a:r>
            <a:endParaRPr lang="en-US" dirty="0"/>
          </a:p>
        </p:txBody>
      </p:sp>
      <p:pic>
        <p:nvPicPr>
          <p:cNvPr id="2050" name="Picture 2" descr="https://tse1.mm.bing.net/th?id=OIP.Ma14d3d314c7c5b6bf89708da84405abdH0&amp;pid=15.1&amp;P=0&amp;w=241&amp;h=1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94" y="3648075"/>
            <a:ext cx="3064895" cy="23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88364" y="3833091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08389" y="892029"/>
            <a:ext cx="2066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Fallow deer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Red deer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Scimitar-horned Oryx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Aoudad/Barbary Sheep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Blackbuck antelope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Nilgai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Greater kudu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Sable antelope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Thompson’s gazelle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7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94" y="3356926"/>
            <a:ext cx="2173650" cy="1548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" y="64674"/>
            <a:ext cx="2365057" cy="1574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63" y="70181"/>
            <a:ext cx="2312810" cy="1702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 b="16775"/>
          <a:stretch/>
        </p:blipFill>
        <p:spPr>
          <a:xfrm>
            <a:off x="2452712" y="3222476"/>
            <a:ext cx="2693026" cy="154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749748"/>
            <a:ext cx="2398545" cy="2311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60" y="1826557"/>
            <a:ext cx="2335015" cy="1362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08" y="4878743"/>
            <a:ext cx="2619375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588" y="103026"/>
            <a:ext cx="1727195" cy="2467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12259" r="7621" b="12338"/>
          <a:stretch/>
        </p:blipFill>
        <p:spPr>
          <a:xfrm>
            <a:off x="7492122" y="2625858"/>
            <a:ext cx="1557661" cy="22211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23" y="86403"/>
            <a:ext cx="2318945" cy="1686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/>
          <a:stretch/>
        </p:blipFill>
        <p:spPr>
          <a:xfrm>
            <a:off x="4919223" y="1826557"/>
            <a:ext cx="2337617" cy="1535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8" t="7732" r="18733"/>
          <a:stretch/>
        </p:blipFill>
        <p:spPr>
          <a:xfrm>
            <a:off x="35495" y="4097397"/>
            <a:ext cx="2381531" cy="2760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12" y="4798775"/>
            <a:ext cx="1528161" cy="20938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14" y="4939478"/>
            <a:ext cx="2418052" cy="15773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655" y="1321186"/>
            <a:ext cx="844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Monarch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7688" y="1796106"/>
            <a:ext cx="1564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Black-capped vireo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7204" y="68871"/>
            <a:ext cx="16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Golden-fronted woodpecker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53916" y="2260234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Bald eagle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5124" y="1398508"/>
            <a:ext cx="1981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Golden-cheeked warbler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52712" y="3223466"/>
            <a:ext cx="1053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Roadrunner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3258" y="1796106"/>
            <a:ext cx="122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Turkey vulture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988" y="4171273"/>
            <a:ext cx="113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Black vulture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86577" y="6483045"/>
            <a:ext cx="136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Red-tailed hawk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7355" y="6483045"/>
            <a:ext cx="13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Crested caracara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48074" y="2682439"/>
            <a:ext cx="80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Northern bobwhite quail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7894" y="1846479"/>
            <a:ext cx="160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Scissor-tailed flycatcher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37334" y="3316476"/>
            <a:ext cx="200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Great-horned owl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1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52242"/>
            <a:ext cx="2611720" cy="1748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17" y="152242"/>
            <a:ext cx="2609165" cy="1748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93" y="152241"/>
            <a:ext cx="2554105" cy="2139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20" y="2400068"/>
            <a:ext cx="2745278" cy="1830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60" y="4338154"/>
            <a:ext cx="3048438" cy="2148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009486"/>
            <a:ext cx="2611720" cy="1734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60" y="2009486"/>
            <a:ext cx="2907129" cy="19380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03" y="4338154"/>
            <a:ext cx="2873086" cy="19153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62117" y="3956807"/>
            <a:ext cx="2517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Texas alligator lizard (hatchling)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7193" y="152241"/>
            <a:ext cx="99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Texas earless lizard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429" y="152241"/>
            <a:ext cx="81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Texas horned lizard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1415" y="1432618"/>
            <a:ext cx="1487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Western diamondback rattlesnake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0691" y="2393754"/>
            <a:ext cx="131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 Desert </a:t>
            </a:r>
            <a:r>
              <a:rPr lang="en-US" sz="1600" dirty="0" err="1" smtClean="0">
                <a:solidFill>
                  <a:schemeClr val="bg1"/>
                </a:solidFill>
              </a:rPr>
              <a:t>kingsnake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0045" y="6440362"/>
            <a:ext cx="2272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Desert/Western </a:t>
            </a:r>
            <a:r>
              <a:rPr lang="en-US" sz="1400" dirty="0" err="1" smtClean="0">
                <a:solidFill>
                  <a:schemeClr val="bg1"/>
                </a:solidFill>
              </a:rPr>
              <a:t>massasauga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2117" y="6321009"/>
            <a:ext cx="2255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Texas alligator lizard (adult)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9" y="3853015"/>
            <a:ext cx="2681277" cy="17940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73257" y="541225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Lang Elliot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38615" y="5646425"/>
            <a:ext cx="175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Woodhouse’s</a:t>
            </a:r>
            <a:r>
              <a:rPr lang="en-US" sz="1600" dirty="0" smtClean="0">
                <a:solidFill>
                  <a:schemeClr val="bg1"/>
                </a:solidFill>
              </a:rPr>
              <a:t> Toad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3067" y="1999779"/>
            <a:ext cx="12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Texas spiny lizard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7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Techniques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86775" y="2442829"/>
            <a:ext cx="2109639" cy="2314742"/>
          </a:xfrm>
        </p:spPr>
        <p:txBody>
          <a:bodyPr>
            <a:normAutofit/>
          </a:bodyPr>
          <a:lstStyle/>
          <a:p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Sightings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Hairs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Bones/Skull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</a:t>
            </a:r>
          </a:p>
          <a:p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28" name="Picture 4" descr="raccoon tracks3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6483" y="2442829"/>
            <a:ext cx="2531567" cy="17638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9" name="Picture 5" descr="ALLIG-urates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23" y="4200862"/>
            <a:ext cx="1424006" cy="96356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mtlionskull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82" y="3643315"/>
            <a:ext cx="1307641" cy="9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31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81" y="2226469"/>
            <a:ext cx="8492647" cy="362866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Kingdom Animalia</a:t>
            </a:r>
          </a:p>
          <a:p>
            <a:pPr lvl="1" eaLnBrk="1" hangingPunct="1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Phylum Chordata</a:t>
            </a:r>
          </a:p>
          <a:p>
            <a:pPr lvl="2" eaLnBrk="1" hangingPunct="1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Subphylum Vertebrata</a:t>
            </a:r>
          </a:p>
          <a:p>
            <a:pPr lvl="3" eaLnBrk="1" hangingPunct="1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_______ (mammals, reptiles, birds,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etc.)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______</a:t>
            </a:r>
          </a:p>
          <a:p>
            <a:pPr marL="2128838" lvl="5" indent="-128588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______</a:t>
            </a:r>
          </a:p>
          <a:p>
            <a:pPr marL="2257425" lvl="5" indent="-128588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Genus</a:t>
            </a:r>
          </a:p>
          <a:p>
            <a:pPr marL="2428875" lvl="5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366606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 Characteristics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800925" y="1507659"/>
            <a:ext cx="5681514" cy="3372073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Teeth – types &amp; numbers of each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Incisors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Canines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Premolars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Molars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800925" y="3393282"/>
            <a:ext cx="567928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  Eye Sockets  </a:t>
            </a:r>
            <a:endParaRPr lang="en-US" altLang="en-US" sz="2000" dirty="0" smtClean="0">
              <a:solidFill>
                <a:schemeClr val="bg1"/>
              </a:solidFill>
            </a:endParaRPr>
          </a:p>
          <a:p>
            <a:pPr lvl="1"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monocular vision (180 degree view)</a:t>
            </a:r>
          </a:p>
          <a:p>
            <a:pPr lvl="1"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</a:rPr>
              <a:t>binocular vision (almost 360 degree view)</a:t>
            </a:r>
          </a:p>
          <a:p>
            <a:pPr lvl="1"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</a:rPr>
              <a:t>large eye sockets = better eyesight</a:t>
            </a:r>
          </a:p>
          <a:p>
            <a:pPr lvl="1"/>
            <a:endParaRPr lang="en-US" alt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  </a:t>
            </a:r>
            <a:r>
              <a:rPr lang="en-US" altLang="en-US" sz="2000" dirty="0" smtClean="0">
                <a:solidFill>
                  <a:schemeClr val="bg1"/>
                </a:solidFill>
              </a:rPr>
              <a:t>Nasal Cavity - larger = better sense of smell</a:t>
            </a:r>
          </a:p>
          <a:p>
            <a:pPr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 Auditory Bullae – larger = better hearing</a:t>
            </a:r>
          </a:p>
          <a:p>
            <a:pPr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 Size </a:t>
            </a:r>
            <a:r>
              <a:rPr lang="en-US" altLang="en-US" sz="2000" dirty="0">
                <a:solidFill>
                  <a:schemeClr val="bg1"/>
                </a:solidFill>
              </a:rPr>
              <a:t>of Skull and Brain cavity</a:t>
            </a:r>
          </a:p>
          <a:p>
            <a:pPr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  Sagittal </a:t>
            </a:r>
            <a:r>
              <a:rPr lang="en-US" altLang="en-US" sz="2000" dirty="0" smtClean="0">
                <a:solidFill>
                  <a:schemeClr val="bg1"/>
                </a:solidFill>
              </a:rPr>
              <a:t>crest and other identifiers</a:t>
            </a:r>
            <a:endParaRPr lang="en-US" altLang="en-US" sz="2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dfoss\Desktop\redfox_451_800_l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199" y="1574473"/>
            <a:ext cx="3780737" cy="18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0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  <a:latin typeface="Arial" panose="020B0604020202020204" pitchFamily="34" charset="0"/>
              </a:rPr>
              <a:t>Diet/ Dentition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9954" y="2009042"/>
            <a:ext cx="2857500" cy="30861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HERBIVORE</a:t>
            </a:r>
          </a:p>
          <a:p>
            <a:pPr marL="732235" lvl="1" indent="-389335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Granivore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732235" lvl="1" indent="-389335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Frugivore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732235" lvl="1" indent="-389335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Nectarivore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732235" lvl="1" indent="-389335"/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860073" y="2009042"/>
            <a:ext cx="2857500" cy="30861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CARNIVORE </a:t>
            </a:r>
          </a:p>
          <a:p>
            <a:pPr lvl="1"/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Insectivore</a:t>
            </a:r>
          </a:p>
          <a:p>
            <a:pPr lvl="1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Piscivore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Sanguinivore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7454" y="2009042"/>
            <a:ext cx="2138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 smtClean="0">
                <a:solidFill>
                  <a:srgbClr val="FFCC00"/>
                </a:solidFill>
                <a:latin typeface="Arial" panose="020B0604020202020204" pitchFamily="34" charset="0"/>
              </a:rPr>
              <a:t>OMNIVORE</a:t>
            </a:r>
            <a:endParaRPr lang="en-US" altLang="en-US" sz="2800" b="1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7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55" y="1213338"/>
            <a:ext cx="2391507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Hill Country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Edwards Plateau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67277"/>
            <a:ext cx="6017968" cy="6028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669" y="3270738"/>
            <a:ext cx="18755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Based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soils &amp; geology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vegetation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4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2273" y="487973"/>
            <a:ext cx="3714750" cy="85725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Herbivores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14350" y="1430948"/>
            <a:ext cx="4180742" cy="2613514"/>
          </a:xfrm>
        </p:spPr>
        <p:txBody>
          <a:bodyPr>
            <a:normAutofit/>
          </a:bodyPr>
          <a:lstStyle/>
          <a:p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Eat vegetation</a:t>
            </a:r>
          </a:p>
          <a:p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Are prey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animals, usually</a:t>
            </a:r>
          </a:p>
          <a:p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Monocular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vision, usually</a:t>
            </a:r>
          </a:p>
          <a:p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Tall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flat-surfaced molar teeth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ong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front incisors, </a:t>
            </a:r>
          </a:p>
          <a:p>
            <a:pPr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	often “ever-growing”</a:t>
            </a:r>
          </a:p>
          <a:p>
            <a:pPr>
              <a:buFontTx/>
              <a:buNone/>
            </a:pP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270" name="Picture 6" descr="D:\My Documents\Photos and Pictures\Wildlife - Urban\buck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56" y="2888273"/>
            <a:ext cx="3799542" cy="252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:\My Documents\Photos and Pictures\Wildlife - Urban\squirrel biting holly berry dav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37" y="916598"/>
            <a:ext cx="26289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foss\Desktop\wtdeer bc-100e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329711"/>
            <a:ext cx="8414413" cy="56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4163" y="6119622"/>
            <a:ext cx="613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White-tailed </a:t>
            </a:r>
            <a:r>
              <a:rPr lang="en-US" sz="2800" b="1" dirty="0" smtClean="0">
                <a:solidFill>
                  <a:schemeClr val="bg1"/>
                </a:solidFill>
              </a:rPr>
              <a:t>Deer	- </a:t>
            </a:r>
            <a:r>
              <a:rPr lang="en-US" sz="2800" b="1" dirty="0">
                <a:solidFill>
                  <a:schemeClr val="bg1"/>
                </a:solidFill>
              </a:rPr>
              <a:t>herbivore</a:t>
            </a:r>
          </a:p>
        </p:txBody>
      </p:sp>
    </p:spTree>
    <p:extLst>
      <p:ext uri="{BB962C8B-B14F-4D97-AF65-F5344CB8AC3E}">
        <p14:creationId xmlns:p14="http://schemas.microsoft.com/office/powerpoint/2010/main" val="1793037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7570" y="2760785"/>
            <a:ext cx="30804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American Beaver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- Herbivore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dfoss\Desktop\beaver sk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2" y="1036473"/>
            <a:ext cx="4957682" cy="495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5612" y="4145779"/>
            <a:ext cx="293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 the upward-facing eyes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40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www.mnh.si.edu/lewisandclark/images/FS_black_tailed_prairie_dog_L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188" y="545867"/>
            <a:ext cx="5621897" cy="35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://www.texas-wildlife.org/images/uploads/Prairie_d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34" y="3922112"/>
            <a:ext cx="3582379" cy="25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0639" y="4572000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Dog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34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86150" y="908447"/>
            <a:ext cx="4000500" cy="857250"/>
          </a:xfrm>
        </p:spPr>
        <p:txBody>
          <a:bodyPr/>
          <a:lstStyle/>
          <a:p>
            <a:r>
              <a:rPr lang="en-US" altLang="en-US" b="1" dirty="0">
                <a:solidFill>
                  <a:srgbClr val="FF3300"/>
                </a:solidFill>
                <a:latin typeface="Arial" panose="020B0604020202020204" pitchFamily="34" charset="0"/>
              </a:rPr>
              <a:t>Carnivores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445304" y="1879832"/>
            <a:ext cx="4602773" cy="18859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predators</a:t>
            </a:r>
          </a:p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binocular vision, usually</a:t>
            </a:r>
          </a:p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sharp canine 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teeth for holding prey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sharp molars with scissor action</a:t>
            </a:r>
          </a:p>
          <a:p>
            <a:pPr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Sharp claws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293" name="Picture 5" descr="D:\My Documents\Photos and Pictures\Wildlife - Urban\bat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1"/>
            <a:ext cx="1904368" cy="29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My Documents\Photos and Pictures\Wildlife - Urban\Bobc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893877"/>
            <a:ext cx="3165230" cy="21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:\My Documents\Photos and Pictures\Wildlife - Urban\mtl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46" y="3892154"/>
            <a:ext cx="3188494" cy="21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2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foss\Desktop\R S496 NINE-BANDED ARMADILLO SKULL 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500" y="2484166"/>
            <a:ext cx="5026062" cy="33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1" y="1485901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Nine-banded armadillo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- insectivore</a:t>
            </a:r>
          </a:p>
        </p:txBody>
      </p:sp>
      <p:pic>
        <p:nvPicPr>
          <p:cNvPr id="1027" name="Picture 3" descr="C:\Users\dfoss\Desktop\armadil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971550"/>
            <a:ext cx="254531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71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nature-watch.com/images/products/large/806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5" y="538993"/>
            <a:ext cx="3929063" cy="23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6250" y="2991317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mountain </a:t>
            </a:r>
            <a:r>
              <a:rPr lang="en-US" b="1" dirty="0">
                <a:solidFill>
                  <a:schemeClr val="bg1"/>
                </a:solidFill>
              </a:rPr>
              <a:t>lion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34820" name="Picture 4" descr="http://www.bareboneseuropean.com/big_bb_images/Mountain_Lion_Pink_Teeth_700x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74" y="538993"/>
            <a:ext cx="3137653" cy="23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www.nature-watch.com/images/products/large/806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90" y="4820797"/>
            <a:ext cx="2681257" cy="16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10230" y="4320860"/>
            <a:ext cx="120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River otter</a:t>
            </a:r>
          </a:p>
        </p:txBody>
      </p:sp>
      <p:pic>
        <p:nvPicPr>
          <p:cNvPr id="34824" name="Picture 8" descr="http://www.skullsunlimited.com/userfiles/image/River%20Ot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08" y="4121400"/>
            <a:ext cx="3194533" cy="23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64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:\My Documents\Photos and Pictures\Wildlife - Urban\Armadi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83" y="557459"/>
            <a:ext cx="2207128" cy="15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28900" y="1314450"/>
            <a:ext cx="2857500" cy="85725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Omnivores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628900" y="2177306"/>
            <a:ext cx="4572000" cy="1943100"/>
          </a:xfrm>
        </p:spPr>
        <p:txBody>
          <a:bodyPr/>
          <a:lstStyle/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can be either prey or predator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wide molar teeth, like human, usually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generalists, very adaptable</a:t>
            </a:r>
          </a:p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very successful</a:t>
            </a:r>
          </a:p>
          <a:p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317" name="Picture 5" descr="D:\My Documents\Photos and Pictures\Wildlife - Urban\coyo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77" y="3986188"/>
            <a:ext cx="3143250" cy="210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My Documents\Photos and Pictures\Wildlife - Urban\grayf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" y="428625"/>
            <a:ext cx="1910954" cy="28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My Documents\Photos and Pictures\Wildlife - Urban\opossu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15916" b="16536"/>
          <a:stretch/>
        </p:blipFill>
        <p:spPr bwMode="auto">
          <a:xfrm>
            <a:off x="532209" y="4000500"/>
            <a:ext cx="3775331" cy="20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7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Will's Skull Page - Raccoon Sk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4" y="250034"/>
            <a:ext cx="8379071" cy="51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3046" y="5969977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Raccoon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03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foss\Desktop\coyote bc-143e-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028701"/>
            <a:ext cx="3650456" cy="23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foss\Desktop\gray fox bc-144e-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58" y="3886200"/>
            <a:ext cx="2837756" cy="188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foss\Desktop\redfox_451_800_l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104085"/>
            <a:ext cx="3349603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8726" y="1028701"/>
            <a:ext cx="303121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Coyote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- omnivore, lean toward meat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3430" y="3930960"/>
            <a:ext cx="93044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Red Fox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8829" y="3799328"/>
            <a:ext cx="10079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Gray Fox</a:t>
            </a:r>
          </a:p>
        </p:txBody>
      </p:sp>
    </p:spTree>
    <p:extLst>
      <p:ext uri="{BB962C8B-B14F-4D97-AF65-F5344CB8AC3E}">
        <p14:creationId xmlns:p14="http://schemas.microsoft.com/office/powerpoint/2010/main" val="371310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619" y="176218"/>
            <a:ext cx="5791200" cy="762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ECOSYSTEMS</a:t>
            </a:r>
          </a:p>
        </p:txBody>
      </p:sp>
      <p:pic>
        <p:nvPicPr>
          <p:cNvPr id="7171" name="Picture 3" descr="ecosystem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877818"/>
            <a:ext cx="8012067" cy="51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05000" y="6018213"/>
            <a:ext cx="6040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accent4"/>
                </a:solidFill>
                <a:latin typeface="Arial" panose="020B0604020202020204" pitchFamily="34" charset="0"/>
              </a:rPr>
              <a:t>Understand How the Pieces Fit Together</a:t>
            </a:r>
          </a:p>
        </p:txBody>
      </p:sp>
    </p:spTree>
    <p:extLst>
      <p:ext uri="{BB962C8B-B14F-4D97-AF65-F5344CB8AC3E}">
        <p14:creationId xmlns:p14="http://schemas.microsoft.com/office/powerpoint/2010/main" val="4066316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DENTITION &amp; DENTAL FORMULAS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898996" y="1857153"/>
            <a:ext cx="7916391" cy="30863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4 types of teeth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the upper and lower teeth on ONE side of skull only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multiply by 2 for Total #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Teeth</a:t>
            </a:r>
          </a:p>
          <a:p>
            <a:pPr>
              <a:lnSpc>
                <a:spcPct val="90000"/>
              </a:lnSpc>
            </a:pP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3/3, C 1/1, Pm 4/4, M 2/3  X 2 = 42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dfoss\Desktop\coyote bc-143e-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0626" y="3014664"/>
            <a:ext cx="3650456" cy="23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kullsite.com/images/dbimages/large/ajaiaajaja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0" y="669579"/>
            <a:ext cx="3254187" cy="16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skullsite.com/images/dbimages/large/ajaiaajaja_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9434" y="669579"/>
            <a:ext cx="3726923" cy="16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6612" y="5652842"/>
            <a:ext cx="1117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solidFill>
                  <a:schemeClr val="bg1"/>
                </a:solidFill>
              </a:rPr>
              <a:t>Woodpecker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31752" name="Picture 8" descr="http://skullsite.com/images/dbimages/large/cardinaliscardinalis_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7" y="3494049"/>
            <a:ext cx="2342702" cy="16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227" y="5676409"/>
            <a:ext cx="7657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</a:t>
            </a:r>
            <a:r>
              <a:rPr lang="en-US" sz="1350" dirty="0" smtClean="0">
                <a:solidFill>
                  <a:schemeClr val="bg1"/>
                </a:solidFill>
              </a:rPr>
              <a:t>ardinal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31754" name="Picture 10" descr="http://skullsite.com/images/dbimages/large/eudocimusalbus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75" y="4184950"/>
            <a:ext cx="3150345" cy="94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2895" y="5652842"/>
            <a:ext cx="889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White ibis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220" y="2533471"/>
            <a:ext cx="14280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solidFill>
                  <a:schemeClr val="bg1"/>
                </a:solidFill>
              </a:rPr>
              <a:t>Roseate spoonbill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11" name="Picture 10" descr="http://skullsite.com/images/dbimages/large/colaptesauratus_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01" y="3956198"/>
            <a:ext cx="2559802" cy="11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85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D Bird Skull Example Vi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67150" r="353" b="15969"/>
          <a:stretch/>
        </p:blipFill>
        <p:spPr bwMode="auto">
          <a:xfrm>
            <a:off x="473697" y="510815"/>
            <a:ext cx="2000250" cy="144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kullsite.com/images/dbimages/large/ardeaherodias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65" y="510815"/>
            <a:ext cx="4857750" cy="15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1465" y="2434412"/>
            <a:ext cx="13833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solidFill>
                  <a:schemeClr val="bg1"/>
                </a:solidFill>
              </a:rPr>
              <a:t>Great </a:t>
            </a:r>
            <a:r>
              <a:rPr lang="en-US" sz="1350" dirty="0">
                <a:solidFill>
                  <a:schemeClr val="bg1"/>
                </a:solidFill>
              </a:rPr>
              <a:t>blue heron</a:t>
            </a:r>
          </a:p>
        </p:txBody>
      </p:sp>
      <p:pic>
        <p:nvPicPr>
          <p:cNvPr id="1030" name="Picture 6" descr="http://skullsite.com/images/dbimages/large/falcoperegrinus_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1" y="3635845"/>
            <a:ext cx="2641298" cy="17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244" y="5808532"/>
            <a:ext cx="20880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Peregrine falcon top &amp; side</a:t>
            </a:r>
          </a:p>
        </p:txBody>
      </p:sp>
      <p:pic>
        <p:nvPicPr>
          <p:cNvPr id="1032" name="Picture 8" descr="http://skullsite.com/images/dbimages/large/falcoperegrinus_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86" y="3665200"/>
            <a:ext cx="2598952" cy="17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0902" y="5808532"/>
            <a:ext cx="9526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solidFill>
                  <a:schemeClr val="bg1"/>
                </a:solidFill>
              </a:rPr>
              <a:t>Barred owl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10" name="Picture 6" descr="http://skullsite.com/images/dbimages/large/strixvaria_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60" y="3665200"/>
            <a:ext cx="2591512" cy="17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33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attle Snake Skull, Poison Exhib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4" y="252609"/>
            <a:ext cx="3551016" cy="31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skullcleaning.com/userfiles/image/services_photos_17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20" y="3045542"/>
            <a:ext cx="3568163" cy="32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s://www.nature-watch.com/images/products/large/816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4" y="3671342"/>
            <a:ext cx="3388606" cy="26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farm8.staticflickr.com/7373/8890871490_1c276bdd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4220" y="252609"/>
            <a:ext cx="3571875" cy="22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0" y="3251200"/>
            <a:ext cx="28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Venomous snake (see fangs)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7381" y="2241650"/>
            <a:ext cx="22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Non-venomous snake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1781" y="3066534"/>
            <a:ext cx="1750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Western diamondback rattlesnake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8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882581"/>
              </p:ext>
            </p:extLst>
          </p:nvPr>
        </p:nvGraphicFramePr>
        <p:xfrm>
          <a:off x="98425" y="98424"/>
          <a:ext cx="8924872" cy="5822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12618612" imgH="8229553" progId="AcroExch.Document.7">
                  <p:embed/>
                </p:oleObj>
              </mc:Choice>
              <mc:Fallback>
                <p:oleObj name="Acrobat Document" r:id="rId3" imgW="12618612" imgH="822955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4"/>
                        <a:ext cx="8924872" cy="5822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2718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chemeClr val="accent4"/>
                </a:solidFill>
                <a:latin typeface="+mn-lt"/>
              </a:rPr>
              <a:t>Ecosystem </a:t>
            </a:r>
            <a:r>
              <a:rPr lang="en-US" altLang="en-US" b="1" dirty="0" smtClean="0">
                <a:solidFill>
                  <a:schemeClr val="accent4"/>
                </a:solidFill>
                <a:latin typeface="+mn-lt"/>
              </a:rPr>
              <a:t>Characteristics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76800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Trophic Relationships</a:t>
            </a:r>
            <a:endParaRPr lang="en-US" altLang="en-US" sz="2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Producers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(</a:t>
            </a:r>
            <a:r>
              <a:rPr lang="en-US" altLang="en-US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Autotrophs)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Those organisms capable of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	producing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their own food, primarily via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	photosynthesis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</a:p>
          <a:p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Herbivores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(</a:t>
            </a:r>
            <a:r>
              <a:rPr lang="en-US" altLang="en-US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Primary Consumers)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Organisms obtain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	their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energy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directly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from plants. </a:t>
            </a:r>
          </a:p>
          <a:p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Primary </a:t>
            </a:r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Carnivores		(</a:t>
            </a:r>
            <a:r>
              <a:rPr lang="en-US" altLang="en-US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Secondary consumers)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Those organisms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	obtaining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their energy from herbivores.</a:t>
            </a:r>
          </a:p>
          <a:p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Secondary </a:t>
            </a:r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Carnivores	(</a:t>
            </a:r>
            <a:r>
              <a:rPr lang="en-US" altLang="en-US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Tertiary consumers)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Those organisms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	obtaining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their energy from other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		carnivores.</a:t>
            </a:r>
          </a:p>
          <a:p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Detritivores</a:t>
            </a:r>
            <a:r>
              <a:rPr lang="en-US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en-US" alt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(</a:t>
            </a:r>
            <a:r>
              <a:rPr lang="en-US" altLang="en-US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Decomposers)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</a:t>
            </a: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Those organisms obtaining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		their </a:t>
            </a: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energy </a:t>
            </a:r>
            <a:r>
              <a:rPr lang="en-US" alt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from </a:t>
            </a: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dead plants and animals</a:t>
            </a:r>
            <a:endParaRPr lang="en-US" altLang="en-US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50"/>
          <p:cNvCxnSpPr>
            <a:cxnSpLocks noChangeShapeType="1"/>
          </p:cNvCxnSpPr>
          <p:nvPr/>
        </p:nvCxnSpPr>
        <p:spPr bwMode="auto">
          <a:xfrm rot="16200000" flipV="1">
            <a:off x="4727575" y="2282825"/>
            <a:ext cx="914400" cy="5340350"/>
          </a:xfrm>
          <a:prstGeom prst="bentConnector3">
            <a:avLst>
              <a:gd name="adj1" fmla="val -33856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39" name="AutoShape 22"/>
          <p:cNvCxnSpPr>
            <a:cxnSpLocks noChangeShapeType="1"/>
            <a:stCxn id="14347" idx="1"/>
            <a:endCxn id="14368" idx="2"/>
          </p:cNvCxnSpPr>
          <p:nvPr/>
        </p:nvCxnSpPr>
        <p:spPr bwMode="auto">
          <a:xfrm rot="10800000">
            <a:off x="1576388" y="5343525"/>
            <a:ext cx="2233612" cy="788988"/>
          </a:xfrm>
          <a:prstGeom prst="bentConnector2">
            <a:avLst/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696200" cy="1066800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altLang="en-US" sz="4000" b="1" dirty="0" smtClean="0">
                <a:solidFill>
                  <a:schemeClr val="accent4"/>
                </a:solidFill>
                <a:latin typeface="+mn-lt"/>
              </a:rPr>
              <a:t>Food Web</a:t>
            </a: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6553200" y="4038600"/>
            <a:ext cx="1293813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+mn-lt"/>
              </a:rPr>
              <a:t>Scorpion</a:t>
            </a:r>
          </a:p>
        </p:txBody>
      </p:sp>
      <p:sp>
        <p:nvSpPr>
          <p:cNvPr id="14342" name="Text Box 14"/>
          <p:cNvSpPr txBox="1">
            <a:spLocks noChangeArrowheads="1"/>
          </p:cNvSpPr>
          <p:nvPr/>
        </p:nvSpPr>
        <p:spPr bwMode="auto">
          <a:xfrm rot="16200000">
            <a:off x="7421802" y="5093494"/>
            <a:ext cx="275907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Prey to Predator</a:t>
            </a:r>
          </a:p>
        </p:txBody>
      </p:sp>
      <p:sp>
        <p:nvSpPr>
          <p:cNvPr id="14343" name="AutoShape 15"/>
          <p:cNvSpPr>
            <a:spLocks noChangeArrowheads="1"/>
          </p:cNvSpPr>
          <p:nvPr/>
        </p:nvSpPr>
        <p:spPr bwMode="auto">
          <a:xfrm rot="16200000">
            <a:off x="8559675" y="4076699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4" name="Text Box 16"/>
          <p:cNvSpPr txBox="1">
            <a:spLocks noChangeArrowheads="1"/>
          </p:cNvSpPr>
          <p:nvPr/>
        </p:nvSpPr>
        <p:spPr bwMode="auto">
          <a:xfrm>
            <a:off x="3886200" y="2743200"/>
            <a:ext cx="1257300" cy="831850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+mn-lt"/>
              </a:rPr>
              <a:t>Whiptail</a:t>
            </a:r>
          </a:p>
          <a:p>
            <a:r>
              <a:rPr lang="en-US" altLang="en-US" dirty="0">
                <a:solidFill>
                  <a:schemeClr val="bg1"/>
                </a:solidFill>
                <a:latin typeface="+mn-lt"/>
              </a:rPr>
              <a:t>(lizard)</a:t>
            </a:r>
          </a:p>
        </p:txBody>
      </p:sp>
      <p:sp>
        <p:nvSpPr>
          <p:cNvPr id="14345" name="Text Box 18"/>
          <p:cNvSpPr txBox="1">
            <a:spLocks noChangeArrowheads="1"/>
          </p:cNvSpPr>
          <p:nvPr/>
        </p:nvSpPr>
        <p:spPr bwMode="auto">
          <a:xfrm>
            <a:off x="3657600" y="4953000"/>
            <a:ext cx="144780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  <a:latin typeface="+mn-lt"/>
              </a:rPr>
              <a:t>Cricket</a:t>
            </a:r>
          </a:p>
        </p:txBody>
      </p:sp>
      <p:cxnSp>
        <p:nvCxnSpPr>
          <p:cNvPr id="14346" name="AutoShape 21"/>
          <p:cNvCxnSpPr>
            <a:cxnSpLocks noChangeShapeType="1"/>
            <a:stCxn id="14347" idx="3"/>
            <a:endCxn id="14369" idx="2"/>
          </p:cNvCxnSpPr>
          <p:nvPr/>
        </p:nvCxnSpPr>
        <p:spPr bwMode="auto">
          <a:xfrm flipV="1">
            <a:off x="4948238" y="5414665"/>
            <a:ext cx="2112251" cy="717054"/>
          </a:xfrm>
          <a:prstGeom prst="bentConnector2">
            <a:avLst/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7" name="Text Box 19"/>
          <p:cNvSpPr txBox="1">
            <a:spLocks noChangeArrowheads="1"/>
          </p:cNvSpPr>
          <p:nvPr/>
        </p:nvSpPr>
        <p:spPr bwMode="auto">
          <a:xfrm>
            <a:off x="3810000" y="5867400"/>
            <a:ext cx="1138238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Plants</a:t>
            </a:r>
            <a:endParaRPr lang="en-US" altLang="en-US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348" name="AutoShape 23"/>
          <p:cNvCxnSpPr>
            <a:cxnSpLocks noChangeShapeType="1"/>
          </p:cNvCxnSpPr>
          <p:nvPr/>
        </p:nvCxnSpPr>
        <p:spPr bwMode="auto">
          <a:xfrm rot="10800000" flipH="1">
            <a:off x="685800" y="2971800"/>
            <a:ext cx="171450" cy="1951038"/>
          </a:xfrm>
          <a:prstGeom prst="bentConnector3">
            <a:avLst>
              <a:gd name="adj1" fmla="val -133333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9" name="AutoShape 26"/>
          <p:cNvCxnSpPr>
            <a:cxnSpLocks noChangeShapeType="1"/>
            <a:stCxn id="14373" idx="0"/>
            <a:endCxn id="14372" idx="2"/>
          </p:cNvCxnSpPr>
          <p:nvPr/>
        </p:nvCxnSpPr>
        <p:spPr bwMode="auto">
          <a:xfrm flipH="1" flipV="1">
            <a:off x="1685925" y="3575050"/>
            <a:ext cx="14288" cy="463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0" name="Line 28"/>
          <p:cNvSpPr>
            <a:spLocks noChangeShapeType="1"/>
          </p:cNvSpPr>
          <p:nvPr/>
        </p:nvSpPr>
        <p:spPr bwMode="auto">
          <a:xfrm flipV="1">
            <a:off x="1676400" y="3657600"/>
            <a:ext cx="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29"/>
          <p:cNvSpPr>
            <a:spLocks noChangeShapeType="1"/>
          </p:cNvSpPr>
          <p:nvPr/>
        </p:nvSpPr>
        <p:spPr bwMode="auto">
          <a:xfrm flipV="1">
            <a:off x="4343400" y="5410200"/>
            <a:ext cx="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30"/>
          <p:cNvSpPr>
            <a:spLocks noChangeShapeType="1"/>
          </p:cNvSpPr>
          <p:nvPr/>
        </p:nvSpPr>
        <p:spPr bwMode="auto">
          <a:xfrm flipV="1">
            <a:off x="4343400" y="4495800"/>
            <a:ext cx="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31"/>
          <p:cNvSpPr>
            <a:spLocks noChangeShapeType="1"/>
          </p:cNvSpPr>
          <p:nvPr/>
        </p:nvSpPr>
        <p:spPr bwMode="auto">
          <a:xfrm flipV="1">
            <a:off x="4343400" y="3581400"/>
            <a:ext cx="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Line 32"/>
          <p:cNvSpPr>
            <a:spLocks noChangeShapeType="1"/>
          </p:cNvSpPr>
          <p:nvPr/>
        </p:nvSpPr>
        <p:spPr bwMode="auto">
          <a:xfrm flipV="1">
            <a:off x="4343400" y="2286000"/>
            <a:ext cx="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5" name="Line 33"/>
          <p:cNvSpPr>
            <a:spLocks noChangeShapeType="1"/>
          </p:cNvSpPr>
          <p:nvPr/>
        </p:nvSpPr>
        <p:spPr bwMode="auto">
          <a:xfrm flipV="1">
            <a:off x="7086600" y="4495800"/>
            <a:ext cx="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Line 34"/>
          <p:cNvSpPr>
            <a:spLocks noChangeShapeType="1"/>
          </p:cNvSpPr>
          <p:nvPr/>
        </p:nvSpPr>
        <p:spPr bwMode="auto">
          <a:xfrm flipV="1">
            <a:off x="7162800" y="3505200"/>
            <a:ext cx="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4357" name="AutoShape 35"/>
          <p:cNvCxnSpPr>
            <a:cxnSpLocks noChangeShapeType="1"/>
            <a:stCxn id="14369" idx="3"/>
            <a:endCxn id="14370" idx="3"/>
          </p:cNvCxnSpPr>
          <p:nvPr/>
        </p:nvCxnSpPr>
        <p:spPr bwMode="auto">
          <a:xfrm flipV="1">
            <a:off x="7948777" y="3205163"/>
            <a:ext cx="83973" cy="1978670"/>
          </a:xfrm>
          <a:prstGeom prst="bentConnector3">
            <a:avLst>
              <a:gd name="adj1" fmla="val 372230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8" name="AutoShape 36"/>
          <p:cNvCxnSpPr>
            <a:cxnSpLocks noChangeShapeType="1"/>
            <a:stCxn id="14370" idx="0"/>
            <a:endCxn id="14371" idx="3"/>
          </p:cNvCxnSpPr>
          <p:nvPr/>
        </p:nvCxnSpPr>
        <p:spPr bwMode="auto">
          <a:xfrm rot="5400000" flipH="1">
            <a:off x="5766594" y="1597819"/>
            <a:ext cx="1108075" cy="1639887"/>
          </a:xfrm>
          <a:prstGeom prst="bentConnector2">
            <a:avLst/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9" name="AutoShape 37"/>
          <p:cNvCxnSpPr>
            <a:cxnSpLocks noChangeShapeType="1"/>
            <a:stCxn id="14373" idx="1"/>
            <a:endCxn id="14372" idx="1"/>
          </p:cNvCxnSpPr>
          <p:nvPr/>
        </p:nvCxnSpPr>
        <p:spPr bwMode="auto">
          <a:xfrm rot="10800000" flipH="1">
            <a:off x="685800" y="3159125"/>
            <a:ext cx="171450" cy="1112838"/>
          </a:xfrm>
          <a:prstGeom prst="bentConnector3">
            <a:avLst>
              <a:gd name="adj1" fmla="val -311116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0" name="AutoShape 38"/>
          <p:cNvCxnSpPr>
            <a:cxnSpLocks noChangeShapeType="1"/>
            <a:stCxn id="14344" idx="1"/>
            <a:endCxn id="14372" idx="3"/>
          </p:cNvCxnSpPr>
          <p:nvPr/>
        </p:nvCxnSpPr>
        <p:spPr bwMode="auto">
          <a:xfrm rot="10800000">
            <a:off x="2514600" y="3159125"/>
            <a:ext cx="1371600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1" name="AutoShape 40"/>
          <p:cNvCxnSpPr>
            <a:cxnSpLocks noChangeShapeType="1"/>
            <a:stCxn id="14341" idx="1"/>
          </p:cNvCxnSpPr>
          <p:nvPr/>
        </p:nvCxnSpPr>
        <p:spPr bwMode="auto">
          <a:xfrm rot="10800000">
            <a:off x="5257800" y="3124200"/>
            <a:ext cx="1295400" cy="1147763"/>
          </a:xfrm>
          <a:prstGeom prst="bentConnector3">
            <a:avLst>
              <a:gd name="adj1" fmla="val 46810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2" name="AutoShape 41"/>
          <p:cNvCxnSpPr>
            <a:cxnSpLocks noChangeShapeType="1"/>
          </p:cNvCxnSpPr>
          <p:nvPr/>
        </p:nvCxnSpPr>
        <p:spPr bwMode="auto">
          <a:xfrm flipV="1">
            <a:off x="5105400" y="4419600"/>
            <a:ext cx="1447800" cy="914400"/>
          </a:xfrm>
          <a:prstGeom prst="bentConnector3">
            <a:avLst>
              <a:gd name="adj1" fmla="val 49889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3" name="AutoShape 42"/>
          <p:cNvCxnSpPr>
            <a:cxnSpLocks noChangeShapeType="1"/>
            <a:stCxn id="14375" idx="1"/>
            <a:endCxn id="14373" idx="3"/>
          </p:cNvCxnSpPr>
          <p:nvPr/>
        </p:nvCxnSpPr>
        <p:spPr bwMode="auto">
          <a:xfrm flipH="1">
            <a:off x="2714625" y="4271963"/>
            <a:ext cx="638175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4" name="AutoShape 44"/>
          <p:cNvCxnSpPr>
            <a:cxnSpLocks noChangeShapeType="1"/>
            <a:stCxn id="14375" idx="3"/>
            <a:endCxn id="14370" idx="1"/>
          </p:cNvCxnSpPr>
          <p:nvPr/>
        </p:nvCxnSpPr>
        <p:spPr bwMode="auto">
          <a:xfrm flipV="1">
            <a:off x="5416550" y="3205163"/>
            <a:ext cx="831850" cy="1066800"/>
          </a:xfrm>
          <a:prstGeom prst="bentConnector3">
            <a:avLst>
              <a:gd name="adj1" fmla="val 15648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5" name="AutoShape 45"/>
          <p:cNvCxnSpPr>
            <a:cxnSpLocks noChangeShapeType="1"/>
          </p:cNvCxnSpPr>
          <p:nvPr/>
        </p:nvCxnSpPr>
        <p:spPr bwMode="auto">
          <a:xfrm rot="10800000" flipH="1">
            <a:off x="3657600" y="3048000"/>
            <a:ext cx="228600" cy="2027238"/>
          </a:xfrm>
          <a:prstGeom prst="bentConnector3">
            <a:avLst>
              <a:gd name="adj1" fmla="val -250699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6" name="AutoShape 46"/>
          <p:cNvCxnSpPr>
            <a:cxnSpLocks noChangeShapeType="1"/>
          </p:cNvCxnSpPr>
          <p:nvPr/>
        </p:nvCxnSpPr>
        <p:spPr bwMode="auto">
          <a:xfrm flipV="1">
            <a:off x="5105400" y="3352800"/>
            <a:ext cx="1143000" cy="19812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67" name="AutoShape 47"/>
          <p:cNvCxnSpPr>
            <a:cxnSpLocks noChangeShapeType="1"/>
          </p:cNvCxnSpPr>
          <p:nvPr/>
        </p:nvCxnSpPr>
        <p:spPr bwMode="auto">
          <a:xfrm rot="10800000">
            <a:off x="2714625" y="4419600"/>
            <a:ext cx="942975" cy="9144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68" name="Text Box 5"/>
          <p:cNvSpPr txBox="1">
            <a:spLocks noChangeArrowheads="1"/>
          </p:cNvSpPr>
          <p:nvPr/>
        </p:nvSpPr>
        <p:spPr bwMode="auto">
          <a:xfrm>
            <a:off x="712788" y="4876800"/>
            <a:ext cx="1725612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+mn-lt"/>
              </a:rPr>
              <a:t>Field Mouse</a:t>
            </a:r>
          </a:p>
        </p:txBody>
      </p:sp>
      <p:sp>
        <p:nvSpPr>
          <p:cNvPr id="14369" name="Text Box 7"/>
          <p:cNvSpPr txBox="1">
            <a:spLocks noChangeArrowheads="1"/>
          </p:cNvSpPr>
          <p:nvPr/>
        </p:nvSpPr>
        <p:spPr bwMode="auto">
          <a:xfrm>
            <a:off x="6172200" y="4953000"/>
            <a:ext cx="1776577" cy="46166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+mn-lt"/>
              </a:rPr>
              <a:t>Grasshopper</a:t>
            </a:r>
          </a:p>
        </p:txBody>
      </p:sp>
      <p:sp>
        <p:nvSpPr>
          <p:cNvPr id="14370" name="Text Box 9"/>
          <p:cNvSpPr txBox="1">
            <a:spLocks noChangeArrowheads="1"/>
          </p:cNvSpPr>
          <p:nvPr/>
        </p:nvSpPr>
        <p:spPr bwMode="auto">
          <a:xfrm>
            <a:off x="6248400" y="2971800"/>
            <a:ext cx="178435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+mn-lt"/>
              </a:rPr>
              <a:t>Mockingbird</a:t>
            </a:r>
          </a:p>
        </p:txBody>
      </p:sp>
      <p:sp>
        <p:nvSpPr>
          <p:cNvPr id="14371" name="Text Box 6"/>
          <p:cNvSpPr txBox="1">
            <a:spLocks noChangeArrowheads="1"/>
          </p:cNvSpPr>
          <p:nvPr/>
        </p:nvSpPr>
        <p:spPr bwMode="auto">
          <a:xfrm>
            <a:off x="3352800" y="1447800"/>
            <a:ext cx="2147888" cy="831850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  <a:latin typeface="+mn-lt"/>
              </a:rPr>
              <a:t>Red Shouldered</a:t>
            </a:r>
          </a:p>
          <a:p>
            <a:pPr algn="ctr"/>
            <a:r>
              <a:rPr lang="en-US" altLang="en-US" dirty="0">
                <a:solidFill>
                  <a:schemeClr val="bg1"/>
                </a:solidFill>
                <a:latin typeface="+mn-lt"/>
              </a:rPr>
              <a:t>Hawk</a:t>
            </a:r>
          </a:p>
        </p:txBody>
      </p:sp>
      <p:sp>
        <p:nvSpPr>
          <p:cNvPr id="14372" name="Text Box 3"/>
          <p:cNvSpPr txBox="1">
            <a:spLocks noChangeArrowheads="1"/>
          </p:cNvSpPr>
          <p:nvPr/>
        </p:nvSpPr>
        <p:spPr bwMode="auto">
          <a:xfrm>
            <a:off x="857250" y="2743200"/>
            <a:ext cx="1657350" cy="831850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dirty="0" err="1">
                <a:solidFill>
                  <a:schemeClr val="bg1"/>
                </a:solidFill>
                <a:latin typeface="+mn-lt"/>
              </a:rPr>
              <a:t>Coachwhip</a:t>
            </a:r>
            <a:r>
              <a:rPr lang="en-US" altLang="en-US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altLang="en-US" dirty="0">
                <a:solidFill>
                  <a:schemeClr val="bg1"/>
                </a:solidFill>
                <a:latin typeface="+mn-lt"/>
              </a:rPr>
              <a:t>(snake)</a:t>
            </a:r>
          </a:p>
        </p:txBody>
      </p:sp>
      <p:sp>
        <p:nvSpPr>
          <p:cNvPr id="14373" name="Text Box 4"/>
          <p:cNvSpPr txBox="1">
            <a:spLocks noChangeArrowheads="1"/>
          </p:cNvSpPr>
          <p:nvPr/>
        </p:nvSpPr>
        <p:spPr bwMode="auto">
          <a:xfrm>
            <a:off x="685800" y="4038600"/>
            <a:ext cx="2028825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+mn-lt"/>
              </a:rPr>
              <a:t>Common Toad</a:t>
            </a:r>
          </a:p>
        </p:txBody>
      </p:sp>
      <p:cxnSp>
        <p:nvCxnSpPr>
          <p:cNvPr id="14374" name="AutoShape 51"/>
          <p:cNvCxnSpPr>
            <a:cxnSpLocks noChangeShapeType="1"/>
            <a:stCxn id="14368" idx="1"/>
            <a:endCxn id="14371" idx="1"/>
          </p:cNvCxnSpPr>
          <p:nvPr/>
        </p:nvCxnSpPr>
        <p:spPr bwMode="auto">
          <a:xfrm rot="10800000" flipH="1">
            <a:off x="712788" y="1863725"/>
            <a:ext cx="2640012" cy="3246438"/>
          </a:xfrm>
          <a:prstGeom prst="bentConnector3">
            <a:avLst>
              <a:gd name="adj1" fmla="val -16356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75" name="Text Box 17"/>
          <p:cNvSpPr txBox="1">
            <a:spLocks noChangeArrowheads="1"/>
          </p:cNvSpPr>
          <p:nvPr/>
        </p:nvSpPr>
        <p:spPr bwMode="auto">
          <a:xfrm>
            <a:off x="3352800" y="4038600"/>
            <a:ext cx="2063750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  <a:latin typeface="+mn-lt"/>
              </a:rPr>
              <a:t>Praying Mantis</a:t>
            </a:r>
          </a:p>
        </p:txBody>
      </p:sp>
      <p:cxnSp>
        <p:nvCxnSpPr>
          <p:cNvPr id="14376" name="AutoShape 52"/>
          <p:cNvCxnSpPr>
            <a:cxnSpLocks noChangeShapeType="1"/>
            <a:stCxn id="14372" idx="0"/>
          </p:cNvCxnSpPr>
          <p:nvPr/>
        </p:nvCxnSpPr>
        <p:spPr bwMode="auto">
          <a:xfrm rot="-5400000">
            <a:off x="1976438" y="1385887"/>
            <a:ext cx="1066800" cy="1647825"/>
          </a:xfrm>
          <a:prstGeom prst="bentConnector2">
            <a:avLst/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4948238" y="6205864"/>
            <a:ext cx="7713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4"/>
                </a:solidFill>
              </a:rPr>
              <a:t>P</a:t>
            </a:r>
            <a:r>
              <a:rPr lang="en-US" sz="1100" b="1" dirty="0" smtClean="0">
                <a:solidFill>
                  <a:schemeClr val="accent4"/>
                </a:solidFill>
              </a:rPr>
              <a:t>roducers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6527" y="5384441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4"/>
                </a:solidFill>
              </a:rPr>
              <a:t>Primary consumer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2963" y="4499768"/>
            <a:ext cx="1402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4"/>
                </a:solidFill>
              </a:rPr>
              <a:t>Secondary consumer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1" y="3423136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4"/>
                </a:solidFill>
              </a:rPr>
              <a:t>Tertiary consumer</a:t>
            </a:r>
            <a:endParaRPr lang="en-US" sz="11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953" y="156188"/>
            <a:ext cx="5051713" cy="4864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4"/>
                </a:solidFill>
              </a:rPr>
              <a:t>Ecological Concepts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Carrying capacity of an ecosystem or habitat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Limiting factors on a population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Successional stages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5892800" y="156188"/>
            <a:ext cx="2876093" cy="2125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5543" y="1912197"/>
            <a:ext cx="2516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Overgrazing w/Browse Line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20000" contrast="-20000"/>
          </a:blip>
          <a:stretch>
            <a:fillRect/>
          </a:stretch>
        </p:blipFill>
        <p:spPr>
          <a:xfrm>
            <a:off x="5892800" y="2416465"/>
            <a:ext cx="2876093" cy="2142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3912231"/>
            <a:ext cx="253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Young, regrowth – at or below carrying capacity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bright="-20000"/>
          </a:blip>
          <a:stretch>
            <a:fillRect/>
          </a:stretch>
        </p:blipFill>
        <p:spPr>
          <a:xfrm>
            <a:off x="115732" y="2577428"/>
            <a:ext cx="5640866" cy="41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13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2396" y="238224"/>
            <a:ext cx="5014768" cy="199697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</a:rPr>
              <a:t>Habitat/Wildlife Management </a:t>
            </a:r>
            <a:r>
              <a:rPr lang="en-US" sz="4000" b="1" dirty="0" smtClean="0">
                <a:solidFill>
                  <a:schemeClr val="accent4"/>
                </a:solidFill>
              </a:rPr>
              <a:t>Tools</a:t>
            </a:r>
            <a:br>
              <a:rPr lang="en-US" sz="4000" b="1" dirty="0" smtClean="0">
                <a:solidFill>
                  <a:schemeClr val="accent4"/>
                </a:solidFill>
              </a:rPr>
            </a:br>
            <a:r>
              <a:rPr lang="en-US" sz="2800" b="1" dirty="0" smtClean="0">
                <a:solidFill>
                  <a:schemeClr val="accent4"/>
                </a:solidFill>
              </a:rPr>
              <a:t>(Aldo Leopold)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902" y="2451889"/>
            <a:ext cx="14973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xe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plow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cow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fire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gun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3" descr="ASaxesgen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41" y="188962"/>
            <a:ext cx="27908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rush Strip cleared by mechanical treatments - notice the diversity of plant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57" y="2451889"/>
            <a:ext cx="3966709" cy="262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33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attle grazing in an improved pas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62" y="1017744"/>
            <a:ext cx="33909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0"/>
            <a:ext cx="223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altLang="en-US" sz="4400" b="1" u="sng" dirty="0" smtClean="0">
                <a:solidFill>
                  <a:schemeClr val="accent4"/>
                </a:solidFill>
                <a:latin typeface="+mn-lt"/>
              </a:rPr>
              <a:t>Cow</a:t>
            </a:r>
            <a:endParaRPr lang="en-US" altLang="en-US" sz="44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221671" y="806432"/>
            <a:ext cx="555105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  Maintains ecosystem at a successional stage</a:t>
            </a:r>
          </a:p>
          <a:p>
            <a:pPr eaLnBrk="1" hangingPunct="1"/>
            <a:endParaRPr lang="en-US" altLang="en-US" sz="9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Hoof Action </a:t>
            </a: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– creates bare soil, softens hard surfaces for water inflow</a:t>
            </a:r>
          </a:p>
          <a:p>
            <a:pPr eaLnBrk="1" hangingPunct="1"/>
            <a:endParaRPr lang="en-US" altLang="en-US" sz="9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Open space </a:t>
            </a: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– allows ground nesting bird hatchlings space to roam</a:t>
            </a:r>
          </a:p>
          <a:p>
            <a:pPr eaLnBrk="1" hangingPunct="1"/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Reduce 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old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grass  -  	</a:t>
            </a: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mimics bison herds roaming through, creating new sprouts</a:t>
            </a:r>
          </a:p>
          <a:p>
            <a:pPr eaLnBrk="1" hangingPunct="1"/>
            <a:endParaRPr lang="en-US" altLang="en-US" sz="9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Rotational Grazing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4" descr="notice the forbs in the disced str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53" y="4165600"/>
            <a:ext cx="3149409" cy="203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8504" y="4293469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u="sng" dirty="0">
                <a:solidFill>
                  <a:schemeClr val="accent4"/>
                </a:solidFill>
                <a:latin typeface="Arial" panose="020B0604020202020204" pitchFamily="34" charset="0"/>
              </a:rPr>
              <a:t>Plow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339685" y="5112339"/>
            <a:ext cx="310976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Encourage forbs ”weeds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”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Establishing </a:t>
            </a:r>
            <a:r>
              <a:rPr lang="en-US" altLang="en-US" sz="2000" dirty="0" err="1">
                <a:solidFill>
                  <a:schemeClr val="bg1"/>
                </a:solidFill>
                <a:latin typeface="+mn-lt"/>
              </a:rPr>
              <a:t>foodplots</a:t>
            </a:r>
            <a:endParaRPr lang="en-US" alt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3" descr="Disking is a good management to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2" y="4490848"/>
            <a:ext cx="1588655" cy="19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7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17236" y="849745"/>
            <a:ext cx="18010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smtClean="0">
                <a:solidFill>
                  <a:schemeClr val="accent4"/>
                </a:solidFill>
                <a:latin typeface="Arial" panose="020B0604020202020204" pitchFamily="34" charset="0"/>
              </a:rPr>
              <a:t>Fire</a:t>
            </a:r>
            <a:endParaRPr lang="en-US" altLang="en-US" sz="4000" b="1" u="sng" dirty="0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pic>
        <p:nvPicPr>
          <p:cNvPr id="46084" name="Picture 4" descr="prescribed burning in the brush coun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7999"/>
            <a:ext cx="5648325" cy="375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ground cherry respond favorably to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4495800"/>
            <a:ext cx="3495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486025" y="561109"/>
            <a:ext cx="6324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 Maintains ecosystem at specific successional stage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 Increases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light and moisture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 Controls </a:t>
            </a:r>
            <a:r>
              <a:rPr lang="en-US" altLang="en-US" sz="20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invasives</a:t>
            </a: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 and undesirable trees/shrubs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Cycles nutrients between soil &amp; vegetation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Increases vegetative diversity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582</Words>
  <Application>Microsoft Office PowerPoint</Application>
  <PresentationFormat>On-screen Show (4:3)</PresentationFormat>
  <Paragraphs>219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Times New Roman</vt:lpstr>
      <vt:lpstr>Office Theme</vt:lpstr>
      <vt:lpstr>Acrobat Document</vt:lpstr>
      <vt:lpstr>TEXAS ENVIROTHON WILDLIFE</vt:lpstr>
      <vt:lpstr>Hill Country  Edwards Plateau </vt:lpstr>
      <vt:lpstr>ECOSYSTEMS</vt:lpstr>
      <vt:lpstr>Ecosystem Characteristics</vt:lpstr>
      <vt:lpstr>Food Web</vt:lpstr>
      <vt:lpstr>PowerPoint Presentation</vt:lpstr>
      <vt:lpstr>Habitat/Wildlife Management Tools (Aldo Leopold)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Identification Techniques</vt:lpstr>
      <vt:lpstr>Classification</vt:lpstr>
      <vt:lpstr>Skull Characteristics</vt:lpstr>
      <vt:lpstr>Diet/ Dentition</vt:lpstr>
      <vt:lpstr>Herbivores</vt:lpstr>
      <vt:lpstr>PowerPoint Presentation</vt:lpstr>
      <vt:lpstr>PowerPoint Presentation</vt:lpstr>
      <vt:lpstr>PowerPoint Presentation</vt:lpstr>
      <vt:lpstr>Carnivores</vt:lpstr>
      <vt:lpstr>PowerPoint Presentation</vt:lpstr>
      <vt:lpstr>PowerPoint Presentation</vt:lpstr>
      <vt:lpstr>Omnivores</vt:lpstr>
      <vt:lpstr>PowerPoint Presentation</vt:lpstr>
      <vt:lpstr>PowerPoint Presentation</vt:lpstr>
      <vt:lpstr>DENTITION &amp; DENTAL FORMULAS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Foss</dc:creator>
  <cp:lastModifiedBy>Diana Foss</cp:lastModifiedBy>
  <cp:revision>24</cp:revision>
  <dcterms:created xsi:type="dcterms:W3CDTF">2017-01-27T20:46:17Z</dcterms:created>
  <dcterms:modified xsi:type="dcterms:W3CDTF">2017-01-28T02:30:07Z</dcterms:modified>
</cp:coreProperties>
</file>