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56" r:id="rId5"/>
    <p:sldId id="259" r:id="rId6"/>
    <p:sldId id="257" r:id="rId7"/>
    <p:sldId id="308" r:id="rId8"/>
    <p:sldId id="305" r:id="rId9"/>
    <p:sldId id="306" r:id="rId10"/>
    <p:sldId id="263" r:id="rId11"/>
    <p:sldId id="262" r:id="rId12"/>
    <p:sldId id="281" r:id="rId13"/>
    <p:sldId id="275" r:id="rId14"/>
    <p:sldId id="319" r:id="rId15"/>
    <p:sldId id="272" r:id="rId16"/>
    <p:sldId id="273" r:id="rId17"/>
    <p:sldId id="299" r:id="rId18"/>
    <p:sldId id="301" r:id="rId19"/>
    <p:sldId id="289" r:id="rId20"/>
    <p:sldId id="260" r:id="rId21"/>
    <p:sldId id="302" r:id="rId22"/>
    <p:sldId id="303" r:id="rId23"/>
    <p:sldId id="322" r:id="rId24"/>
    <p:sldId id="304" r:id="rId25"/>
    <p:sldId id="311" r:id="rId26"/>
    <p:sldId id="317" r:id="rId27"/>
    <p:sldId id="328" r:id="rId28"/>
    <p:sldId id="326" r:id="rId29"/>
    <p:sldId id="286" r:id="rId30"/>
    <p:sldId id="320" r:id="rId31"/>
    <p:sldId id="327"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1" autoAdjust="0"/>
    <p:restoredTop sz="94660"/>
  </p:normalViewPr>
  <p:slideViewPr>
    <p:cSldViewPr snapToGrid="0">
      <p:cViewPr varScale="1">
        <p:scale>
          <a:sx n="115" d="100"/>
          <a:sy n="115" d="100"/>
        </p:scale>
        <p:origin x="13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DAAA1-9133-4167-A75F-AF5001405068}"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2CBC4-E939-4EDB-A8F5-730E8F0DAF69}" type="slidenum">
              <a:rPr lang="en-US" smtClean="0"/>
              <a:t>‹#›</a:t>
            </a:fld>
            <a:endParaRPr lang="en-US"/>
          </a:p>
        </p:txBody>
      </p:sp>
    </p:spTree>
    <p:extLst>
      <p:ext uri="{BB962C8B-B14F-4D97-AF65-F5344CB8AC3E}">
        <p14:creationId xmlns:p14="http://schemas.microsoft.com/office/powerpoint/2010/main" val="236298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30A5EB26-4124-42D0-ADEB-5B7B41E49CA6}" type="datetime1">
              <a:rPr lang="en-US" smtClean="0"/>
              <a:t>1/28/2021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B8D4B75-CCB8-454C-BBE4-C1DEDB67A813}"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831295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5E9C9B-CF0D-4F14-918D-A3668C35DA5A}" type="datetime1">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72693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E81AEA-43B5-4915-AF3B-AAC05E83C2A6}" type="datetime1">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81211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B7D62-51F3-4D28-9E11-870FE82DA6F5}" type="datetime1">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434052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B07B36A-EB78-47C3-99A5-ACDAA12BD2F3}" type="datetime1">
              <a:rPr lang="en-US" smtClean="0"/>
              <a:t>1/28/2021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B8D4B75-CCB8-454C-BBE4-C1DEDB67A813}"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3470931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FBE3CE-913E-4F19-A47D-5FE72E5FAB97}" type="datetime1">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03151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27781C-316F-4949-A2BD-BEA7C516B257}" type="datetime1">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423977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0A3055-5C24-45E2-BA3D-7FEA67444E72}" type="datetime1">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128725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B25F4-119C-48CA-9A73-ADE448E9BAD5}" type="datetime1">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D4B75-CCB8-454C-BBE4-C1DEDB67A813}" type="slidenum">
              <a:rPr lang="en-US" smtClean="0"/>
              <a:t>‹#›</a:t>
            </a:fld>
            <a:endParaRPr lang="en-US"/>
          </a:p>
        </p:txBody>
      </p:sp>
    </p:spTree>
    <p:extLst>
      <p:ext uri="{BB962C8B-B14F-4D97-AF65-F5344CB8AC3E}">
        <p14:creationId xmlns:p14="http://schemas.microsoft.com/office/powerpoint/2010/main" val="2006332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36A803C-2144-4081-9742-4AA54D145CB6}" type="datetime1">
              <a:rPr lang="en-US" smtClean="0"/>
              <a:t>1/28/2021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B8D4B75-CCB8-454C-BBE4-C1DEDB67A813}"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1666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EF5D114-C804-455C-8A9A-A47C8663EC2D}" type="datetime1">
              <a:rPr lang="en-US" smtClean="0"/>
              <a:t>1/28/2021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B8D4B75-CCB8-454C-BBE4-C1DEDB67A813}"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149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9D7BD85-B6FB-4CCB-AE67-2559EDFACA61}" type="datetime1">
              <a:rPr lang="en-US" smtClean="0"/>
              <a:t>1/28/2021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B8D4B75-CCB8-454C-BBE4-C1DEDB67A813}"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6406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1.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hyperlink" Target="http://www.tx.nesinc.com/Content/StudyGuide/TX_SG_about_293.asp" TargetMode="External"/><Relationship Id="rId2" Type="http://schemas.openxmlformats.org/officeDocument/2006/relationships/hyperlink" Target="https://www.uhcl.edu/education/certification/state-assessment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35AF-74DA-4977-8B71-5F80C2338B64}"/>
              </a:ext>
            </a:extLst>
          </p:cNvPr>
          <p:cNvSpPr>
            <a:spLocks noGrp="1"/>
          </p:cNvSpPr>
          <p:nvPr>
            <p:ph type="ctrTitle"/>
          </p:nvPr>
        </p:nvSpPr>
        <p:spPr>
          <a:xfrm>
            <a:off x="1915127" y="1431102"/>
            <a:ext cx="8361229" cy="2098226"/>
          </a:xfrm>
        </p:spPr>
        <p:txBody>
          <a:bodyPr/>
          <a:lstStyle/>
          <a:p>
            <a:r>
              <a:rPr lang="en-US" sz="5400" dirty="0"/>
              <a:t>Constructed Response Example &amp; Practice</a:t>
            </a:r>
          </a:p>
        </p:txBody>
      </p:sp>
      <p:sp>
        <p:nvSpPr>
          <p:cNvPr id="3" name="Subtitle 2">
            <a:extLst>
              <a:ext uri="{FF2B5EF4-FFF2-40B4-BE49-F238E27FC236}">
                <a16:creationId xmlns:a16="http://schemas.microsoft.com/office/drawing/2014/main" id="{BC6F437F-A9DA-4BAD-BA9D-A3BF642AD9F5}"/>
              </a:ext>
            </a:extLst>
          </p:cNvPr>
          <p:cNvSpPr>
            <a:spLocks noGrp="1"/>
          </p:cNvSpPr>
          <p:nvPr>
            <p:ph type="subTitle" idx="1"/>
          </p:nvPr>
        </p:nvSpPr>
        <p:spPr/>
        <p:txBody>
          <a:bodyPr>
            <a:normAutofit fontScale="85000" lnSpcReduction="10000"/>
          </a:bodyPr>
          <a:lstStyle/>
          <a:p>
            <a:r>
              <a:rPr lang="en-US" dirty="0"/>
              <a:t>Twitter:  @UHCLLITERACY</a:t>
            </a:r>
          </a:p>
          <a:p>
            <a:r>
              <a:rPr lang="en-US" dirty="0"/>
              <a:t>Science of Teaching Reading </a:t>
            </a:r>
            <a:r>
              <a:rPr lang="en-US" dirty="0" err="1"/>
              <a:t>TExES</a:t>
            </a:r>
            <a:r>
              <a:rPr lang="en-US" dirty="0"/>
              <a:t>  #293</a:t>
            </a:r>
          </a:p>
          <a:p>
            <a:r>
              <a:rPr lang="en-US" dirty="0"/>
              <a:t>Training provided by UHCL Literacy Faculty, December 2020</a:t>
            </a:r>
          </a:p>
        </p:txBody>
      </p:sp>
      <p:sp>
        <p:nvSpPr>
          <p:cNvPr id="4" name="Slide Number Placeholder 3">
            <a:extLst>
              <a:ext uri="{FF2B5EF4-FFF2-40B4-BE49-F238E27FC236}">
                <a16:creationId xmlns:a16="http://schemas.microsoft.com/office/drawing/2014/main" id="{1EF782E5-99F6-4DB9-9CC5-E63156082DFB}"/>
              </a:ext>
            </a:extLst>
          </p:cNvPr>
          <p:cNvSpPr>
            <a:spLocks noGrp="1"/>
          </p:cNvSpPr>
          <p:nvPr>
            <p:ph type="sldNum" sz="quarter" idx="12"/>
          </p:nvPr>
        </p:nvSpPr>
        <p:spPr/>
        <p:txBody>
          <a:bodyPr/>
          <a:lstStyle/>
          <a:p>
            <a:fld id="{DB8D4B75-CCB8-454C-BBE4-C1DEDB67A813}" type="slidenum">
              <a:rPr lang="en-US" smtClean="0"/>
              <a:t>1</a:t>
            </a:fld>
            <a:endParaRPr lang="en-US"/>
          </a:p>
        </p:txBody>
      </p:sp>
      <p:pic>
        <p:nvPicPr>
          <p:cNvPr id="5" name="slide1">
            <a:hlinkClick r:id="" action="ppaction://media"/>
            <a:extLst>
              <a:ext uri="{FF2B5EF4-FFF2-40B4-BE49-F238E27FC236}">
                <a16:creationId xmlns:a16="http://schemas.microsoft.com/office/drawing/2014/main" id="{30A45C2E-45BE-452D-8D11-20852EADB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5780" y="5718810"/>
            <a:ext cx="609600" cy="609600"/>
          </a:xfrm>
          <a:prstGeom prst="rect">
            <a:avLst/>
          </a:prstGeom>
        </p:spPr>
      </p:pic>
    </p:spTree>
    <p:extLst>
      <p:ext uri="{BB962C8B-B14F-4D97-AF65-F5344CB8AC3E}">
        <p14:creationId xmlns:p14="http://schemas.microsoft.com/office/powerpoint/2010/main" val="38821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5066-1A00-49C9-A025-1A761BBF193D}"/>
              </a:ext>
            </a:extLst>
          </p:cNvPr>
          <p:cNvSpPr>
            <a:spLocks noGrp="1"/>
          </p:cNvSpPr>
          <p:nvPr>
            <p:ph type="title"/>
          </p:nvPr>
        </p:nvSpPr>
        <p:spPr>
          <a:xfrm>
            <a:off x="1371600" y="247650"/>
            <a:ext cx="9601200" cy="834530"/>
          </a:xfrm>
        </p:spPr>
        <p:txBody>
          <a:bodyPr>
            <a:normAutofit/>
          </a:bodyPr>
          <a:lstStyle/>
          <a:p>
            <a:r>
              <a:rPr lang="en-US" dirty="0"/>
              <a:t>Ways you can practice…</a:t>
            </a:r>
          </a:p>
        </p:txBody>
      </p:sp>
      <p:sp>
        <p:nvSpPr>
          <p:cNvPr id="3" name="Content Placeholder 2">
            <a:extLst>
              <a:ext uri="{FF2B5EF4-FFF2-40B4-BE49-F238E27FC236}">
                <a16:creationId xmlns:a16="http://schemas.microsoft.com/office/drawing/2014/main" id="{ABB1634C-EC98-4E86-ADAC-F0470FDAF37F}"/>
              </a:ext>
            </a:extLst>
          </p:cNvPr>
          <p:cNvSpPr>
            <a:spLocks noGrp="1"/>
          </p:cNvSpPr>
          <p:nvPr>
            <p:ph idx="1"/>
          </p:nvPr>
        </p:nvSpPr>
        <p:spPr>
          <a:xfrm>
            <a:off x="788565" y="1249960"/>
            <a:ext cx="11157358" cy="5360390"/>
          </a:xfrm>
        </p:spPr>
        <p:txBody>
          <a:bodyPr>
            <a:normAutofit fontScale="85000" lnSpcReduction="20000"/>
          </a:bodyPr>
          <a:lstStyle/>
          <a:p>
            <a:r>
              <a:rPr lang="en-US" dirty="0"/>
              <a:t>Using your knowledge of reading pedagogy and the developmental progression of foundational reading skills and reading comprehension as described in the Texas Essential Knowledge and Skills (TEKS) for English Language Arts and Reading (ELAR), analyze the information provided and write a response of approximately 400–600 words in which you:</a:t>
            </a:r>
          </a:p>
          <a:p>
            <a:pPr lvl="1">
              <a:buFont typeface="Wingdings" panose="05000000000000000000" pitchFamily="2" charset="2"/>
              <a:buChar char="§"/>
            </a:pPr>
            <a:r>
              <a:rPr lang="en-US" dirty="0"/>
              <a:t>identify one significant need that the student demonstrates related to foundational reading skills (e.g., phonemic awareness skills, phonics skills, recognition of high-frequency words, syllabication skills, morphemic analysis skills, automaticity, reading fluency [i.e., accuracy, rate, and prosody]), </a:t>
            </a:r>
            <a:r>
              <a:rPr lang="en-US" dirty="0">
                <a:solidFill>
                  <a:schemeClr val="tx1"/>
                </a:solidFill>
              </a:rPr>
              <a:t>citing specific evidence from the exhibits, particularly the </a:t>
            </a:r>
            <a:r>
              <a:rPr lang="en-US" b="1" dirty="0">
                <a:solidFill>
                  <a:schemeClr val="tx1"/>
                </a:solidFill>
              </a:rPr>
              <a:t>oral reading fluency and fluency rubric </a:t>
            </a:r>
            <a:r>
              <a:rPr lang="en-US" dirty="0">
                <a:solidFill>
                  <a:srgbClr val="FF0000"/>
                </a:solidFill>
              </a:rPr>
              <a:t>(Exhibit 1), </a:t>
            </a:r>
            <a:r>
              <a:rPr lang="en-US" dirty="0">
                <a:solidFill>
                  <a:schemeClr val="tx1"/>
                </a:solidFill>
              </a:rPr>
              <a:t>and</a:t>
            </a:r>
            <a:r>
              <a:rPr lang="en-US" dirty="0">
                <a:solidFill>
                  <a:srgbClr val="FF0000"/>
                </a:solidFill>
              </a:rPr>
              <a:t> </a:t>
            </a:r>
            <a:r>
              <a:rPr lang="en-US" b="1" dirty="0">
                <a:solidFill>
                  <a:schemeClr val="tx1"/>
                </a:solidFill>
              </a:rPr>
              <a:t>comprehension assessment </a:t>
            </a:r>
            <a:r>
              <a:rPr lang="en-US" dirty="0">
                <a:solidFill>
                  <a:srgbClr val="FF0000"/>
                </a:solidFill>
              </a:rPr>
              <a:t>(Exhibit 2). </a:t>
            </a:r>
          </a:p>
          <a:p>
            <a:pPr lvl="1">
              <a:buFont typeface="Wingdings" panose="05000000000000000000" pitchFamily="2" charset="2"/>
              <a:buChar char="§"/>
            </a:pPr>
            <a:r>
              <a:rPr lang="en-US" dirty="0"/>
              <a:t>describe one appropriate, effective instructional strategy or activity that would address the student's need you identified related to foundational reading skills and help the student achieve relevant grade-level standards;</a:t>
            </a:r>
          </a:p>
          <a:p>
            <a:pPr lvl="1">
              <a:buFont typeface="Wingdings" panose="05000000000000000000" pitchFamily="2" charset="2"/>
              <a:buChar char="§"/>
            </a:pPr>
            <a:r>
              <a:rPr lang="en-US" dirty="0"/>
              <a:t>identify one significant need that the student demonstrates related to reading comprehension (e.g., vocabulary knowledge; knowledge of sentence and grammatical structures; application of literal, inferential, or evaluative comprehension skills; use of comprehension strategies; application of text analysis skills to a literary or informational text), citing specific evidence from the exhibits, </a:t>
            </a:r>
            <a:r>
              <a:rPr lang="en-US" dirty="0">
                <a:solidFill>
                  <a:schemeClr val="tx1"/>
                </a:solidFill>
              </a:rPr>
              <a:t>particularly the </a:t>
            </a:r>
            <a:r>
              <a:rPr lang="en-US" b="1" dirty="0">
                <a:solidFill>
                  <a:schemeClr val="tx1"/>
                </a:solidFill>
              </a:rPr>
              <a:t>Comprehension Assessment</a:t>
            </a:r>
            <a:r>
              <a:rPr lang="en-US" dirty="0">
                <a:solidFill>
                  <a:schemeClr val="tx1"/>
                </a:solidFill>
              </a:rPr>
              <a:t> </a:t>
            </a:r>
            <a:r>
              <a:rPr lang="en-US" dirty="0">
                <a:solidFill>
                  <a:srgbClr val="FF0000"/>
                </a:solidFill>
              </a:rPr>
              <a:t>(Exhibit 2), </a:t>
            </a:r>
            <a:r>
              <a:rPr lang="en-US" dirty="0">
                <a:solidFill>
                  <a:schemeClr val="tx1"/>
                </a:solidFill>
              </a:rPr>
              <a:t>to support your analysis;</a:t>
            </a:r>
          </a:p>
          <a:p>
            <a:pPr lvl="1">
              <a:buFont typeface="Wingdings" panose="05000000000000000000" pitchFamily="2" charset="2"/>
              <a:buChar char="§"/>
            </a:pPr>
            <a:r>
              <a:rPr lang="en-US" dirty="0"/>
              <a:t>describe one appropriate, effective instructional strategy or activity that would address the need you identified related to the student's reading comprehension and help the student achieve relevant grade-level standards; and</a:t>
            </a:r>
          </a:p>
          <a:p>
            <a:pPr lvl="1">
              <a:buFont typeface="Wingdings" panose="05000000000000000000" pitchFamily="2" charset="2"/>
              <a:buChar char="§"/>
            </a:pPr>
            <a:r>
              <a:rPr lang="en-US" dirty="0"/>
              <a:t>explain why each of the instructional strategies or activities you described would be effective in addressing the needs you identified and in helping the student achieve grade-level reading standards as described in the TEKS for ELAR.</a:t>
            </a:r>
          </a:p>
          <a:p>
            <a:r>
              <a:rPr lang="en-US" b="1" dirty="0">
                <a:solidFill>
                  <a:srgbClr val="FF0000"/>
                </a:solidFill>
              </a:rPr>
              <a:t>Be sure to cite evidence from all four exhibits in your response.</a:t>
            </a:r>
            <a:endParaRPr lang="en-US" dirty="0">
              <a:solidFill>
                <a:srgbClr val="FF0000"/>
              </a:solidFill>
            </a:endParaRPr>
          </a:p>
          <a:p>
            <a:pPr marL="0" indent="0">
              <a:buNone/>
            </a:pPr>
            <a:endParaRPr lang="en-US" dirty="0"/>
          </a:p>
        </p:txBody>
      </p:sp>
      <p:sp>
        <p:nvSpPr>
          <p:cNvPr id="4" name="Slide Number Placeholder 3">
            <a:extLst>
              <a:ext uri="{FF2B5EF4-FFF2-40B4-BE49-F238E27FC236}">
                <a16:creationId xmlns:a16="http://schemas.microsoft.com/office/drawing/2014/main" id="{230EEF77-77EC-4487-8B77-3661F66984E3}"/>
              </a:ext>
            </a:extLst>
          </p:cNvPr>
          <p:cNvSpPr>
            <a:spLocks noGrp="1"/>
          </p:cNvSpPr>
          <p:nvPr>
            <p:ph type="sldNum" sz="quarter" idx="12"/>
          </p:nvPr>
        </p:nvSpPr>
        <p:spPr/>
        <p:txBody>
          <a:bodyPr/>
          <a:lstStyle/>
          <a:p>
            <a:fld id="{DB8D4B75-CCB8-454C-BBE4-C1DEDB67A813}" type="slidenum">
              <a:rPr lang="en-US" smtClean="0"/>
              <a:t>10</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565" y="6371730"/>
            <a:ext cx="406400" cy="406400"/>
          </a:xfrm>
          <a:prstGeom prst="rect">
            <a:avLst/>
          </a:prstGeom>
        </p:spPr>
      </p:pic>
    </p:spTree>
    <p:extLst>
      <p:ext uri="{BB962C8B-B14F-4D97-AF65-F5344CB8AC3E}">
        <p14:creationId xmlns:p14="http://schemas.microsoft.com/office/powerpoint/2010/main" val="4212982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1A08-F43C-4251-AF24-3E5C26A4791B}"/>
              </a:ext>
            </a:extLst>
          </p:cNvPr>
          <p:cNvSpPr>
            <a:spLocks noGrp="1"/>
          </p:cNvSpPr>
          <p:nvPr>
            <p:ph type="title"/>
          </p:nvPr>
        </p:nvSpPr>
        <p:spPr/>
        <p:txBody>
          <a:bodyPr/>
          <a:lstStyle/>
          <a:p>
            <a:r>
              <a:rPr lang="en-US" dirty="0"/>
              <a:t>Carefully looking at the scoring criteria</a:t>
            </a:r>
          </a:p>
        </p:txBody>
      </p:sp>
      <p:sp>
        <p:nvSpPr>
          <p:cNvPr id="3" name="Content Placeholder 2">
            <a:extLst>
              <a:ext uri="{FF2B5EF4-FFF2-40B4-BE49-F238E27FC236}">
                <a16:creationId xmlns:a16="http://schemas.microsoft.com/office/drawing/2014/main" id="{A182BDDA-2FB9-4EF3-8CAD-A469C9C0B67F}"/>
              </a:ext>
            </a:extLst>
          </p:cNvPr>
          <p:cNvSpPr>
            <a:spLocks noGrp="1"/>
          </p:cNvSpPr>
          <p:nvPr>
            <p:ph idx="1"/>
          </p:nvPr>
        </p:nvSpPr>
        <p:spPr>
          <a:xfrm>
            <a:off x="1834055" y="2285999"/>
            <a:ext cx="9601200" cy="3581400"/>
          </a:xfrm>
        </p:spPr>
        <p:txBody>
          <a:bodyPr/>
          <a:lstStyle/>
          <a:p>
            <a:r>
              <a:rPr lang="en-US" dirty="0"/>
              <a:t>In the following two slides, some of the scoring criteria is listed.  Take the time to look over the criteria that will be used to score your response.</a:t>
            </a:r>
          </a:p>
          <a:p>
            <a:endParaRPr lang="en-US" dirty="0"/>
          </a:p>
          <a:p>
            <a:endParaRPr lang="en-US" dirty="0"/>
          </a:p>
        </p:txBody>
      </p:sp>
      <p:pic>
        <p:nvPicPr>
          <p:cNvPr id="2050" name="Picture 2" descr="Google Docs: Mark As Graded - Teacher Tech">
            <a:extLst>
              <a:ext uri="{FF2B5EF4-FFF2-40B4-BE49-F238E27FC236}">
                <a16:creationId xmlns:a16="http://schemas.microsoft.com/office/drawing/2014/main" id="{43E4B233-4950-4BB7-8494-D6ADE64D9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843" y="3492554"/>
            <a:ext cx="2679646" cy="26796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17A8D20-C55F-4529-B8A0-E2EA6EF53BC4}"/>
              </a:ext>
            </a:extLst>
          </p:cNvPr>
          <p:cNvSpPr>
            <a:spLocks noGrp="1"/>
          </p:cNvSpPr>
          <p:nvPr>
            <p:ph type="sldNum" sz="quarter" idx="12"/>
          </p:nvPr>
        </p:nvSpPr>
        <p:spPr/>
        <p:txBody>
          <a:bodyPr/>
          <a:lstStyle/>
          <a:p>
            <a:fld id="{DB8D4B75-CCB8-454C-BBE4-C1DEDB67A813}" type="slidenum">
              <a:rPr lang="en-US" smtClean="0"/>
              <a:t>11</a:t>
            </a:fld>
            <a:endParaRPr lang="en-US"/>
          </a:p>
        </p:txBody>
      </p:sp>
      <p:pic>
        <p:nvPicPr>
          <p:cNvPr id="5" name="slide11">
            <a:hlinkClick r:id="" action="ppaction://media"/>
            <a:extLst>
              <a:ext uri="{FF2B5EF4-FFF2-40B4-BE49-F238E27FC236}">
                <a16:creationId xmlns:a16="http://schemas.microsoft.com/office/drawing/2014/main" id="{CB43DE4B-F755-4C12-9258-0B0683A955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710" y="5806440"/>
            <a:ext cx="609600" cy="609600"/>
          </a:xfrm>
          <a:prstGeom prst="rect">
            <a:avLst/>
          </a:prstGeom>
        </p:spPr>
      </p:pic>
    </p:spTree>
    <p:extLst>
      <p:ext uri="{BB962C8B-B14F-4D97-AF65-F5344CB8AC3E}">
        <p14:creationId xmlns:p14="http://schemas.microsoft.com/office/powerpoint/2010/main" val="246585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C5FE-0330-4A1E-B9D6-2F4B85F335B6}"/>
              </a:ext>
            </a:extLst>
          </p:cNvPr>
          <p:cNvSpPr>
            <a:spLocks noGrp="1"/>
          </p:cNvSpPr>
          <p:nvPr>
            <p:ph type="title"/>
          </p:nvPr>
        </p:nvSpPr>
        <p:spPr/>
        <p:txBody>
          <a:bodyPr/>
          <a:lstStyle/>
          <a:p>
            <a:r>
              <a:rPr lang="en-US" dirty="0"/>
              <a:t>Rubric</a:t>
            </a:r>
          </a:p>
        </p:txBody>
      </p:sp>
      <p:graphicFrame>
        <p:nvGraphicFramePr>
          <p:cNvPr id="4" name="Content Placeholder 3">
            <a:extLst>
              <a:ext uri="{FF2B5EF4-FFF2-40B4-BE49-F238E27FC236}">
                <a16:creationId xmlns:a16="http://schemas.microsoft.com/office/drawing/2014/main" id="{88A44040-118D-441C-8E44-A20A9F2F937E}"/>
              </a:ext>
            </a:extLst>
          </p:cNvPr>
          <p:cNvGraphicFramePr>
            <a:graphicFrameLocks noGrp="1"/>
          </p:cNvGraphicFramePr>
          <p:nvPr>
            <p:ph idx="1"/>
          </p:nvPr>
        </p:nvGraphicFramePr>
        <p:xfrm>
          <a:off x="922789" y="2171700"/>
          <a:ext cx="10050011" cy="2194560"/>
        </p:xfrm>
        <a:graphic>
          <a:graphicData uri="http://schemas.openxmlformats.org/drawingml/2006/table">
            <a:tbl>
              <a:tblPr/>
              <a:tblGrid>
                <a:gridCol w="1911029">
                  <a:extLst>
                    <a:ext uri="{9D8B030D-6E8A-4147-A177-3AD203B41FA5}">
                      <a16:colId xmlns:a16="http://schemas.microsoft.com/office/drawing/2014/main" val="20912383"/>
                    </a:ext>
                  </a:extLst>
                </a:gridCol>
                <a:gridCol w="8138982">
                  <a:extLst>
                    <a:ext uri="{9D8B030D-6E8A-4147-A177-3AD203B41FA5}">
                      <a16:colId xmlns:a16="http://schemas.microsoft.com/office/drawing/2014/main" val="1024348641"/>
                    </a:ext>
                  </a:extLst>
                </a:gridCol>
              </a:tblGrid>
              <a:tr h="0">
                <a:tc>
                  <a:txBody>
                    <a:bodyPr/>
                    <a:lstStyle/>
                    <a:p>
                      <a:pPr algn="l"/>
                      <a:r>
                        <a:rPr lang="en-US" b="1" dirty="0">
                          <a:effectLst/>
                        </a:rPr>
                        <a:t>Completion</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0F0F0"/>
                    </a:solidFill>
                  </a:tcPr>
                </a:tc>
                <a:tc>
                  <a:txBody>
                    <a:bodyPr/>
                    <a:lstStyle/>
                    <a:p>
                      <a:pPr algn="l" fontAlgn="t"/>
                      <a:r>
                        <a:rPr lang="en-US">
                          <a:effectLst/>
                        </a:rPr>
                        <a:t>The degree to which the candidate completes the assignment by responding to each specific task in the assignment.</a:t>
                      </a:r>
                    </a:p>
                  </a:txBody>
                  <a:tcP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299143126"/>
                  </a:ext>
                </a:extLst>
              </a:tr>
              <a:tr h="0">
                <a:tc>
                  <a:txBody>
                    <a:bodyPr/>
                    <a:lstStyle/>
                    <a:p>
                      <a:pPr algn="l"/>
                      <a:r>
                        <a:rPr lang="en-US" b="1">
                          <a:effectLst/>
                        </a:rPr>
                        <a:t>Application of Content</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0F0F0"/>
                    </a:solidFill>
                  </a:tcPr>
                </a:tc>
                <a:tc>
                  <a:txBody>
                    <a:bodyPr/>
                    <a:lstStyle/>
                    <a:p>
                      <a:pPr algn="l" fontAlgn="t"/>
                      <a:r>
                        <a:rPr lang="en-US">
                          <a:effectLst/>
                        </a:rPr>
                        <a:t>The degree to which the candidate applies the relevant knowledge and skills to the response accurately and effectively.</a:t>
                      </a:r>
                    </a:p>
                  </a:txBody>
                  <a:tcP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968519328"/>
                  </a:ext>
                </a:extLst>
              </a:tr>
              <a:tr h="0">
                <a:tc>
                  <a:txBody>
                    <a:bodyPr/>
                    <a:lstStyle/>
                    <a:p>
                      <a:pPr algn="l"/>
                      <a:r>
                        <a:rPr lang="en-US" b="1">
                          <a:effectLst/>
                        </a:rPr>
                        <a:t>Support</a:t>
                      </a:r>
                    </a:p>
                  </a:txBody>
                  <a:tcPr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0F0F0"/>
                    </a:solidFill>
                  </a:tcPr>
                </a:tc>
                <a:tc>
                  <a:txBody>
                    <a:bodyPr/>
                    <a:lstStyle/>
                    <a:p>
                      <a:pPr algn="l" fontAlgn="t"/>
                      <a:r>
                        <a:rPr lang="en-US" dirty="0">
                          <a:effectLst/>
                        </a:rPr>
                        <a:t>The degree to which the candidate supports the response with appropriate evidence, examples, and explanations based on the relevant content knowledge and skills.</a:t>
                      </a:r>
                    </a:p>
                  </a:txBody>
                  <a:tcP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w="9525" cap="flat" cmpd="sng" algn="ctr">
                      <a:solidFill>
                        <a:srgbClr val="C0C0C0"/>
                      </a:solidFill>
                      <a:prstDash val="solid"/>
                      <a:round/>
                      <a:headEnd type="none" w="med" len="med"/>
                      <a:tailEnd type="none" w="med" len="med"/>
                    </a:lnT>
                    <a:lnB w="9525"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574030017"/>
                  </a:ext>
                </a:extLst>
              </a:tr>
            </a:tbl>
          </a:graphicData>
        </a:graphic>
      </p:graphicFrame>
      <p:sp>
        <p:nvSpPr>
          <p:cNvPr id="5" name="Rectangle 1">
            <a:extLst>
              <a:ext uri="{FF2B5EF4-FFF2-40B4-BE49-F238E27FC236}">
                <a16:creationId xmlns:a16="http://schemas.microsoft.com/office/drawing/2014/main" id="{B6D5D085-A940-43BE-B41B-7EFAD2401CC9}"/>
              </a:ext>
            </a:extLst>
          </p:cNvPr>
          <p:cNvSpPr>
            <a:spLocks noChangeArrowheads="1"/>
          </p:cNvSpPr>
          <p:nvPr/>
        </p:nvSpPr>
        <p:spPr bwMode="auto">
          <a:xfrm>
            <a:off x="922789" y="1580835"/>
            <a:ext cx="10050011" cy="4770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124C60"/>
                </a:solidFill>
                <a:effectLst/>
                <a:uLnTx/>
                <a:uFillTx/>
                <a:latin typeface="Arial" panose="020B0604020202020204" pitchFamily="34" charset="0"/>
                <a:ea typeface="+mn-ea"/>
                <a:cs typeface="Arial" panose="020B0604020202020204" pitchFamily="34" charset="0"/>
              </a:rPr>
              <a:t>Performance Characteristics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rubric created to evaluate your response to the constructed-response question is based on the following criteria:</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Slide Number Placeholder 2">
            <a:extLst>
              <a:ext uri="{FF2B5EF4-FFF2-40B4-BE49-F238E27FC236}">
                <a16:creationId xmlns:a16="http://schemas.microsoft.com/office/drawing/2014/main" id="{F3E7F3E7-40F7-4FFA-B91C-02AA571AF39A}"/>
              </a:ext>
            </a:extLst>
          </p:cNvPr>
          <p:cNvSpPr>
            <a:spLocks noGrp="1"/>
          </p:cNvSpPr>
          <p:nvPr>
            <p:ph type="sldNum" sz="quarter" idx="12"/>
          </p:nvPr>
        </p:nvSpPr>
        <p:spPr/>
        <p:txBody>
          <a:bodyPr/>
          <a:lstStyle/>
          <a:p>
            <a:fld id="{DB8D4B75-CCB8-454C-BBE4-C1DEDB67A813}" type="slidenum">
              <a:rPr lang="en-US" smtClean="0"/>
              <a:t>12</a:t>
            </a:fld>
            <a:endParaRPr lang="en-US"/>
          </a:p>
        </p:txBody>
      </p:sp>
      <p:pic>
        <p:nvPicPr>
          <p:cNvPr id="6" name="slide12">
            <a:hlinkClick r:id="" action="ppaction://media"/>
            <a:extLst>
              <a:ext uri="{FF2B5EF4-FFF2-40B4-BE49-F238E27FC236}">
                <a16:creationId xmlns:a16="http://schemas.microsoft.com/office/drawing/2014/main" id="{4101C8AF-0D23-4845-8A23-B82A796888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172" y="6046093"/>
            <a:ext cx="609600" cy="609600"/>
          </a:xfrm>
          <a:prstGeom prst="rect">
            <a:avLst/>
          </a:prstGeom>
        </p:spPr>
      </p:pic>
    </p:spTree>
    <p:extLst>
      <p:ext uri="{BB962C8B-B14F-4D97-AF65-F5344CB8AC3E}">
        <p14:creationId xmlns:p14="http://schemas.microsoft.com/office/powerpoint/2010/main" val="34046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3125-FF79-4A7B-A9A1-719506CBAAD2}"/>
              </a:ext>
            </a:extLst>
          </p:cNvPr>
          <p:cNvSpPr>
            <a:spLocks noGrp="1"/>
          </p:cNvSpPr>
          <p:nvPr>
            <p:ph type="title"/>
          </p:nvPr>
        </p:nvSpPr>
        <p:spPr>
          <a:xfrm>
            <a:off x="1371600" y="165683"/>
            <a:ext cx="9601200" cy="698383"/>
          </a:xfrm>
        </p:spPr>
        <p:txBody>
          <a:bodyPr/>
          <a:lstStyle/>
          <a:p>
            <a:r>
              <a:rPr lang="en-US" dirty="0"/>
              <a:t>Score Scale</a:t>
            </a:r>
          </a:p>
        </p:txBody>
      </p:sp>
      <p:sp>
        <p:nvSpPr>
          <p:cNvPr id="3" name="Content Placeholder 2">
            <a:extLst>
              <a:ext uri="{FF2B5EF4-FFF2-40B4-BE49-F238E27FC236}">
                <a16:creationId xmlns:a16="http://schemas.microsoft.com/office/drawing/2014/main" id="{6A79FBA2-246F-4C5D-9A2F-5F60F666F219}"/>
              </a:ext>
            </a:extLst>
          </p:cNvPr>
          <p:cNvSpPr>
            <a:spLocks noGrp="1"/>
          </p:cNvSpPr>
          <p:nvPr>
            <p:ph idx="1"/>
          </p:nvPr>
        </p:nvSpPr>
        <p:spPr>
          <a:xfrm>
            <a:off x="906011" y="755009"/>
            <a:ext cx="11039912" cy="5551414"/>
          </a:xfrm>
        </p:spPr>
        <p:txBody>
          <a:bodyPr/>
          <a:lstStyle/>
          <a:p>
            <a:pPr marL="0" indent="0">
              <a:buNone/>
            </a:pPr>
            <a:r>
              <a:rPr lang="en-US" b="1" dirty="0"/>
              <a:t>Score Scale</a:t>
            </a:r>
          </a:p>
          <a:p>
            <a:r>
              <a:rPr lang="en-US" dirty="0"/>
              <a:t>The four points of the scoring scale correspond to varying degrees of performance.</a:t>
            </a:r>
          </a:p>
          <a:p>
            <a:pPr marL="0" indent="0">
              <a:buNone/>
            </a:pPr>
            <a:endParaRPr lang="en-US" dirty="0"/>
          </a:p>
        </p:txBody>
      </p:sp>
      <p:pic>
        <p:nvPicPr>
          <p:cNvPr id="7" name="Picture 6">
            <a:extLst>
              <a:ext uri="{FF2B5EF4-FFF2-40B4-BE49-F238E27FC236}">
                <a16:creationId xmlns:a16="http://schemas.microsoft.com/office/drawing/2014/main" id="{E123D77D-F494-4C1A-A144-F8A33B92EB1E}"/>
              </a:ext>
            </a:extLst>
          </p:cNvPr>
          <p:cNvPicPr>
            <a:picLocks noChangeAspect="1"/>
          </p:cNvPicPr>
          <p:nvPr/>
        </p:nvPicPr>
        <p:blipFill>
          <a:blip r:embed="rId4"/>
          <a:stretch>
            <a:fillRect/>
          </a:stretch>
        </p:blipFill>
        <p:spPr>
          <a:xfrm>
            <a:off x="1773528" y="1597622"/>
            <a:ext cx="8544931" cy="5094695"/>
          </a:xfrm>
          <a:prstGeom prst="rect">
            <a:avLst/>
          </a:prstGeom>
        </p:spPr>
      </p:pic>
      <p:sp>
        <p:nvSpPr>
          <p:cNvPr id="4" name="Slide Number Placeholder 3">
            <a:extLst>
              <a:ext uri="{FF2B5EF4-FFF2-40B4-BE49-F238E27FC236}">
                <a16:creationId xmlns:a16="http://schemas.microsoft.com/office/drawing/2014/main" id="{8330F6EF-D0F7-4F4A-83C1-BF2388DBA3A0}"/>
              </a:ext>
            </a:extLst>
          </p:cNvPr>
          <p:cNvSpPr>
            <a:spLocks noGrp="1"/>
          </p:cNvSpPr>
          <p:nvPr>
            <p:ph type="sldNum" sz="quarter" idx="12"/>
          </p:nvPr>
        </p:nvSpPr>
        <p:spPr/>
        <p:txBody>
          <a:bodyPr/>
          <a:lstStyle/>
          <a:p>
            <a:fld id="{DB8D4B75-CCB8-454C-BBE4-C1DEDB67A813}" type="slidenum">
              <a:rPr lang="en-US" smtClean="0"/>
              <a:t>13</a:t>
            </a:fld>
            <a:endParaRPr lang="en-US"/>
          </a:p>
        </p:txBody>
      </p:sp>
      <p:pic>
        <p:nvPicPr>
          <p:cNvPr id="5" name="slide13">
            <a:hlinkClick r:id="" action="ppaction://media"/>
            <a:extLst>
              <a:ext uri="{FF2B5EF4-FFF2-40B4-BE49-F238E27FC236}">
                <a16:creationId xmlns:a16="http://schemas.microsoft.com/office/drawing/2014/main" id="{3C8C3E2D-17E1-45A9-950C-AE17D56FF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930" y="6102991"/>
            <a:ext cx="609600" cy="609600"/>
          </a:xfrm>
          <a:prstGeom prst="rect">
            <a:avLst/>
          </a:prstGeom>
        </p:spPr>
      </p:pic>
    </p:spTree>
    <p:extLst>
      <p:ext uri="{BB962C8B-B14F-4D97-AF65-F5344CB8AC3E}">
        <p14:creationId xmlns:p14="http://schemas.microsoft.com/office/powerpoint/2010/main" val="11161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FD99-DEA5-480F-B001-7D53AFD8C421}"/>
              </a:ext>
            </a:extLst>
          </p:cNvPr>
          <p:cNvSpPr>
            <a:spLocks noGrp="1"/>
          </p:cNvSpPr>
          <p:nvPr>
            <p:ph type="title"/>
          </p:nvPr>
        </p:nvSpPr>
        <p:spPr>
          <a:xfrm>
            <a:off x="1219200" y="91230"/>
            <a:ext cx="9601200" cy="1016117"/>
          </a:xfrm>
        </p:spPr>
        <p:txBody>
          <a:bodyPr/>
          <a:lstStyle/>
          <a:p>
            <a:r>
              <a:rPr lang="en-US" dirty="0"/>
              <a:t>Materials for Practicing</a:t>
            </a:r>
          </a:p>
        </p:txBody>
      </p:sp>
      <p:sp>
        <p:nvSpPr>
          <p:cNvPr id="3" name="Content Placeholder 2">
            <a:extLst>
              <a:ext uri="{FF2B5EF4-FFF2-40B4-BE49-F238E27FC236}">
                <a16:creationId xmlns:a16="http://schemas.microsoft.com/office/drawing/2014/main" id="{46BB2723-FBDB-4275-A871-0A5409559CCD}"/>
              </a:ext>
            </a:extLst>
          </p:cNvPr>
          <p:cNvSpPr>
            <a:spLocks noGrp="1"/>
          </p:cNvSpPr>
          <p:nvPr>
            <p:ph idx="1"/>
          </p:nvPr>
        </p:nvSpPr>
        <p:spPr>
          <a:xfrm>
            <a:off x="1371600" y="830510"/>
            <a:ext cx="9601200" cy="5855516"/>
          </a:xfrm>
        </p:spPr>
        <p:txBody>
          <a:bodyPr>
            <a:normAutofit lnSpcReduction="10000"/>
          </a:bodyPr>
          <a:lstStyle/>
          <a:p>
            <a:r>
              <a:rPr lang="en-US" sz="2800" dirty="0"/>
              <a:t>Paper and pen or pencil </a:t>
            </a:r>
          </a:p>
          <a:p>
            <a:r>
              <a:rPr lang="en-US" sz="2800" dirty="0"/>
              <a:t>Exhibits 1, 2, 3, and 4</a:t>
            </a:r>
          </a:p>
          <a:p>
            <a:r>
              <a:rPr lang="en-US" sz="2800" dirty="0"/>
              <a:t>TEKS Vertical Alignment </a:t>
            </a:r>
            <a:r>
              <a:rPr lang="en-US" sz="2800" dirty="0">
                <a:solidFill>
                  <a:srgbClr val="FF0000"/>
                </a:solidFill>
              </a:rPr>
              <a:t>(please note, you will not have a copy of the TEKS during the test).  </a:t>
            </a:r>
          </a:p>
          <a:p>
            <a:r>
              <a:rPr lang="en-US" sz="2800" dirty="0">
                <a:solidFill>
                  <a:srgbClr val="002060"/>
                </a:solidFill>
              </a:rPr>
              <a:t>TEKS Strands:</a:t>
            </a:r>
          </a:p>
          <a:p>
            <a:pPr lvl="1"/>
            <a:r>
              <a:rPr lang="en-US" sz="2800" dirty="0">
                <a:solidFill>
                  <a:srgbClr val="002060"/>
                </a:solidFill>
              </a:rPr>
              <a:t>1: Foundational Language Skills</a:t>
            </a:r>
          </a:p>
          <a:p>
            <a:pPr lvl="1"/>
            <a:r>
              <a:rPr lang="en-US" sz="2800" dirty="0">
                <a:solidFill>
                  <a:srgbClr val="002060"/>
                </a:solidFill>
              </a:rPr>
              <a:t>2: Comprehension</a:t>
            </a:r>
          </a:p>
          <a:p>
            <a:pPr lvl="1"/>
            <a:r>
              <a:rPr lang="en-US" sz="2800" dirty="0">
                <a:solidFill>
                  <a:srgbClr val="002060"/>
                </a:solidFill>
              </a:rPr>
              <a:t>3:  Response Skills</a:t>
            </a:r>
          </a:p>
          <a:p>
            <a:pPr lvl="1"/>
            <a:r>
              <a:rPr lang="en-US" sz="2800" dirty="0">
                <a:solidFill>
                  <a:srgbClr val="002060"/>
                </a:solidFill>
              </a:rPr>
              <a:t>4:  Multiple Genres</a:t>
            </a:r>
          </a:p>
          <a:p>
            <a:pPr lvl="1"/>
            <a:r>
              <a:rPr lang="en-US" sz="2800" dirty="0">
                <a:solidFill>
                  <a:srgbClr val="002060"/>
                </a:solidFill>
              </a:rPr>
              <a:t>5:  Author’s Purpose and Craft</a:t>
            </a:r>
          </a:p>
          <a:p>
            <a:pPr lvl="1"/>
            <a:r>
              <a:rPr lang="en-US" sz="2800" dirty="0">
                <a:solidFill>
                  <a:srgbClr val="002060"/>
                </a:solidFill>
              </a:rPr>
              <a:t>6:  Composition</a:t>
            </a:r>
          </a:p>
          <a:p>
            <a:pPr lvl="1"/>
            <a:r>
              <a:rPr lang="en-US" sz="2800" dirty="0">
                <a:solidFill>
                  <a:srgbClr val="002060"/>
                </a:solidFill>
              </a:rPr>
              <a:t>7:  Inquiry and Research</a:t>
            </a:r>
          </a:p>
          <a:p>
            <a:pPr lvl="1"/>
            <a:endParaRPr lang="en-US" sz="2800" dirty="0">
              <a:solidFill>
                <a:srgbClr val="002060"/>
              </a:solidFill>
            </a:endParaRPr>
          </a:p>
          <a:p>
            <a:pPr lvl="1"/>
            <a:endParaRPr lang="en-US" sz="2800" dirty="0">
              <a:solidFill>
                <a:srgbClr val="FF0000"/>
              </a:solidFill>
            </a:endParaRPr>
          </a:p>
        </p:txBody>
      </p:sp>
      <p:sp>
        <p:nvSpPr>
          <p:cNvPr id="4" name="Slide Number Placeholder 3">
            <a:extLst>
              <a:ext uri="{FF2B5EF4-FFF2-40B4-BE49-F238E27FC236}">
                <a16:creationId xmlns:a16="http://schemas.microsoft.com/office/drawing/2014/main" id="{AFDF2BC4-367E-4376-942A-FE58FB08085D}"/>
              </a:ext>
            </a:extLst>
          </p:cNvPr>
          <p:cNvSpPr>
            <a:spLocks noGrp="1"/>
          </p:cNvSpPr>
          <p:nvPr>
            <p:ph type="sldNum" sz="quarter" idx="12"/>
          </p:nvPr>
        </p:nvSpPr>
        <p:spPr/>
        <p:txBody>
          <a:bodyPr/>
          <a:lstStyle/>
          <a:p>
            <a:fld id="{DB8D4B75-CCB8-454C-BBE4-C1DEDB67A813}" type="slidenum">
              <a:rPr lang="en-US" smtClean="0"/>
              <a:t>14</a:t>
            </a:fld>
            <a:endParaRPr lang="en-US"/>
          </a:p>
        </p:txBody>
      </p:sp>
      <p:pic>
        <p:nvPicPr>
          <p:cNvPr id="5" name="slide14">
            <a:hlinkClick r:id="" action="ppaction://media"/>
            <a:extLst>
              <a:ext uri="{FF2B5EF4-FFF2-40B4-BE49-F238E27FC236}">
                <a16:creationId xmlns:a16="http://schemas.microsoft.com/office/drawing/2014/main" id="{3A7EC667-7D4A-4FC9-A006-3609E7A682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 y="6046093"/>
            <a:ext cx="609600" cy="609600"/>
          </a:xfrm>
          <a:prstGeom prst="rect">
            <a:avLst/>
          </a:prstGeom>
        </p:spPr>
      </p:pic>
    </p:spTree>
    <p:extLst>
      <p:ext uri="{BB962C8B-B14F-4D97-AF65-F5344CB8AC3E}">
        <p14:creationId xmlns:p14="http://schemas.microsoft.com/office/powerpoint/2010/main" val="38459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B48A-DC2F-458C-97A1-3E6C6805516E}"/>
              </a:ext>
            </a:extLst>
          </p:cNvPr>
          <p:cNvSpPr>
            <a:spLocks noGrp="1"/>
          </p:cNvSpPr>
          <p:nvPr>
            <p:ph type="title"/>
          </p:nvPr>
        </p:nvSpPr>
        <p:spPr>
          <a:xfrm>
            <a:off x="1371600" y="247650"/>
            <a:ext cx="9601200" cy="1701970"/>
          </a:xfrm>
        </p:spPr>
        <p:txBody>
          <a:bodyPr>
            <a:normAutofit fontScale="90000"/>
          </a:bodyPr>
          <a:lstStyle/>
          <a:p>
            <a:r>
              <a:rPr lang="en-US" dirty="0"/>
              <a:t>Make your chart based on each of the assessments provided.  You will write your response using this chart as a guide. </a:t>
            </a:r>
            <a:br>
              <a:rPr lang="en-US" dirty="0"/>
            </a:br>
            <a:endParaRPr lang="en-US" dirty="0"/>
          </a:p>
        </p:txBody>
      </p:sp>
      <p:pic>
        <p:nvPicPr>
          <p:cNvPr id="4" name="Content Placeholder 3">
            <a:extLst>
              <a:ext uri="{FF2B5EF4-FFF2-40B4-BE49-F238E27FC236}">
                <a16:creationId xmlns:a16="http://schemas.microsoft.com/office/drawing/2014/main" id="{FEDA0643-BCCC-4818-B07A-DA1BD5D6C637}"/>
              </a:ext>
            </a:extLst>
          </p:cNvPr>
          <p:cNvPicPr>
            <a:picLocks noGrp="1" noChangeAspect="1"/>
          </p:cNvPicPr>
          <p:nvPr>
            <p:ph idx="1"/>
          </p:nvPr>
        </p:nvPicPr>
        <p:blipFill>
          <a:blip r:embed="rId4"/>
          <a:stretch>
            <a:fillRect/>
          </a:stretch>
        </p:blipFill>
        <p:spPr>
          <a:xfrm>
            <a:off x="1371600" y="2874530"/>
            <a:ext cx="9601200" cy="1951979"/>
          </a:xfrm>
          <a:prstGeom prst="rect">
            <a:avLst/>
          </a:prstGeom>
        </p:spPr>
      </p:pic>
      <p:sp>
        <p:nvSpPr>
          <p:cNvPr id="3" name="Slide Number Placeholder 2">
            <a:extLst>
              <a:ext uri="{FF2B5EF4-FFF2-40B4-BE49-F238E27FC236}">
                <a16:creationId xmlns:a16="http://schemas.microsoft.com/office/drawing/2014/main" id="{24D6DDEA-9BAE-43FE-80FA-673462751C26}"/>
              </a:ext>
            </a:extLst>
          </p:cNvPr>
          <p:cNvSpPr>
            <a:spLocks noGrp="1"/>
          </p:cNvSpPr>
          <p:nvPr>
            <p:ph type="sldNum" sz="quarter" idx="12"/>
          </p:nvPr>
        </p:nvSpPr>
        <p:spPr/>
        <p:txBody>
          <a:bodyPr/>
          <a:lstStyle/>
          <a:p>
            <a:fld id="{DB8D4B75-CCB8-454C-BBE4-C1DEDB67A813}" type="slidenum">
              <a:rPr lang="en-US" smtClean="0"/>
              <a:t>15</a:t>
            </a:fld>
            <a:endParaRPr lang="en-US"/>
          </a:p>
        </p:txBody>
      </p:sp>
      <p:pic>
        <p:nvPicPr>
          <p:cNvPr id="5" name="slide15">
            <a:hlinkClick r:id="" action="ppaction://media"/>
            <a:extLst>
              <a:ext uri="{FF2B5EF4-FFF2-40B4-BE49-F238E27FC236}">
                <a16:creationId xmlns:a16="http://schemas.microsoft.com/office/drawing/2014/main" id="{F57687BB-8E19-4838-A2BE-BEB861414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6000750"/>
            <a:ext cx="609600" cy="609600"/>
          </a:xfrm>
          <a:prstGeom prst="rect">
            <a:avLst/>
          </a:prstGeom>
        </p:spPr>
      </p:pic>
    </p:spTree>
    <p:extLst>
      <p:ext uri="{BB962C8B-B14F-4D97-AF65-F5344CB8AC3E}">
        <p14:creationId xmlns:p14="http://schemas.microsoft.com/office/powerpoint/2010/main" val="38469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90A1-2546-43DC-A45F-2B452C470157}"/>
              </a:ext>
            </a:extLst>
          </p:cNvPr>
          <p:cNvSpPr>
            <a:spLocks noGrp="1"/>
          </p:cNvSpPr>
          <p:nvPr>
            <p:ph type="title"/>
          </p:nvPr>
        </p:nvSpPr>
        <p:spPr>
          <a:xfrm>
            <a:off x="1371600" y="157294"/>
            <a:ext cx="9601200" cy="1485900"/>
          </a:xfrm>
        </p:spPr>
        <p:txBody>
          <a:bodyPr>
            <a:normAutofit/>
          </a:bodyPr>
          <a:lstStyle/>
          <a:p>
            <a:br>
              <a:rPr lang="en-US" sz="2400" dirty="0"/>
            </a:br>
            <a:r>
              <a:rPr lang="en-US" sz="2400" dirty="0"/>
              <a:t>Before writing:  Read the directions over several times, look back over your needs charts, and jot down notes. </a:t>
            </a:r>
          </a:p>
        </p:txBody>
      </p:sp>
      <p:sp>
        <p:nvSpPr>
          <p:cNvPr id="3" name="Content Placeholder 2">
            <a:extLst>
              <a:ext uri="{FF2B5EF4-FFF2-40B4-BE49-F238E27FC236}">
                <a16:creationId xmlns:a16="http://schemas.microsoft.com/office/drawing/2014/main" id="{A4E94C91-5F13-41A9-9C84-14ED8D9B8BA3}"/>
              </a:ext>
            </a:extLst>
          </p:cNvPr>
          <p:cNvSpPr>
            <a:spLocks noGrp="1"/>
          </p:cNvSpPr>
          <p:nvPr>
            <p:ph idx="1"/>
          </p:nvPr>
        </p:nvSpPr>
        <p:spPr>
          <a:xfrm>
            <a:off x="1371600" y="1535185"/>
            <a:ext cx="9601200" cy="4332215"/>
          </a:xfrm>
        </p:spPr>
        <p:txBody>
          <a:bodyPr/>
          <a:lstStyle/>
          <a:p>
            <a:pPr marL="0" indent="0">
              <a:buNone/>
            </a:pPr>
            <a:endParaRPr lang="en-US" sz="2400" b="1" dirty="0"/>
          </a:p>
          <a:p>
            <a:pPr marL="0" indent="0">
              <a:buNone/>
            </a:pPr>
            <a:r>
              <a:rPr lang="en-US" sz="2400" b="1" dirty="0"/>
              <a:t>Directions</a:t>
            </a:r>
          </a:p>
          <a:p>
            <a:r>
              <a:rPr lang="en-US" sz="2400" i="1" dirty="0">
                <a:solidFill>
                  <a:srgbClr val="002060"/>
                </a:solidFill>
              </a:rPr>
              <a:t>Identify one significant need that the student demonstrates related to foundational reading skills (e.g., phonemic awareness skills, phonics skills, recognition of high-frequency words, syllabication skills, morphemic analysis skills, automaticity, reading fluency [i.e., accuracy, rate, and prosody]), citing specific evidence from all four exhibits.</a:t>
            </a:r>
            <a:endParaRPr lang="en-US" sz="2400" dirty="0">
              <a:solidFill>
                <a:srgbClr val="002060"/>
              </a:solidFill>
            </a:endParaRPr>
          </a:p>
          <a:p>
            <a:pPr marL="0" indent="0">
              <a:buNone/>
            </a:pPr>
            <a:endParaRPr lang="en-US" dirty="0"/>
          </a:p>
        </p:txBody>
      </p:sp>
      <p:sp>
        <p:nvSpPr>
          <p:cNvPr id="4" name="Slide Number Placeholder 3">
            <a:extLst>
              <a:ext uri="{FF2B5EF4-FFF2-40B4-BE49-F238E27FC236}">
                <a16:creationId xmlns:a16="http://schemas.microsoft.com/office/drawing/2014/main" id="{917D915C-F001-4966-AB49-C6EE2BA733D7}"/>
              </a:ext>
            </a:extLst>
          </p:cNvPr>
          <p:cNvSpPr>
            <a:spLocks noGrp="1"/>
          </p:cNvSpPr>
          <p:nvPr>
            <p:ph type="sldNum" sz="quarter" idx="12"/>
          </p:nvPr>
        </p:nvSpPr>
        <p:spPr/>
        <p:txBody>
          <a:bodyPr/>
          <a:lstStyle/>
          <a:p>
            <a:fld id="{DB8D4B75-CCB8-454C-BBE4-C1DEDB67A813}" type="slidenum">
              <a:rPr lang="en-US" smtClean="0"/>
              <a:t>16</a:t>
            </a:fld>
            <a:endParaRPr lang="en-US"/>
          </a:p>
        </p:txBody>
      </p:sp>
      <p:pic>
        <p:nvPicPr>
          <p:cNvPr id="5" name="slide16">
            <a:hlinkClick r:id="" action="ppaction://media"/>
            <a:extLst>
              <a:ext uri="{FF2B5EF4-FFF2-40B4-BE49-F238E27FC236}">
                <a16:creationId xmlns:a16="http://schemas.microsoft.com/office/drawing/2014/main" id="{E216FAC0-D02E-4D33-A4C7-D9B8182509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 y="5897880"/>
            <a:ext cx="609600" cy="609600"/>
          </a:xfrm>
          <a:prstGeom prst="rect">
            <a:avLst/>
          </a:prstGeom>
        </p:spPr>
      </p:pic>
    </p:spTree>
    <p:extLst>
      <p:ext uri="{BB962C8B-B14F-4D97-AF65-F5344CB8AC3E}">
        <p14:creationId xmlns:p14="http://schemas.microsoft.com/office/powerpoint/2010/main" val="40120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2321-2F02-4E1C-9ACA-25EF9AA2B08B}"/>
              </a:ext>
            </a:extLst>
          </p:cNvPr>
          <p:cNvSpPr>
            <a:spLocks noGrp="1"/>
          </p:cNvSpPr>
          <p:nvPr>
            <p:ph type="title"/>
          </p:nvPr>
        </p:nvSpPr>
        <p:spPr/>
        <p:txBody>
          <a:bodyPr/>
          <a:lstStyle/>
          <a:p>
            <a:r>
              <a:rPr lang="en-US" dirty="0"/>
              <a:t>Let’s Practice</a:t>
            </a:r>
          </a:p>
        </p:txBody>
      </p:sp>
      <p:sp>
        <p:nvSpPr>
          <p:cNvPr id="3" name="Content Placeholder 2">
            <a:extLst>
              <a:ext uri="{FF2B5EF4-FFF2-40B4-BE49-F238E27FC236}">
                <a16:creationId xmlns:a16="http://schemas.microsoft.com/office/drawing/2014/main" id="{7D02F519-AA5D-4A24-B5D4-284E0727F7D0}"/>
              </a:ext>
            </a:extLst>
          </p:cNvPr>
          <p:cNvSpPr>
            <a:spLocks noGrp="1"/>
          </p:cNvSpPr>
          <p:nvPr>
            <p:ph idx="1"/>
          </p:nvPr>
        </p:nvSpPr>
        <p:spPr/>
        <p:txBody>
          <a:bodyPr/>
          <a:lstStyle/>
          <a:p>
            <a:r>
              <a:rPr lang="en-US" dirty="0"/>
              <a:t>Use the information in the exhibits to complete the assignment that follows.</a:t>
            </a:r>
          </a:p>
          <a:p>
            <a:pPr marL="0" indent="0">
              <a:buNone/>
            </a:pPr>
            <a:endParaRPr lang="en-US" dirty="0"/>
          </a:p>
          <a:p>
            <a:pPr marL="0" indent="0">
              <a:buNone/>
            </a:pPr>
            <a:r>
              <a:rPr lang="en-US" dirty="0">
                <a:solidFill>
                  <a:srgbClr val="002060"/>
                </a:solidFill>
              </a:rPr>
              <a:t>This assignment focuses on a fifth-grade student named Alyssa. Her primary language is English. The assessment data in the exhibits were collected using the Developmental Reading Assessment (DRA2) during the first six weeks of the school year. </a:t>
            </a:r>
          </a:p>
          <a:p>
            <a:pPr marL="0" indent="0">
              <a:buNone/>
            </a:pPr>
            <a:endParaRPr lang="en-US" dirty="0"/>
          </a:p>
        </p:txBody>
      </p:sp>
      <p:sp>
        <p:nvSpPr>
          <p:cNvPr id="4" name="Slide Number Placeholder 3">
            <a:extLst>
              <a:ext uri="{FF2B5EF4-FFF2-40B4-BE49-F238E27FC236}">
                <a16:creationId xmlns:a16="http://schemas.microsoft.com/office/drawing/2014/main" id="{086E118A-25BC-4695-8E0D-08C99AB287DF}"/>
              </a:ext>
            </a:extLst>
          </p:cNvPr>
          <p:cNvSpPr>
            <a:spLocks noGrp="1"/>
          </p:cNvSpPr>
          <p:nvPr>
            <p:ph type="sldNum" sz="quarter" idx="12"/>
          </p:nvPr>
        </p:nvSpPr>
        <p:spPr/>
        <p:txBody>
          <a:bodyPr/>
          <a:lstStyle/>
          <a:p>
            <a:fld id="{DB8D4B75-CCB8-454C-BBE4-C1DEDB67A813}" type="slidenum">
              <a:rPr lang="en-US" smtClean="0"/>
              <a:t>17</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51" y="6046986"/>
            <a:ext cx="406400" cy="406400"/>
          </a:xfrm>
          <a:prstGeom prst="rect">
            <a:avLst/>
          </a:prstGeom>
        </p:spPr>
      </p:pic>
    </p:spTree>
    <p:extLst>
      <p:ext uri="{BB962C8B-B14F-4D97-AF65-F5344CB8AC3E}">
        <p14:creationId xmlns:p14="http://schemas.microsoft.com/office/powerpoint/2010/main" val="361458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E5DD0-AF04-4F47-BF2C-69241C34EA4D}"/>
              </a:ext>
            </a:extLst>
          </p:cNvPr>
          <p:cNvSpPr>
            <a:spLocks noGrp="1"/>
          </p:cNvSpPr>
          <p:nvPr>
            <p:ph type="title"/>
          </p:nvPr>
        </p:nvSpPr>
        <p:spPr/>
        <p:txBody>
          <a:bodyPr/>
          <a:lstStyle/>
          <a:p>
            <a:r>
              <a:rPr lang="en-US" dirty="0"/>
              <a:t>Preparing to Answer the Prompt…</a:t>
            </a:r>
          </a:p>
        </p:txBody>
      </p:sp>
      <p:sp>
        <p:nvSpPr>
          <p:cNvPr id="3" name="Content Placeholder 2">
            <a:extLst>
              <a:ext uri="{FF2B5EF4-FFF2-40B4-BE49-F238E27FC236}">
                <a16:creationId xmlns:a16="http://schemas.microsoft.com/office/drawing/2014/main" id="{577A885E-8C5D-440C-B03A-4223394BB592}"/>
              </a:ext>
            </a:extLst>
          </p:cNvPr>
          <p:cNvSpPr>
            <a:spLocks noGrp="1"/>
          </p:cNvSpPr>
          <p:nvPr>
            <p:ph sz="half" idx="1"/>
          </p:nvPr>
        </p:nvSpPr>
        <p:spPr/>
        <p:txBody>
          <a:bodyPr>
            <a:normAutofit lnSpcReduction="10000"/>
          </a:bodyPr>
          <a:lstStyle/>
          <a:p>
            <a:r>
              <a:rPr lang="en-US" dirty="0"/>
              <a:t>“I remember in my trusty study sessions I did with my literacy professors that I need to read over the directions a few times.  I’m going to underline key things I need to focus on.  Okay, check, I have done that.  I am going to look back at my notes, and focus in on Julia’s response to reading (Exhibit 1), her Word List (Exhibit 2), her Comprehension Assessment (Exhibit 3), and her Oral Fluency Rubric (Exhibit 4).</a:t>
            </a:r>
          </a:p>
        </p:txBody>
      </p:sp>
      <p:sp>
        <p:nvSpPr>
          <p:cNvPr id="4" name="Content Placeholder 3">
            <a:extLst>
              <a:ext uri="{FF2B5EF4-FFF2-40B4-BE49-F238E27FC236}">
                <a16:creationId xmlns:a16="http://schemas.microsoft.com/office/drawing/2014/main" id="{8B5071B2-1E75-4912-BDD8-30AA73D38751}"/>
              </a:ext>
            </a:extLst>
          </p:cNvPr>
          <p:cNvSpPr>
            <a:spLocks noGrp="1"/>
          </p:cNvSpPr>
          <p:nvPr>
            <p:ph sz="half" idx="2"/>
          </p:nvPr>
        </p:nvSpPr>
        <p:spPr/>
        <p:txBody>
          <a:bodyPr>
            <a:normAutofit lnSpcReduction="10000"/>
          </a:bodyPr>
          <a:lstStyle/>
          <a:p>
            <a:r>
              <a:rPr lang="en-US" dirty="0"/>
              <a:t>Create and fill out a chart for each of the exhibits.  You can do this on scratch paper.  You could even practice writing a response of your own.  As you move through the power point, there are examples provided that respond to each of the exhibits.</a:t>
            </a:r>
          </a:p>
          <a:p>
            <a:r>
              <a:rPr lang="en-US" dirty="0"/>
              <a:t>The important thing is to begin thinking in the way that identifies strengths and hones in on an area that needs support. </a:t>
            </a:r>
          </a:p>
          <a:p>
            <a:pPr marL="0" indent="0">
              <a:buNone/>
            </a:pPr>
            <a:endParaRPr lang="en-US" dirty="0"/>
          </a:p>
        </p:txBody>
      </p:sp>
      <p:sp>
        <p:nvSpPr>
          <p:cNvPr id="5" name="Slide Number Placeholder 4">
            <a:extLst>
              <a:ext uri="{FF2B5EF4-FFF2-40B4-BE49-F238E27FC236}">
                <a16:creationId xmlns:a16="http://schemas.microsoft.com/office/drawing/2014/main" id="{2778ED31-1AF3-4A04-B900-E3BA7CE23F1D}"/>
              </a:ext>
            </a:extLst>
          </p:cNvPr>
          <p:cNvSpPr>
            <a:spLocks noGrp="1"/>
          </p:cNvSpPr>
          <p:nvPr>
            <p:ph type="sldNum" sz="quarter" idx="12"/>
          </p:nvPr>
        </p:nvSpPr>
        <p:spPr/>
        <p:txBody>
          <a:bodyPr/>
          <a:lstStyle/>
          <a:p>
            <a:fld id="{DB8D4B75-CCB8-454C-BBE4-C1DEDB67A813}" type="slidenum">
              <a:rPr lang="en-US" smtClean="0"/>
              <a:t>18</a:t>
            </a:fld>
            <a:endParaRPr lang="en-US"/>
          </a:p>
        </p:txBody>
      </p:sp>
      <p:pic>
        <p:nvPicPr>
          <p:cNvPr id="6" name="slide18">
            <a:hlinkClick r:id="" action="ppaction://media"/>
            <a:extLst>
              <a:ext uri="{FF2B5EF4-FFF2-40B4-BE49-F238E27FC236}">
                <a16:creationId xmlns:a16="http://schemas.microsoft.com/office/drawing/2014/main" id="{BDE588D6-D128-41E9-8BEC-489115D24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7270" y="5913120"/>
            <a:ext cx="609600" cy="609600"/>
          </a:xfrm>
          <a:prstGeom prst="rect">
            <a:avLst/>
          </a:prstGeom>
        </p:spPr>
      </p:pic>
    </p:spTree>
    <p:extLst>
      <p:ext uri="{BB962C8B-B14F-4D97-AF65-F5344CB8AC3E}">
        <p14:creationId xmlns:p14="http://schemas.microsoft.com/office/powerpoint/2010/main" val="18785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D0A0-890D-49CD-BF68-62183CFED82E}"/>
              </a:ext>
            </a:extLst>
          </p:cNvPr>
          <p:cNvSpPr>
            <a:spLocks noGrp="1"/>
          </p:cNvSpPr>
          <p:nvPr>
            <p:ph type="title"/>
          </p:nvPr>
        </p:nvSpPr>
        <p:spPr>
          <a:xfrm>
            <a:off x="838200" y="365126"/>
            <a:ext cx="3423458" cy="1140402"/>
          </a:xfrm>
        </p:spPr>
        <p:txBody>
          <a:bodyPr>
            <a:normAutofit/>
          </a:bodyPr>
          <a:lstStyle/>
          <a:p>
            <a:r>
              <a:rPr lang="en-US" sz="2400" dirty="0"/>
              <a:t>Exhibit 1: Oral Reading Fluency and Fluency Rubric</a:t>
            </a:r>
          </a:p>
        </p:txBody>
      </p:sp>
      <p:sp>
        <p:nvSpPr>
          <p:cNvPr id="8" name="TextBox 7">
            <a:extLst>
              <a:ext uri="{FF2B5EF4-FFF2-40B4-BE49-F238E27FC236}">
                <a16:creationId xmlns:a16="http://schemas.microsoft.com/office/drawing/2014/main" id="{7F01B613-485D-4535-A139-7EEED9B5C3F8}"/>
              </a:ext>
            </a:extLst>
          </p:cNvPr>
          <p:cNvSpPr txBox="1"/>
          <p:nvPr/>
        </p:nvSpPr>
        <p:spPr>
          <a:xfrm>
            <a:off x="762423" y="1505528"/>
            <a:ext cx="3575012" cy="5104987"/>
          </a:xfrm>
          <a:prstGeom prst="rect">
            <a:avLst/>
          </a:prstGeom>
          <a:noFill/>
        </p:spPr>
        <p:txBody>
          <a:bodyPr wrap="square" rtlCol="0">
            <a:spAutoFit/>
          </a:bodyPr>
          <a:lstStyle/>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For this assessment, the teacher administered it one on one with Alyssa.</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This assessment was administered the second week of school.</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Alyssa chose </a:t>
            </a:r>
            <a:r>
              <a:rPr lang="en-US" altLang="en-US" sz="1900" i="1" dirty="0">
                <a:solidFill>
                  <a:srgbClr val="000000"/>
                </a:solidFill>
                <a:latin typeface="Arial" panose="020B0604020202020204" pitchFamily="34" charset="0"/>
                <a:cs typeface="Arial" panose="020B0604020202020204" pitchFamily="34" charset="0"/>
              </a:rPr>
              <a:t>Who Are Storm Chasers </a:t>
            </a:r>
            <a:r>
              <a:rPr lang="en-US" altLang="en-US" sz="1900" dirty="0">
                <a:solidFill>
                  <a:srgbClr val="000000"/>
                </a:solidFill>
                <a:latin typeface="Arial" panose="020B0604020202020204" pitchFamily="34" charset="0"/>
                <a:cs typeface="Arial" panose="020B0604020202020204" pitchFamily="34" charset="0"/>
              </a:rPr>
              <a:t>to read.</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While Alyssa read, her teacher noted miscues on the passage and timed the student’s reading. </a:t>
            </a:r>
          </a:p>
          <a:p>
            <a:pPr marL="384048" lvl="0" indent="-384048">
              <a:lnSpc>
                <a:spcPct val="94000"/>
              </a:lnSpc>
              <a:spcBef>
                <a:spcPts val="1000"/>
              </a:spcBef>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Included you will see the record of Alyssa’s oral reading behavior and oral reading fluency rubric. </a:t>
            </a:r>
          </a:p>
        </p:txBody>
      </p:sp>
      <p:sp>
        <p:nvSpPr>
          <p:cNvPr id="3" name="Slide Number Placeholder 2">
            <a:extLst>
              <a:ext uri="{FF2B5EF4-FFF2-40B4-BE49-F238E27FC236}">
                <a16:creationId xmlns:a16="http://schemas.microsoft.com/office/drawing/2014/main" id="{A89A612B-2C4F-4EE8-BC82-709B0EAFF666}"/>
              </a:ext>
            </a:extLst>
          </p:cNvPr>
          <p:cNvSpPr>
            <a:spLocks noGrp="1"/>
          </p:cNvSpPr>
          <p:nvPr>
            <p:ph type="sldNum" sz="quarter" idx="12"/>
          </p:nvPr>
        </p:nvSpPr>
        <p:spPr/>
        <p:txBody>
          <a:bodyPr/>
          <a:lstStyle/>
          <a:p>
            <a:fld id="{DB8D4B75-CCB8-454C-BBE4-C1DEDB67A813}" type="slidenum">
              <a:rPr lang="en-US" smtClean="0"/>
              <a:t>19</a:t>
            </a:fld>
            <a:endParaRPr lang="en-US"/>
          </a:p>
        </p:txBody>
      </p:sp>
      <p:pic>
        <p:nvPicPr>
          <p:cNvPr id="9" name="Picture 8"/>
          <p:cNvPicPr>
            <a:picLocks noChangeAspect="1"/>
          </p:cNvPicPr>
          <p:nvPr/>
        </p:nvPicPr>
        <p:blipFill>
          <a:blip r:embed="rId4"/>
          <a:stretch>
            <a:fillRect/>
          </a:stretch>
        </p:blipFill>
        <p:spPr>
          <a:xfrm>
            <a:off x="4415701" y="365126"/>
            <a:ext cx="3770692" cy="476362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8340436" y="365126"/>
            <a:ext cx="3644478" cy="476402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a:off x="6059185" y="5284979"/>
            <a:ext cx="4401830" cy="1370714"/>
          </a:xfrm>
          <a:prstGeom prst="rect">
            <a:avLst/>
          </a:prstGeom>
          <a:ln>
            <a:noFill/>
          </a:ln>
          <a:effectLst>
            <a:outerShdw blurRad="292100" dist="139700" dir="2700000" algn="tl" rotWithShape="0">
              <a:srgbClr val="333333">
                <a:alpha val="65000"/>
              </a:srgbClr>
            </a:outerShdw>
          </a:effectLst>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4157" y="6349081"/>
            <a:ext cx="406400" cy="406400"/>
          </a:xfrm>
          <a:prstGeom prst="rect">
            <a:avLst/>
          </a:prstGeom>
        </p:spPr>
      </p:pic>
    </p:spTree>
    <p:extLst>
      <p:ext uri="{BB962C8B-B14F-4D97-AF65-F5344CB8AC3E}">
        <p14:creationId xmlns:p14="http://schemas.microsoft.com/office/powerpoint/2010/main" val="2155770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9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1CDD-C5F7-4513-8852-31669BBE64CC}"/>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889B2031-8B8F-4E83-A658-F3FD394FF77E}"/>
              </a:ext>
            </a:extLst>
          </p:cNvPr>
          <p:cNvSpPr>
            <a:spLocks noGrp="1"/>
          </p:cNvSpPr>
          <p:nvPr>
            <p:ph idx="1"/>
          </p:nvPr>
        </p:nvSpPr>
        <p:spPr>
          <a:xfrm>
            <a:off x="1371600" y="1638300"/>
            <a:ext cx="9601200" cy="3581400"/>
          </a:xfrm>
        </p:spPr>
        <p:txBody>
          <a:bodyPr>
            <a:noAutofit/>
          </a:bodyPr>
          <a:lstStyle/>
          <a:p>
            <a:r>
              <a:rPr lang="en-US" sz="1800" dirty="0"/>
              <a:t>This power point is meant to be self-paced.  The Science of Teaching Reading Test is comprised of the following:</a:t>
            </a:r>
          </a:p>
          <a:p>
            <a:endParaRPr lang="en-US" sz="1800" dirty="0"/>
          </a:p>
          <a:p>
            <a:pPr lvl="0"/>
            <a:r>
              <a:rPr lang="en-US" sz="1800" dirty="0">
                <a:solidFill>
                  <a:prstClr val="black"/>
                </a:solidFill>
              </a:rPr>
              <a:t>90 Selected Response Items (SRIs)</a:t>
            </a:r>
          </a:p>
          <a:p>
            <a:pPr lvl="1"/>
            <a:r>
              <a:rPr lang="en-US" sz="1800" dirty="0">
                <a:solidFill>
                  <a:prstClr val="black"/>
                </a:solidFill>
              </a:rPr>
              <a:t>Single question items</a:t>
            </a:r>
          </a:p>
          <a:p>
            <a:pPr lvl="1"/>
            <a:r>
              <a:rPr lang="en-US" sz="1800" dirty="0">
                <a:solidFill>
                  <a:prstClr val="black"/>
                </a:solidFill>
              </a:rPr>
              <a:t> Clustered question items (including a stimulus item)</a:t>
            </a:r>
          </a:p>
          <a:p>
            <a:pPr marL="457200" lvl="1" indent="0">
              <a:buNone/>
            </a:pPr>
            <a:endParaRPr lang="en-US" sz="1800" dirty="0">
              <a:solidFill>
                <a:prstClr val="black"/>
              </a:solidFill>
            </a:endParaRPr>
          </a:p>
          <a:p>
            <a:r>
              <a:rPr lang="en-US" sz="1800" dirty="0">
                <a:solidFill>
                  <a:prstClr val="black"/>
                </a:solidFill>
              </a:rPr>
              <a:t> 1 Constructed Response Item (CRI)-The 90 selected-response items (SRIs) are followed by the constructed-response items (CRI), but candidates can navigate freely throughout the exam at all times. Candidates can respond to the CRI first if they choose.</a:t>
            </a:r>
            <a:endParaRPr lang="en-US" sz="1800" dirty="0"/>
          </a:p>
          <a:p>
            <a:pPr marL="0" lvl="0" indent="0">
              <a:buNone/>
            </a:pPr>
            <a:endParaRPr lang="en-US" sz="1800" dirty="0">
              <a:solidFill>
                <a:prstClr val="black"/>
              </a:solidFill>
            </a:endParaRPr>
          </a:p>
          <a:p>
            <a:pPr marL="0" lvl="0" indent="0">
              <a:buNone/>
            </a:pPr>
            <a:endParaRPr lang="en-US" sz="1800" dirty="0">
              <a:solidFill>
                <a:prstClr val="black"/>
              </a:solidFill>
            </a:endParaRPr>
          </a:p>
          <a:p>
            <a:pPr lvl="0"/>
            <a:r>
              <a:rPr lang="en-US" sz="1800" dirty="0">
                <a:solidFill>
                  <a:prstClr val="black"/>
                </a:solidFill>
              </a:rPr>
              <a:t>5-hour seat time (4:45 testing time)</a:t>
            </a:r>
          </a:p>
          <a:p>
            <a:pPr marL="0" lvl="0" indent="0">
              <a:buNone/>
            </a:pPr>
            <a:endParaRPr lang="en-US" sz="1800" dirty="0">
              <a:solidFill>
                <a:prstClr val="black"/>
              </a:solidFill>
            </a:endParaRPr>
          </a:p>
          <a:p>
            <a:endParaRPr lang="en-US" sz="1800" dirty="0"/>
          </a:p>
          <a:p>
            <a:pPr marL="0" indent="0">
              <a:buNone/>
            </a:pPr>
            <a:r>
              <a:rPr lang="en-US" sz="1800" dirty="0"/>
              <a:t>	</a:t>
            </a:r>
          </a:p>
        </p:txBody>
      </p:sp>
      <p:sp>
        <p:nvSpPr>
          <p:cNvPr id="4" name="Slide Number Placeholder 3">
            <a:extLst>
              <a:ext uri="{FF2B5EF4-FFF2-40B4-BE49-F238E27FC236}">
                <a16:creationId xmlns:a16="http://schemas.microsoft.com/office/drawing/2014/main" id="{35063646-B05D-4CB7-8BE4-FD6577D41C9B}"/>
              </a:ext>
            </a:extLst>
          </p:cNvPr>
          <p:cNvSpPr>
            <a:spLocks noGrp="1"/>
          </p:cNvSpPr>
          <p:nvPr>
            <p:ph type="sldNum" sz="quarter" idx="12"/>
          </p:nvPr>
        </p:nvSpPr>
        <p:spPr/>
        <p:txBody>
          <a:bodyPr/>
          <a:lstStyle/>
          <a:p>
            <a:fld id="{DB8D4B75-CCB8-454C-BBE4-C1DEDB67A813}" type="slidenum">
              <a:rPr lang="en-US" smtClean="0"/>
              <a:t>2</a:t>
            </a:fld>
            <a:endParaRPr lang="en-US"/>
          </a:p>
        </p:txBody>
      </p:sp>
      <p:pic>
        <p:nvPicPr>
          <p:cNvPr id="5" name="slide2">
            <a:hlinkClick r:id="" action="ppaction://media"/>
            <a:extLst>
              <a:ext uri="{FF2B5EF4-FFF2-40B4-BE49-F238E27FC236}">
                <a16:creationId xmlns:a16="http://schemas.microsoft.com/office/drawing/2014/main" id="{CE363048-E6C6-4E07-A343-007982877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172" y="6073140"/>
            <a:ext cx="609600" cy="609600"/>
          </a:xfrm>
          <a:prstGeom prst="rect">
            <a:avLst/>
          </a:prstGeom>
        </p:spPr>
      </p:pic>
    </p:spTree>
    <p:extLst>
      <p:ext uri="{BB962C8B-B14F-4D97-AF65-F5344CB8AC3E}">
        <p14:creationId xmlns:p14="http://schemas.microsoft.com/office/powerpoint/2010/main" val="1081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B48A-DC2F-458C-97A1-3E6C6805516E}"/>
              </a:ext>
            </a:extLst>
          </p:cNvPr>
          <p:cNvSpPr>
            <a:spLocks noGrp="1"/>
          </p:cNvSpPr>
          <p:nvPr>
            <p:ph type="title"/>
          </p:nvPr>
        </p:nvSpPr>
        <p:spPr>
          <a:xfrm>
            <a:off x="1371600" y="247650"/>
            <a:ext cx="9601200" cy="1701970"/>
          </a:xfrm>
        </p:spPr>
        <p:txBody>
          <a:bodyPr>
            <a:normAutofit fontScale="90000"/>
          </a:bodyPr>
          <a:lstStyle/>
          <a:p>
            <a:r>
              <a:rPr lang="en-US" dirty="0"/>
              <a:t>Make your chart based on each of the assessments provided.  You will write your response using this chart as a guide. </a:t>
            </a:r>
            <a:br>
              <a:rPr lang="en-US" dirty="0"/>
            </a:br>
            <a:endParaRPr lang="en-US" dirty="0"/>
          </a:p>
        </p:txBody>
      </p:sp>
      <p:pic>
        <p:nvPicPr>
          <p:cNvPr id="4" name="Content Placeholder 3">
            <a:extLst>
              <a:ext uri="{FF2B5EF4-FFF2-40B4-BE49-F238E27FC236}">
                <a16:creationId xmlns:a16="http://schemas.microsoft.com/office/drawing/2014/main" id="{FEDA0643-BCCC-4818-B07A-DA1BD5D6C637}"/>
              </a:ext>
            </a:extLst>
          </p:cNvPr>
          <p:cNvPicPr>
            <a:picLocks noGrp="1" noChangeAspect="1"/>
          </p:cNvPicPr>
          <p:nvPr>
            <p:ph idx="1"/>
          </p:nvPr>
        </p:nvPicPr>
        <p:blipFill>
          <a:blip r:embed="rId4"/>
          <a:stretch>
            <a:fillRect/>
          </a:stretch>
        </p:blipFill>
        <p:spPr>
          <a:xfrm>
            <a:off x="1371600" y="2874530"/>
            <a:ext cx="9601200" cy="1951979"/>
          </a:xfrm>
          <a:prstGeom prst="rect">
            <a:avLst/>
          </a:prstGeom>
        </p:spPr>
      </p:pic>
      <p:sp>
        <p:nvSpPr>
          <p:cNvPr id="3" name="Slide Number Placeholder 2">
            <a:extLst>
              <a:ext uri="{FF2B5EF4-FFF2-40B4-BE49-F238E27FC236}">
                <a16:creationId xmlns:a16="http://schemas.microsoft.com/office/drawing/2014/main" id="{0EF3480E-8A08-4ECF-97F4-1981C93A69FD}"/>
              </a:ext>
            </a:extLst>
          </p:cNvPr>
          <p:cNvSpPr>
            <a:spLocks noGrp="1"/>
          </p:cNvSpPr>
          <p:nvPr>
            <p:ph type="sldNum" sz="quarter" idx="12"/>
          </p:nvPr>
        </p:nvSpPr>
        <p:spPr/>
        <p:txBody>
          <a:bodyPr/>
          <a:lstStyle/>
          <a:p>
            <a:fld id="{DB8D4B75-CCB8-454C-BBE4-C1DEDB67A813}" type="slidenum">
              <a:rPr lang="en-US" smtClean="0"/>
              <a:t>20</a:t>
            </a:fld>
            <a:endParaRPr lang="en-US"/>
          </a:p>
        </p:txBody>
      </p:sp>
      <p:pic>
        <p:nvPicPr>
          <p:cNvPr id="5" name="slide20">
            <a:hlinkClick r:id="" action="ppaction://media"/>
            <a:extLst>
              <a:ext uri="{FF2B5EF4-FFF2-40B4-BE49-F238E27FC236}">
                <a16:creationId xmlns:a16="http://schemas.microsoft.com/office/drawing/2014/main" id="{D6DD125C-12BD-410F-AEB0-3DD5EA46CB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172" y="6046093"/>
            <a:ext cx="609600" cy="609600"/>
          </a:xfrm>
          <a:prstGeom prst="rect">
            <a:avLst/>
          </a:prstGeom>
        </p:spPr>
      </p:pic>
    </p:spTree>
    <p:extLst>
      <p:ext uri="{BB962C8B-B14F-4D97-AF65-F5344CB8AC3E}">
        <p14:creationId xmlns:p14="http://schemas.microsoft.com/office/powerpoint/2010/main" val="210760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716-9FBC-45BF-9957-F96394C8CB6E}"/>
              </a:ext>
            </a:extLst>
          </p:cNvPr>
          <p:cNvSpPr>
            <a:spLocks noGrp="1"/>
          </p:cNvSpPr>
          <p:nvPr>
            <p:ph type="title"/>
          </p:nvPr>
        </p:nvSpPr>
        <p:spPr>
          <a:xfrm>
            <a:off x="1295400" y="165683"/>
            <a:ext cx="9601200" cy="765495"/>
          </a:xfrm>
        </p:spPr>
        <p:txBody>
          <a:bodyPr/>
          <a:lstStyle/>
          <a:p>
            <a:r>
              <a:rPr lang="en-US" dirty="0"/>
              <a:t>Exhibit 1:  Oral Reading Fluency</a:t>
            </a:r>
          </a:p>
        </p:txBody>
      </p:sp>
      <p:graphicFrame>
        <p:nvGraphicFramePr>
          <p:cNvPr id="4" name="Content Placeholder 3">
            <a:extLst>
              <a:ext uri="{FF2B5EF4-FFF2-40B4-BE49-F238E27FC236}">
                <a16:creationId xmlns:a16="http://schemas.microsoft.com/office/drawing/2014/main" id="{2BCC1EA8-B08A-40ED-B575-1A2F04FE06F0}"/>
              </a:ext>
            </a:extLst>
          </p:cNvPr>
          <p:cNvGraphicFramePr>
            <a:graphicFrameLocks noGrp="1"/>
          </p:cNvGraphicFramePr>
          <p:nvPr>
            <p:ph idx="1"/>
            <p:extLst>
              <p:ext uri="{D42A27DB-BD31-4B8C-83A1-F6EECF244321}">
                <p14:modId xmlns:p14="http://schemas.microsoft.com/office/powerpoint/2010/main" val="1593514313"/>
              </p:ext>
            </p:extLst>
          </p:nvPr>
        </p:nvGraphicFramePr>
        <p:xfrm>
          <a:off x="1371600" y="1258888"/>
          <a:ext cx="10679185" cy="3596640"/>
        </p:xfrm>
        <a:graphic>
          <a:graphicData uri="http://schemas.openxmlformats.org/drawingml/2006/table">
            <a:tbl>
              <a:tblPr firstRow="1" bandRow="1">
                <a:tableStyleId>{00A15C55-8517-42AA-B614-E9B94910E393}</a:tableStyleId>
              </a:tblPr>
              <a:tblGrid>
                <a:gridCol w="2135837">
                  <a:extLst>
                    <a:ext uri="{9D8B030D-6E8A-4147-A177-3AD203B41FA5}">
                      <a16:colId xmlns:a16="http://schemas.microsoft.com/office/drawing/2014/main" val="3591827808"/>
                    </a:ext>
                  </a:extLst>
                </a:gridCol>
                <a:gridCol w="2135837">
                  <a:extLst>
                    <a:ext uri="{9D8B030D-6E8A-4147-A177-3AD203B41FA5}">
                      <a16:colId xmlns:a16="http://schemas.microsoft.com/office/drawing/2014/main" val="1009297408"/>
                    </a:ext>
                  </a:extLst>
                </a:gridCol>
                <a:gridCol w="2135837">
                  <a:extLst>
                    <a:ext uri="{9D8B030D-6E8A-4147-A177-3AD203B41FA5}">
                      <a16:colId xmlns:a16="http://schemas.microsoft.com/office/drawing/2014/main" val="3555850536"/>
                    </a:ext>
                  </a:extLst>
                </a:gridCol>
                <a:gridCol w="2135837">
                  <a:extLst>
                    <a:ext uri="{9D8B030D-6E8A-4147-A177-3AD203B41FA5}">
                      <a16:colId xmlns:a16="http://schemas.microsoft.com/office/drawing/2014/main" val="3673668067"/>
                    </a:ext>
                  </a:extLst>
                </a:gridCol>
                <a:gridCol w="2135837">
                  <a:extLst>
                    <a:ext uri="{9D8B030D-6E8A-4147-A177-3AD203B41FA5}">
                      <a16:colId xmlns:a16="http://schemas.microsoft.com/office/drawing/2014/main" val="1922907240"/>
                    </a:ext>
                  </a:extLst>
                </a:gridCol>
              </a:tblGrid>
              <a:tr h="332559">
                <a:tc>
                  <a:txBody>
                    <a:bodyPr/>
                    <a:lstStyle/>
                    <a:p>
                      <a:r>
                        <a:rPr lang="en-US" sz="1600" dirty="0"/>
                        <a:t>Exhibits</a:t>
                      </a:r>
                    </a:p>
                  </a:txBody>
                  <a:tcPr/>
                </a:tc>
                <a:tc>
                  <a:txBody>
                    <a:bodyPr/>
                    <a:lstStyle/>
                    <a:p>
                      <a:r>
                        <a:rPr lang="en-US" sz="1600" dirty="0"/>
                        <a:t>Strengths</a:t>
                      </a:r>
                    </a:p>
                  </a:txBody>
                  <a:tcPr/>
                </a:tc>
                <a:tc>
                  <a:txBody>
                    <a:bodyPr/>
                    <a:lstStyle/>
                    <a:p>
                      <a:r>
                        <a:rPr lang="en-US" sz="1600" dirty="0"/>
                        <a:t>Needs</a:t>
                      </a:r>
                    </a:p>
                  </a:txBody>
                  <a:tcPr/>
                </a:tc>
                <a:tc>
                  <a:txBody>
                    <a:bodyPr/>
                    <a:lstStyle/>
                    <a:p>
                      <a:r>
                        <a:rPr lang="en-US" sz="1600" dirty="0"/>
                        <a:t>Instructional Rec.</a:t>
                      </a:r>
                    </a:p>
                  </a:txBody>
                  <a:tcPr/>
                </a:tc>
                <a:tc>
                  <a:txBody>
                    <a:bodyPr/>
                    <a:lstStyle/>
                    <a:p>
                      <a:r>
                        <a:rPr lang="en-US" sz="1600" dirty="0"/>
                        <a:t>TEKS</a:t>
                      </a:r>
                    </a:p>
                  </a:txBody>
                  <a:tcPr/>
                </a:tc>
                <a:extLst>
                  <a:ext uri="{0D108BD9-81ED-4DB2-BD59-A6C34878D82A}">
                    <a16:rowId xmlns:a16="http://schemas.microsoft.com/office/drawing/2014/main" val="206466215"/>
                  </a:ext>
                </a:extLst>
              </a:tr>
              <a:tr h="2025585">
                <a:tc>
                  <a:txBody>
                    <a:bodyPr/>
                    <a:lstStyle/>
                    <a:p>
                      <a:r>
                        <a:rPr lang="en-US" sz="1600" dirty="0"/>
                        <a:t>1</a:t>
                      </a:r>
                    </a:p>
                  </a:txBody>
                  <a:tcPr/>
                </a:tc>
                <a:tc>
                  <a:txBody>
                    <a:bodyPr/>
                    <a:lstStyle/>
                    <a:p>
                      <a:pPr marL="285750" indent="-285750">
                        <a:buFont typeface="Arial" panose="020B0604020202020204" pitchFamily="34" charset="0"/>
                        <a:buChar char="•"/>
                      </a:pPr>
                      <a:r>
                        <a:rPr lang="en-US" sz="1600" dirty="0"/>
                        <a:t>Reads many</a:t>
                      </a:r>
                      <a:r>
                        <a:rPr lang="en-US" sz="1600" baseline="0" dirty="0"/>
                        <a:t> multisyllabic words</a:t>
                      </a:r>
                      <a:endParaRPr lang="en-US" sz="1600" dirty="0"/>
                    </a:p>
                    <a:p>
                      <a:pPr marL="0" indent="0">
                        <a:buFont typeface="Arial" panose="020B0604020202020204" pitchFamily="34" charset="0"/>
                        <a:buNone/>
                      </a:pPr>
                      <a:endParaRPr lang="en-US" sz="1600" dirty="0"/>
                    </a:p>
                    <a:p>
                      <a:pPr marL="285750" indent="-285750">
                        <a:buFont typeface="Arial" panose="020B0604020202020204" pitchFamily="34" charset="0"/>
                        <a:buChar char="•"/>
                      </a:pPr>
                      <a:r>
                        <a:rPr lang="en-US" sz="1600" dirty="0"/>
                        <a:t>Substituted</a:t>
                      </a:r>
                      <a:r>
                        <a:rPr lang="en-US" sz="1600" baseline="0" dirty="0"/>
                        <a:t> words don’t generally change the meaning of the sentence</a:t>
                      </a:r>
                      <a:endParaRPr lang="en-US" sz="1600" dirty="0"/>
                    </a:p>
                    <a:p>
                      <a:pPr marL="0" indent="0">
                        <a:buFont typeface="Arial" panose="020B0604020202020204" pitchFamily="34" charset="0"/>
                        <a:buNone/>
                      </a:pPr>
                      <a:endParaRPr lang="en-US" sz="1600" dirty="0"/>
                    </a:p>
                    <a:p>
                      <a:pPr marL="285750" indent="-285750">
                        <a:buFont typeface="Arial" panose="020B0604020202020204" pitchFamily="34" charset="0"/>
                        <a:buChar char="•"/>
                      </a:pPr>
                      <a:r>
                        <a:rPr lang="en-US" sz="1600" dirty="0"/>
                        <a:t>Good expression; emphasizing key</a:t>
                      </a:r>
                      <a:r>
                        <a:rPr lang="en-US" sz="1600" baseline="0" dirty="0"/>
                        <a:t> words</a:t>
                      </a:r>
                      <a:endParaRPr lang="en-US" sz="1600" dirty="0"/>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a:t>Made several</a:t>
                      </a:r>
                      <a:r>
                        <a:rPr lang="en-US" sz="1600" baseline="0" dirty="0"/>
                        <a:t> substitutions where she did not work through the word to the ending</a:t>
                      </a:r>
                    </a:p>
                    <a:p>
                      <a:pPr marL="285750" indent="-285750">
                        <a:buFont typeface="Arial" panose="020B0604020202020204" pitchFamily="34" charset="0"/>
                        <a:buChar char="•"/>
                      </a:pPr>
                      <a:r>
                        <a:rPr lang="en-US" sz="1600" baseline="0" dirty="0"/>
                        <a:t>Can still work on phrasing of longer phrases</a:t>
                      </a: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txBody>
                  <a:tcPr/>
                </a:tc>
                <a:tc>
                  <a:txBody>
                    <a:bodyPr/>
                    <a:lstStyle/>
                    <a:p>
                      <a:r>
                        <a:rPr lang="en-US" sz="1600" dirty="0"/>
                        <a:t>Help student look through words</a:t>
                      </a:r>
                      <a:r>
                        <a:rPr lang="en-US" sz="1600" baseline="0" dirty="0"/>
                        <a:t> to monitor word choice </a:t>
                      </a:r>
                      <a:endParaRPr lang="en-US" sz="1600" dirty="0"/>
                    </a:p>
                    <a:p>
                      <a:endParaRPr lang="en-US" sz="1600" dirty="0"/>
                    </a:p>
                    <a:p>
                      <a:endParaRPr lang="en-US" sz="1600" dirty="0"/>
                    </a:p>
                  </a:txBody>
                  <a:tcPr/>
                </a:tc>
                <a:tc>
                  <a:txBody>
                    <a:bodyPr/>
                    <a:lstStyle/>
                    <a:p>
                      <a:r>
                        <a:rPr lang="en-US" sz="1600" dirty="0"/>
                        <a:t>Using appropriate fluency</a:t>
                      </a:r>
                      <a:r>
                        <a:rPr lang="en-US" sz="1600" baseline="0" dirty="0"/>
                        <a:t> when reading grade-level text</a:t>
                      </a:r>
                      <a:endParaRPr lang="en-US" sz="1600" dirty="0"/>
                    </a:p>
                  </a:txBody>
                  <a:tcPr/>
                </a:tc>
                <a:extLst>
                  <a:ext uri="{0D108BD9-81ED-4DB2-BD59-A6C34878D82A}">
                    <a16:rowId xmlns:a16="http://schemas.microsoft.com/office/drawing/2014/main" val="1248745382"/>
                  </a:ext>
                </a:extLst>
              </a:tr>
            </a:tbl>
          </a:graphicData>
        </a:graphic>
      </p:graphicFrame>
      <p:sp>
        <p:nvSpPr>
          <p:cNvPr id="3" name="Slide Number Placeholder 2">
            <a:extLst>
              <a:ext uri="{FF2B5EF4-FFF2-40B4-BE49-F238E27FC236}">
                <a16:creationId xmlns:a16="http://schemas.microsoft.com/office/drawing/2014/main" id="{BACC15ED-67EA-4EB6-B00F-92A8CFEE1BBF}"/>
              </a:ext>
            </a:extLst>
          </p:cNvPr>
          <p:cNvSpPr>
            <a:spLocks noGrp="1"/>
          </p:cNvSpPr>
          <p:nvPr>
            <p:ph type="sldNum" sz="quarter" idx="12"/>
          </p:nvPr>
        </p:nvSpPr>
        <p:spPr/>
        <p:txBody>
          <a:bodyPr/>
          <a:lstStyle/>
          <a:p>
            <a:fld id="{DB8D4B75-CCB8-454C-BBE4-C1DEDB67A813}" type="slidenum">
              <a:rPr lang="en-US" smtClean="0"/>
              <a:t>21</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6873" y="6046986"/>
            <a:ext cx="406400" cy="406400"/>
          </a:xfrm>
          <a:prstGeom prst="rect">
            <a:avLst/>
          </a:prstGeom>
        </p:spPr>
      </p:pic>
    </p:spTree>
    <p:extLst>
      <p:ext uri="{BB962C8B-B14F-4D97-AF65-F5344CB8AC3E}">
        <p14:creationId xmlns:p14="http://schemas.microsoft.com/office/powerpoint/2010/main" val="3465380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4961-5661-44AC-9221-8EB25F4E7C40}"/>
              </a:ext>
            </a:extLst>
          </p:cNvPr>
          <p:cNvSpPr>
            <a:spLocks noGrp="1"/>
          </p:cNvSpPr>
          <p:nvPr>
            <p:ph type="title"/>
          </p:nvPr>
        </p:nvSpPr>
        <p:spPr/>
        <p:txBody>
          <a:bodyPr/>
          <a:lstStyle/>
          <a:p>
            <a:r>
              <a:rPr lang="en-US" dirty="0"/>
              <a:t>Exhibit 1:  Reader Response</a:t>
            </a:r>
          </a:p>
        </p:txBody>
      </p:sp>
      <p:sp>
        <p:nvSpPr>
          <p:cNvPr id="3" name="Content Placeholder 2">
            <a:extLst>
              <a:ext uri="{FF2B5EF4-FFF2-40B4-BE49-F238E27FC236}">
                <a16:creationId xmlns:a16="http://schemas.microsoft.com/office/drawing/2014/main" id="{9AFAE207-B829-476B-91F4-CB81D7E287A1}"/>
              </a:ext>
            </a:extLst>
          </p:cNvPr>
          <p:cNvSpPr>
            <a:spLocks noGrp="1"/>
          </p:cNvSpPr>
          <p:nvPr>
            <p:ph idx="1"/>
          </p:nvPr>
        </p:nvSpPr>
        <p:spPr>
          <a:xfrm>
            <a:off x="1371600" y="1692166"/>
            <a:ext cx="9601200" cy="4480034"/>
          </a:xfrm>
        </p:spPr>
        <p:txBody>
          <a:bodyPr>
            <a:normAutofit lnSpcReduction="10000"/>
          </a:bodyPr>
          <a:lstStyle/>
          <a:p>
            <a:r>
              <a:rPr lang="en-US" dirty="0"/>
              <a:t>For exhibit one- the Reader Response, I might comment on the following.</a:t>
            </a:r>
          </a:p>
          <a:p>
            <a:r>
              <a:rPr lang="en-US" dirty="0"/>
              <a:t>Based on the Oral Reading Fluency (Exhibit 1), Alyssa read the passage with good expression and phrasing. She emphasized the correct words and phrases at the correct times. However, to better her accuracy when reading, Alyssa does need some support when it comes to miscues and self-correction. Alyssa did not always self-correct her miscues, and these many times were due to not working through to the end of the word. For example, she substituted “angle” for “Angel” and “spent” for “spends.” Alyssa could benefit from a support in reading through to the end of words to monitor her word choice. In small groups, or one-on-one, Alyssa would benefit from slowing down when reading and reading more carefully to the end of each word to self-correct her miscues. Another instructional strategy that could be used with Alyssa would be to her look through words to monitor her word choices, this could also be done in small group or during a reading conference. This connects to the fluency TEKS, because self-correction and reading to the end of words is needed for successful, fluent reading. </a:t>
            </a:r>
          </a:p>
          <a:p>
            <a:pPr marL="0" indent="0">
              <a:buNone/>
            </a:pPr>
            <a:endParaRPr lang="en-US" dirty="0"/>
          </a:p>
        </p:txBody>
      </p:sp>
      <p:sp>
        <p:nvSpPr>
          <p:cNvPr id="4" name="Slide Number Placeholder 3">
            <a:extLst>
              <a:ext uri="{FF2B5EF4-FFF2-40B4-BE49-F238E27FC236}">
                <a16:creationId xmlns:a16="http://schemas.microsoft.com/office/drawing/2014/main" id="{6E32FA66-536B-4399-9243-CCDAC886553F}"/>
              </a:ext>
            </a:extLst>
          </p:cNvPr>
          <p:cNvSpPr>
            <a:spLocks noGrp="1"/>
          </p:cNvSpPr>
          <p:nvPr>
            <p:ph type="sldNum" sz="quarter" idx="12"/>
          </p:nvPr>
        </p:nvSpPr>
        <p:spPr/>
        <p:txBody>
          <a:bodyPr/>
          <a:lstStyle/>
          <a:p>
            <a:fld id="{DB8D4B75-CCB8-454C-BBE4-C1DEDB67A813}" type="slidenum">
              <a:rPr lang="en-US" smtClean="0"/>
              <a:t>22</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390" y="5969000"/>
            <a:ext cx="406400" cy="406400"/>
          </a:xfrm>
          <a:prstGeom prst="rect">
            <a:avLst/>
          </a:prstGeom>
        </p:spPr>
      </p:pic>
    </p:spTree>
    <p:extLst>
      <p:ext uri="{BB962C8B-B14F-4D97-AF65-F5344CB8AC3E}">
        <p14:creationId xmlns:p14="http://schemas.microsoft.com/office/powerpoint/2010/main" val="3222342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C67A52-3D35-4CE9-9C06-3ED822038BAE}"/>
              </a:ext>
            </a:extLst>
          </p:cNvPr>
          <p:cNvSpPr>
            <a:spLocks noGrp="1"/>
          </p:cNvSpPr>
          <p:nvPr>
            <p:ph type="title"/>
          </p:nvPr>
        </p:nvSpPr>
        <p:spPr>
          <a:xfrm>
            <a:off x="1019561" y="708378"/>
            <a:ext cx="4192385" cy="1485900"/>
          </a:xfrm>
        </p:spPr>
        <p:txBody>
          <a:bodyPr/>
          <a:lstStyle/>
          <a:p>
            <a:r>
              <a:rPr lang="en-US" dirty="0"/>
              <a:t>Exhibit 2- Comprehension</a:t>
            </a:r>
          </a:p>
        </p:txBody>
      </p:sp>
      <p:sp>
        <p:nvSpPr>
          <p:cNvPr id="8" name="Content Placeholder 7">
            <a:extLst>
              <a:ext uri="{FF2B5EF4-FFF2-40B4-BE49-F238E27FC236}">
                <a16:creationId xmlns:a16="http://schemas.microsoft.com/office/drawing/2014/main" id="{775A589A-155C-4595-BB53-2BDBFF6E8F3B}"/>
              </a:ext>
            </a:extLst>
          </p:cNvPr>
          <p:cNvSpPr>
            <a:spLocks noGrp="1"/>
          </p:cNvSpPr>
          <p:nvPr>
            <p:ph sz="half" idx="1"/>
          </p:nvPr>
        </p:nvSpPr>
        <p:spPr>
          <a:xfrm>
            <a:off x="1019561" y="2308577"/>
            <a:ext cx="3394364" cy="3581401"/>
          </a:xfrm>
        </p:spPr>
        <p:txBody>
          <a:bodyPr>
            <a:normAutofit/>
          </a:bodyPr>
          <a:lstStyle/>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For this assessment, the teacher administered one-to-one.</a:t>
            </a:r>
          </a:p>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The teacher asked Alyssa to pause and answer the prediction section after reading the beginning of the passage. </a:t>
            </a:r>
          </a:p>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The teacher asked Alyssa to write a summary after she read the passage. </a:t>
            </a:r>
          </a:p>
        </p:txBody>
      </p:sp>
      <p:sp>
        <p:nvSpPr>
          <p:cNvPr id="2" name="Slide Number Placeholder 1">
            <a:extLst>
              <a:ext uri="{FF2B5EF4-FFF2-40B4-BE49-F238E27FC236}">
                <a16:creationId xmlns:a16="http://schemas.microsoft.com/office/drawing/2014/main" id="{1D1A6BEF-F0AB-4E73-8D55-25766B1F0C45}"/>
              </a:ext>
            </a:extLst>
          </p:cNvPr>
          <p:cNvSpPr>
            <a:spLocks noGrp="1"/>
          </p:cNvSpPr>
          <p:nvPr>
            <p:ph type="sldNum" sz="quarter" idx="12"/>
          </p:nvPr>
        </p:nvSpPr>
        <p:spPr/>
        <p:txBody>
          <a:bodyPr/>
          <a:lstStyle/>
          <a:p>
            <a:fld id="{DB8D4B75-CCB8-454C-BBE4-C1DEDB67A813}" type="slidenum">
              <a:rPr lang="en-US" smtClean="0"/>
              <a:t>23</a:t>
            </a:fld>
            <a:endParaRPr lang="en-US"/>
          </a:p>
        </p:txBody>
      </p:sp>
      <p:pic>
        <p:nvPicPr>
          <p:cNvPr id="5" name="Picture 4"/>
          <p:cNvPicPr>
            <a:picLocks noChangeAspect="1"/>
          </p:cNvPicPr>
          <p:nvPr/>
        </p:nvPicPr>
        <p:blipFill>
          <a:blip r:embed="rId4"/>
          <a:stretch>
            <a:fillRect/>
          </a:stretch>
        </p:blipFill>
        <p:spPr>
          <a:xfrm>
            <a:off x="5054041" y="275875"/>
            <a:ext cx="3602591" cy="47640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8017476" y="1891669"/>
            <a:ext cx="3554199" cy="4764024"/>
          </a:xfrm>
          <a:prstGeom prst="rect">
            <a:avLst/>
          </a:prstGeom>
          <a:ln>
            <a:noFill/>
          </a:ln>
          <a:effectLst>
            <a:outerShdw blurRad="292100" dist="139700" dir="2700000" algn="tl" rotWithShape="0">
              <a:srgbClr val="333333">
                <a:alpha val="65000"/>
              </a:srgbClr>
            </a:outerShdw>
          </a:effec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8635" y="5946698"/>
            <a:ext cx="406400" cy="406400"/>
          </a:xfrm>
          <a:prstGeom prst="rect">
            <a:avLst/>
          </a:prstGeom>
        </p:spPr>
      </p:pic>
    </p:spTree>
    <p:extLst>
      <p:ext uri="{BB962C8B-B14F-4D97-AF65-F5344CB8AC3E}">
        <p14:creationId xmlns:p14="http://schemas.microsoft.com/office/powerpoint/2010/main" val="2548718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C67A52-3D35-4CE9-9C06-3ED822038BAE}"/>
              </a:ext>
            </a:extLst>
          </p:cNvPr>
          <p:cNvSpPr>
            <a:spLocks noGrp="1"/>
          </p:cNvSpPr>
          <p:nvPr>
            <p:ph type="title"/>
          </p:nvPr>
        </p:nvSpPr>
        <p:spPr>
          <a:xfrm>
            <a:off x="983240" y="685800"/>
            <a:ext cx="4192385" cy="1485900"/>
          </a:xfrm>
        </p:spPr>
        <p:txBody>
          <a:bodyPr/>
          <a:lstStyle/>
          <a:p>
            <a:r>
              <a:rPr lang="en-US" dirty="0"/>
              <a:t>Exhibit 2- Comprehension</a:t>
            </a:r>
          </a:p>
        </p:txBody>
      </p:sp>
      <p:sp>
        <p:nvSpPr>
          <p:cNvPr id="8" name="Content Placeholder 7">
            <a:extLst>
              <a:ext uri="{FF2B5EF4-FFF2-40B4-BE49-F238E27FC236}">
                <a16:creationId xmlns:a16="http://schemas.microsoft.com/office/drawing/2014/main" id="{775A589A-155C-4595-BB53-2BDBFF6E8F3B}"/>
              </a:ext>
            </a:extLst>
          </p:cNvPr>
          <p:cNvSpPr>
            <a:spLocks noGrp="1"/>
          </p:cNvSpPr>
          <p:nvPr>
            <p:ph sz="half" idx="1"/>
          </p:nvPr>
        </p:nvSpPr>
        <p:spPr>
          <a:xfrm>
            <a:off x="983240" y="2285999"/>
            <a:ext cx="3866444" cy="3581401"/>
          </a:xfrm>
        </p:spPr>
        <p:txBody>
          <a:bodyPr>
            <a:normAutofit/>
          </a:bodyPr>
          <a:lstStyle/>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Alyssa answered the Literal Comprehension and Interpretation sections after reading the passage.</a:t>
            </a:r>
          </a:p>
          <a:p>
            <a:pPr marL="384048" lvl="0" indent="-384048">
              <a:lnSpc>
                <a:spcPct val="94000"/>
              </a:lnSpc>
              <a:spcAft>
                <a:spcPts val="200"/>
              </a:spcAft>
              <a:buFont typeface="Franklin Gothic Book" panose="020B0503020102020204" pitchFamily="34" charset="0"/>
              <a:buChar char="■"/>
            </a:pPr>
            <a:r>
              <a:rPr lang="en-US" altLang="en-US" sz="1900" dirty="0">
                <a:solidFill>
                  <a:srgbClr val="000000"/>
                </a:solidFill>
                <a:latin typeface="Arial" panose="020B0604020202020204" pitchFamily="34" charset="0"/>
                <a:cs typeface="Arial" panose="020B0604020202020204" pitchFamily="34" charset="0"/>
              </a:rPr>
              <a:t>Then, she answered the reflection questions and metacognitive awareness section after reading.  </a:t>
            </a:r>
          </a:p>
        </p:txBody>
      </p:sp>
      <p:sp>
        <p:nvSpPr>
          <p:cNvPr id="2" name="Slide Number Placeholder 1">
            <a:extLst>
              <a:ext uri="{FF2B5EF4-FFF2-40B4-BE49-F238E27FC236}">
                <a16:creationId xmlns:a16="http://schemas.microsoft.com/office/drawing/2014/main" id="{1D1A6BEF-F0AB-4E73-8D55-25766B1F0C45}"/>
              </a:ext>
            </a:extLst>
          </p:cNvPr>
          <p:cNvSpPr>
            <a:spLocks noGrp="1"/>
          </p:cNvSpPr>
          <p:nvPr>
            <p:ph type="sldNum" sz="quarter" idx="12"/>
          </p:nvPr>
        </p:nvSpPr>
        <p:spPr/>
        <p:txBody>
          <a:bodyPr/>
          <a:lstStyle/>
          <a:p>
            <a:fld id="{DB8D4B75-CCB8-454C-BBE4-C1DEDB67A813}" type="slidenum">
              <a:rPr lang="en-US" smtClean="0"/>
              <a:t>24</a:t>
            </a:fld>
            <a:endParaRPr lang="en-US"/>
          </a:p>
        </p:txBody>
      </p:sp>
      <p:pic>
        <p:nvPicPr>
          <p:cNvPr id="4" name="Picture 3"/>
          <p:cNvPicPr>
            <a:picLocks noChangeAspect="1"/>
          </p:cNvPicPr>
          <p:nvPr/>
        </p:nvPicPr>
        <p:blipFill>
          <a:blip r:embed="rId4"/>
          <a:stretch>
            <a:fillRect/>
          </a:stretch>
        </p:blipFill>
        <p:spPr>
          <a:xfrm>
            <a:off x="4849684" y="203200"/>
            <a:ext cx="3508986" cy="476402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8277133" y="1891669"/>
            <a:ext cx="3569808" cy="4764024"/>
          </a:xfrm>
          <a:prstGeom prst="rect">
            <a:avLst/>
          </a:prstGeom>
          <a:ln>
            <a:noFill/>
          </a:ln>
          <a:effectLst>
            <a:outerShdw blurRad="292100" dist="139700" dir="2700000" algn="tl" rotWithShape="0">
              <a:srgbClr val="333333">
                <a:alpha val="65000"/>
              </a:srgbClr>
            </a:outerShdw>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040" y="5924395"/>
            <a:ext cx="406400" cy="406400"/>
          </a:xfrm>
          <a:prstGeom prst="rect">
            <a:avLst/>
          </a:prstGeom>
        </p:spPr>
      </p:pic>
    </p:spTree>
    <p:extLst>
      <p:ext uri="{BB962C8B-B14F-4D97-AF65-F5344CB8AC3E}">
        <p14:creationId xmlns:p14="http://schemas.microsoft.com/office/powerpoint/2010/main" val="2131344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7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B48A-DC2F-458C-97A1-3E6C6805516E}"/>
              </a:ext>
            </a:extLst>
          </p:cNvPr>
          <p:cNvSpPr>
            <a:spLocks noGrp="1"/>
          </p:cNvSpPr>
          <p:nvPr>
            <p:ph type="title"/>
          </p:nvPr>
        </p:nvSpPr>
        <p:spPr>
          <a:xfrm>
            <a:off x="1371600" y="247650"/>
            <a:ext cx="9601200" cy="1701970"/>
          </a:xfrm>
        </p:spPr>
        <p:txBody>
          <a:bodyPr>
            <a:normAutofit fontScale="90000"/>
          </a:bodyPr>
          <a:lstStyle/>
          <a:p>
            <a:r>
              <a:rPr lang="en-US" dirty="0"/>
              <a:t>Make your chart based on each of the assessments provided.  You will write your response using this chart as a guide. </a:t>
            </a:r>
            <a:br>
              <a:rPr lang="en-US" dirty="0"/>
            </a:br>
            <a:endParaRPr lang="en-US" dirty="0"/>
          </a:p>
        </p:txBody>
      </p:sp>
      <p:pic>
        <p:nvPicPr>
          <p:cNvPr id="4" name="Content Placeholder 3">
            <a:extLst>
              <a:ext uri="{FF2B5EF4-FFF2-40B4-BE49-F238E27FC236}">
                <a16:creationId xmlns:a16="http://schemas.microsoft.com/office/drawing/2014/main" id="{FEDA0643-BCCC-4818-B07A-DA1BD5D6C637}"/>
              </a:ext>
            </a:extLst>
          </p:cNvPr>
          <p:cNvPicPr>
            <a:picLocks noGrp="1" noChangeAspect="1"/>
          </p:cNvPicPr>
          <p:nvPr>
            <p:ph idx="1"/>
          </p:nvPr>
        </p:nvPicPr>
        <p:blipFill>
          <a:blip r:embed="rId4"/>
          <a:stretch>
            <a:fillRect/>
          </a:stretch>
        </p:blipFill>
        <p:spPr>
          <a:xfrm>
            <a:off x="1371600" y="2874530"/>
            <a:ext cx="9601200" cy="1951979"/>
          </a:xfrm>
          <a:prstGeom prst="rect">
            <a:avLst/>
          </a:prstGeom>
        </p:spPr>
      </p:pic>
      <p:sp>
        <p:nvSpPr>
          <p:cNvPr id="3" name="Slide Number Placeholder 2">
            <a:extLst>
              <a:ext uri="{FF2B5EF4-FFF2-40B4-BE49-F238E27FC236}">
                <a16:creationId xmlns:a16="http://schemas.microsoft.com/office/drawing/2014/main" id="{D17F4DFF-8F40-44D9-BF95-0CD93A813ACF}"/>
              </a:ext>
            </a:extLst>
          </p:cNvPr>
          <p:cNvSpPr>
            <a:spLocks noGrp="1"/>
          </p:cNvSpPr>
          <p:nvPr>
            <p:ph type="sldNum" sz="quarter" idx="12"/>
          </p:nvPr>
        </p:nvSpPr>
        <p:spPr/>
        <p:txBody>
          <a:bodyPr/>
          <a:lstStyle/>
          <a:p>
            <a:fld id="{DB8D4B75-CCB8-454C-BBE4-C1DEDB67A813}" type="slidenum">
              <a:rPr lang="en-US" smtClean="0"/>
              <a:t>25</a:t>
            </a:fld>
            <a:endParaRPr lang="en-US"/>
          </a:p>
        </p:txBody>
      </p:sp>
      <p:pic>
        <p:nvPicPr>
          <p:cNvPr id="5" name="slide24">
            <a:hlinkClick r:id="" action="ppaction://media"/>
            <a:extLst>
              <a:ext uri="{FF2B5EF4-FFF2-40B4-BE49-F238E27FC236}">
                <a16:creationId xmlns:a16="http://schemas.microsoft.com/office/drawing/2014/main" id="{F4CFFB64-6B72-4BA7-B762-9CB8885F7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160" y="6046093"/>
            <a:ext cx="609600" cy="609600"/>
          </a:xfrm>
          <a:prstGeom prst="rect">
            <a:avLst/>
          </a:prstGeom>
        </p:spPr>
      </p:pic>
    </p:spTree>
    <p:extLst>
      <p:ext uri="{BB962C8B-B14F-4D97-AF65-F5344CB8AC3E}">
        <p14:creationId xmlns:p14="http://schemas.microsoft.com/office/powerpoint/2010/main" val="25006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D716-9FBC-45BF-9957-F96394C8CB6E}"/>
              </a:ext>
            </a:extLst>
          </p:cNvPr>
          <p:cNvSpPr>
            <a:spLocks noGrp="1"/>
          </p:cNvSpPr>
          <p:nvPr>
            <p:ph type="title"/>
          </p:nvPr>
        </p:nvSpPr>
        <p:spPr>
          <a:xfrm>
            <a:off x="1295400" y="165683"/>
            <a:ext cx="9601200" cy="765495"/>
          </a:xfrm>
        </p:spPr>
        <p:txBody>
          <a:bodyPr/>
          <a:lstStyle/>
          <a:p>
            <a:r>
              <a:rPr lang="en-US" dirty="0"/>
              <a:t>Exhibit 2:  Comprehension</a:t>
            </a:r>
          </a:p>
        </p:txBody>
      </p:sp>
      <p:graphicFrame>
        <p:nvGraphicFramePr>
          <p:cNvPr id="4" name="Content Placeholder 3">
            <a:extLst>
              <a:ext uri="{FF2B5EF4-FFF2-40B4-BE49-F238E27FC236}">
                <a16:creationId xmlns:a16="http://schemas.microsoft.com/office/drawing/2014/main" id="{2BCC1EA8-B08A-40ED-B575-1A2F04FE06F0}"/>
              </a:ext>
            </a:extLst>
          </p:cNvPr>
          <p:cNvGraphicFramePr>
            <a:graphicFrameLocks noGrp="1"/>
          </p:cNvGraphicFramePr>
          <p:nvPr>
            <p:ph idx="1"/>
            <p:extLst>
              <p:ext uri="{D42A27DB-BD31-4B8C-83A1-F6EECF244321}">
                <p14:modId xmlns:p14="http://schemas.microsoft.com/office/powerpoint/2010/main" val="3860567837"/>
              </p:ext>
            </p:extLst>
          </p:nvPr>
        </p:nvGraphicFramePr>
        <p:xfrm>
          <a:off x="1596131" y="864524"/>
          <a:ext cx="9642675" cy="5943600"/>
        </p:xfrm>
        <a:graphic>
          <a:graphicData uri="http://schemas.openxmlformats.org/drawingml/2006/table">
            <a:tbl>
              <a:tblPr firstRow="1" bandRow="1">
                <a:tableStyleId>{00A15C55-8517-42AA-B614-E9B94910E393}</a:tableStyleId>
              </a:tblPr>
              <a:tblGrid>
                <a:gridCol w="1931911">
                  <a:extLst>
                    <a:ext uri="{9D8B030D-6E8A-4147-A177-3AD203B41FA5}">
                      <a16:colId xmlns:a16="http://schemas.microsoft.com/office/drawing/2014/main" val="3591827808"/>
                    </a:ext>
                  </a:extLst>
                </a:gridCol>
                <a:gridCol w="1931911">
                  <a:extLst>
                    <a:ext uri="{9D8B030D-6E8A-4147-A177-3AD203B41FA5}">
                      <a16:colId xmlns:a16="http://schemas.microsoft.com/office/drawing/2014/main" val="1009297408"/>
                    </a:ext>
                  </a:extLst>
                </a:gridCol>
                <a:gridCol w="1931911">
                  <a:extLst>
                    <a:ext uri="{9D8B030D-6E8A-4147-A177-3AD203B41FA5}">
                      <a16:colId xmlns:a16="http://schemas.microsoft.com/office/drawing/2014/main" val="3555850536"/>
                    </a:ext>
                  </a:extLst>
                </a:gridCol>
                <a:gridCol w="1931911">
                  <a:extLst>
                    <a:ext uri="{9D8B030D-6E8A-4147-A177-3AD203B41FA5}">
                      <a16:colId xmlns:a16="http://schemas.microsoft.com/office/drawing/2014/main" val="3673668067"/>
                    </a:ext>
                  </a:extLst>
                </a:gridCol>
                <a:gridCol w="1915031">
                  <a:extLst>
                    <a:ext uri="{9D8B030D-6E8A-4147-A177-3AD203B41FA5}">
                      <a16:colId xmlns:a16="http://schemas.microsoft.com/office/drawing/2014/main" val="1922907240"/>
                    </a:ext>
                  </a:extLst>
                </a:gridCol>
              </a:tblGrid>
              <a:tr h="261442">
                <a:tc>
                  <a:txBody>
                    <a:bodyPr/>
                    <a:lstStyle/>
                    <a:p>
                      <a:r>
                        <a:rPr lang="en-US" sz="1400" dirty="0"/>
                        <a:t>Exhibits</a:t>
                      </a:r>
                    </a:p>
                  </a:txBody>
                  <a:tcPr/>
                </a:tc>
                <a:tc>
                  <a:txBody>
                    <a:bodyPr/>
                    <a:lstStyle/>
                    <a:p>
                      <a:r>
                        <a:rPr lang="en-US" sz="1400" dirty="0"/>
                        <a:t>Strengths</a:t>
                      </a:r>
                    </a:p>
                  </a:txBody>
                  <a:tcPr/>
                </a:tc>
                <a:tc>
                  <a:txBody>
                    <a:bodyPr/>
                    <a:lstStyle/>
                    <a:p>
                      <a:r>
                        <a:rPr lang="en-US" sz="1400" dirty="0"/>
                        <a:t>Needs</a:t>
                      </a:r>
                    </a:p>
                  </a:txBody>
                  <a:tcPr/>
                </a:tc>
                <a:tc>
                  <a:txBody>
                    <a:bodyPr/>
                    <a:lstStyle/>
                    <a:p>
                      <a:r>
                        <a:rPr lang="en-US" sz="1400" dirty="0"/>
                        <a:t>Instructional Rec.</a:t>
                      </a:r>
                    </a:p>
                  </a:txBody>
                  <a:tcPr/>
                </a:tc>
                <a:tc>
                  <a:txBody>
                    <a:bodyPr/>
                    <a:lstStyle/>
                    <a:p>
                      <a:r>
                        <a:rPr lang="en-US" sz="1400" dirty="0"/>
                        <a:t>TEKS</a:t>
                      </a:r>
                    </a:p>
                  </a:txBody>
                  <a:tcPr/>
                </a:tc>
                <a:extLst>
                  <a:ext uri="{0D108BD9-81ED-4DB2-BD59-A6C34878D82A}">
                    <a16:rowId xmlns:a16="http://schemas.microsoft.com/office/drawing/2014/main" val="206466215"/>
                  </a:ext>
                </a:extLst>
              </a:tr>
              <a:tr h="4836684">
                <a:tc>
                  <a:txBody>
                    <a:bodyPr/>
                    <a:lstStyle/>
                    <a:p>
                      <a:r>
                        <a:rPr lang="en-US" sz="1400" dirty="0"/>
                        <a:t>2</a:t>
                      </a:r>
                    </a:p>
                  </a:txBody>
                  <a:tcPr/>
                </a:tc>
                <a:tc>
                  <a:txBody>
                    <a:bodyPr/>
                    <a:lstStyle/>
                    <a:p>
                      <a:pPr marL="0" indent="0">
                        <a:buFont typeface="Arial" panose="020B0604020202020204" pitchFamily="34" charset="0"/>
                        <a:buNone/>
                      </a:pPr>
                      <a:r>
                        <a:rPr lang="en-US" sz="1400" dirty="0"/>
                        <a:t>Alyssa has</a:t>
                      </a:r>
                      <a:r>
                        <a:rPr lang="en-US" sz="1400" baseline="0" dirty="0"/>
                        <a:t> several reasonable questions before reading and she made two reasonable predictions – show purpose for reading and a basis for self-monitoring</a:t>
                      </a:r>
                    </a:p>
                    <a:p>
                      <a:pPr marL="0" indent="0">
                        <a:buFont typeface="Arial" panose="020B0604020202020204" pitchFamily="34" charset="0"/>
                        <a:buNone/>
                      </a:pPr>
                      <a:endParaRPr lang="en-US" sz="1400" baseline="0" dirty="0"/>
                    </a:p>
                    <a:p>
                      <a:pPr marL="0" indent="0">
                        <a:buFont typeface="Arial" panose="020B0604020202020204" pitchFamily="34" charset="0"/>
                        <a:buNone/>
                      </a:pPr>
                      <a:r>
                        <a:rPr lang="en-US" sz="1400" baseline="0" dirty="0"/>
                        <a:t>Uses her own language to construct a summary</a:t>
                      </a:r>
                    </a:p>
                    <a:p>
                      <a:pPr marL="0" indent="0">
                        <a:buFont typeface="Arial" panose="020B0604020202020204" pitchFamily="34" charset="0"/>
                        <a:buNone/>
                      </a:pPr>
                      <a:endParaRPr lang="en-US" sz="1400" baseline="0" dirty="0"/>
                    </a:p>
                    <a:p>
                      <a:pPr marL="0" indent="0">
                        <a:buFont typeface="Arial" panose="020B0604020202020204" pitchFamily="34" charset="0"/>
                        <a:buNone/>
                      </a:pPr>
                      <a:r>
                        <a:rPr lang="en-US" sz="1400" baseline="0" dirty="0"/>
                        <a:t>In the interpretation, Alyssa demonstrates an understanding of an important text implication</a:t>
                      </a:r>
                    </a:p>
                    <a:p>
                      <a:pPr marL="0" indent="0">
                        <a:buFont typeface="Arial" panose="020B0604020202020204" pitchFamily="34" charset="0"/>
                        <a:buNone/>
                      </a:pPr>
                      <a:endParaRPr lang="en-US" sz="1400" baseline="0" dirty="0"/>
                    </a:p>
                    <a:p>
                      <a:pPr marL="0" indent="0">
                        <a:buFont typeface="Arial" panose="020B0604020202020204" pitchFamily="34" charset="0"/>
                        <a:buNone/>
                      </a:pPr>
                      <a:r>
                        <a:rPr lang="en-US" sz="1400" baseline="0" dirty="0"/>
                        <a:t>Uses headings in text when reading</a:t>
                      </a:r>
                    </a:p>
                  </a:txBody>
                  <a:tcPr/>
                </a:tc>
                <a:tc>
                  <a:txBody>
                    <a:bodyPr/>
                    <a:lstStyle/>
                    <a:p>
                      <a:pPr marL="0" indent="0">
                        <a:buFont typeface="Arial" panose="020B0604020202020204" pitchFamily="34" charset="0"/>
                        <a:buNone/>
                      </a:pPr>
                      <a:r>
                        <a:rPr lang="en-US" sz="1400" i="0" dirty="0"/>
                        <a:t>Summary was partial</a:t>
                      </a:r>
                    </a:p>
                    <a:p>
                      <a:pPr marL="0" indent="0">
                        <a:buFont typeface="Arial" panose="020B0604020202020204" pitchFamily="34" charset="0"/>
                        <a:buNone/>
                      </a:pPr>
                      <a:endParaRPr lang="en-US" sz="1400" i="0" dirty="0"/>
                    </a:p>
                    <a:p>
                      <a:pPr marL="0" indent="0">
                        <a:buFont typeface="Arial" panose="020B0604020202020204" pitchFamily="34" charset="0"/>
                        <a:buNone/>
                      </a:pPr>
                      <a:endParaRPr lang="en-US" sz="1400" i="0" dirty="0"/>
                    </a:p>
                    <a:p>
                      <a:pPr marL="0" indent="0">
                        <a:buFont typeface="Arial" panose="020B0604020202020204" pitchFamily="34" charset="0"/>
                        <a:buNone/>
                      </a:pPr>
                      <a:endParaRPr lang="en-US" sz="1400" i="0" dirty="0"/>
                    </a:p>
                    <a:p>
                      <a:pPr marL="0" indent="0">
                        <a:buFont typeface="Arial" panose="020B0604020202020204" pitchFamily="34" charset="0"/>
                        <a:buNone/>
                      </a:pPr>
                      <a:endParaRPr lang="en-US" sz="1400" i="0" dirty="0"/>
                    </a:p>
                    <a:p>
                      <a:pPr marL="0" indent="0">
                        <a:buFont typeface="Arial" panose="020B0604020202020204" pitchFamily="34" charset="0"/>
                        <a:buNone/>
                      </a:pPr>
                      <a:endParaRPr lang="en-US" sz="1400" i="0" dirty="0"/>
                    </a:p>
                    <a:p>
                      <a:pPr marL="0" indent="0">
                        <a:buFont typeface="Arial" panose="020B0604020202020204" pitchFamily="34" charset="0"/>
                        <a:buNone/>
                      </a:pPr>
                      <a:r>
                        <a:rPr lang="en-US" sz="1400" i="0" dirty="0"/>
                        <a:t>For the</a:t>
                      </a:r>
                      <a:r>
                        <a:rPr lang="en-US" sz="1400" i="0" baseline="0" dirty="0"/>
                        <a:t> Literal Comprehension section, Alyssa only partially answered the prompt and her answers were very general. </a:t>
                      </a:r>
                    </a:p>
                    <a:p>
                      <a:pPr marL="0" indent="0">
                        <a:buFont typeface="Arial" panose="020B0604020202020204" pitchFamily="34" charset="0"/>
                        <a:buNone/>
                      </a:pPr>
                      <a:endParaRPr lang="en-US" sz="1400" i="0" baseline="0" dirty="0"/>
                    </a:p>
                    <a:p>
                      <a:pPr marL="0" indent="0">
                        <a:buFont typeface="Arial" panose="020B0604020202020204" pitchFamily="34" charset="0"/>
                        <a:buNone/>
                      </a:pPr>
                      <a:r>
                        <a:rPr lang="en-US" sz="1400" i="0" baseline="0" dirty="0"/>
                        <a:t>Reflection could have been more thoughtful</a:t>
                      </a:r>
                      <a:endParaRPr lang="en-US" sz="1400" i="0" dirty="0"/>
                    </a:p>
                  </a:txBody>
                  <a:tcPr/>
                </a:tc>
                <a:tc>
                  <a:txBody>
                    <a:bodyPr/>
                    <a:lstStyle/>
                    <a:p>
                      <a:r>
                        <a:rPr lang="en-US" sz="1400" i="0" dirty="0"/>
                        <a:t>Instruction</a:t>
                      </a:r>
                      <a:r>
                        <a:rPr lang="en-US" sz="1400" i="0" baseline="0" dirty="0"/>
                        <a:t> to help her grasp the overall intent of the passage and add more supporting information </a:t>
                      </a:r>
                    </a:p>
                    <a:p>
                      <a:endParaRPr lang="en-US" sz="1400" i="0" baseline="0" dirty="0"/>
                    </a:p>
                    <a:p>
                      <a:r>
                        <a:rPr lang="en-US" sz="1400" i="0" baseline="0" dirty="0"/>
                        <a:t>Instruction on how to use key words and ideas to be more specific in responses</a:t>
                      </a:r>
                    </a:p>
                    <a:p>
                      <a:endParaRPr lang="en-US" sz="1400" i="0" baseline="0" dirty="0"/>
                    </a:p>
                    <a:p>
                      <a:endParaRPr lang="en-US" sz="1400" i="0" baseline="0" dirty="0"/>
                    </a:p>
                    <a:p>
                      <a:endParaRPr lang="en-US" sz="1400" i="0" baseline="0" dirty="0"/>
                    </a:p>
                    <a:p>
                      <a:endParaRPr lang="en-US" sz="1400" i="0" baseline="0" dirty="0"/>
                    </a:p>
                    <a:p>
                      <a:r>
                        <a:rPr lang="en-US" sz="1400" i="0" baseline="0" dirty="0"/>
                        <a:t>Instruction on extending ideas when writing</a:t>
                      </a:r>
                    </a:p>
                  </a:txBody>
                  <a:tcPr/>
                </a:tc>
                <a:tc>
                  <a:txBody>
                    <a:bodyPr/>
                    <a:lstStyle/>
                    <a:p>
                      <a:r>
                        <a:rPr lang="en-US" sz="1400" dirty="0"/>
                        <a:t>Identify key ideas</a:t>
                      </a:r>
                      <a:r>
                        <a:rPr lang="en-US" sz="1400" baseline="0" dirty="0"/>
                        <a:t> TEKS</a:t>
                      </a:r>
                    </a:p>
                    <a:p>
                      <a:endParaRPr lang="en-US" sz="1400" baseline="0" dirty="0"/>
                    </a:p>
                    <a:p>
                      <a:endParaRPr lang="en-US" sz="1400" baseline="0" dirty="0"/>
                    </a:p>
                    <a:p>
                      <a:endParaRPr lang="en-US" sz="1400" baseline="0" dirty="0"/>
                    </a:p>
                    <a:p>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Identify key ideas</a:t>
                      </a:r>
                      <a:r>
                        <a:rPr lang="en-US" sz="1400" baseline="0" dirty="0"/>
                        <a:t> TEKS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Response using newly acquired vocabulary TEKS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Discuss specific ideas in the text that are important to the meaning TEKS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txBody>
                  <a:tcPr/>
                </a:tc>
                <a:extLst>
                  <a:ext uri="{0D108BD9-81ED-4DB2-BD59-A6C34878D82A}">
                    <a16:rowId xmlns:a16="http://schemas.microsoft.com/office/drawing/2014/main" val="1248745382"/>
                  </a:ext>
                </a:extLst>
              </a:tr>
            </a:tbl>
          </a:graphicData>
        </a:graphic>
      </p:graphicFrame>
      <p:sp>
        <p:nvSpPr>
          <p:cNvPr id="3" name="Slide Number Placeholder 2">
            <a:extLst>
              <a:ext uri="{FF2B5EF4-FFF2-40B4-BE49-F238E27FC236}">
                <a16:creationId xmlns:a16="http://schemas.microsoft.com/office/drawing/2014/main" id="{00B6660A-8DE6-4A14-827C-BA53D11E858E}"/>
              </a:ext>
            </a:extLst>
          </p:cNvPr>
          <p:cNvSpPr>
            <a:spLocks noGrp="1"/>
          </p:cNvSpPr>
          <p:nvPr>
            <p:ph type="sldNum" sz="quarter" idx="12"/>
          </p:nvPr>
        </p:nvSpPr>
        <p:spPr/>
        <p:txBody>
          <a:bodyPr/>
          <a:lstStyle/>
          <a:p>
            <a:fld id="{DB8D4B75-CCB8-454C-BBE4-C1DEDB67A813}" type="slidenum">
              <a:rPr lang="en-US" smtClean="0"/>
              <a:t>26</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166" y="5957849"/>
            <a:ext cx="406400" cy="406400"/>
          </a:xfrm>
          <a:prstGeom prst="rect">
            <a:avLst/>
          </a:prstGeom>
        </p:spPr>
      </p:pic>
    </p:spTree>
    <p:extLst>
      <p:ext uri="{BB962C8B-B14F-4D97-AF65-F5344CB8AC3E}">
        <p14:creationId xmlns:p14="http://schemas.microsoft.com/office/powerpoint/2010/main" val="3413369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3C06-DAB9-403D-ABAD-28012371DD68}"/>
              </a:ext>
            </a:extLst>
          </p:cNvPr>
          <p:cNvSpPr>
            <a:spLocks noGrp="1"/>
          </p:cNvSpPr>
          <p:nvPr>
            <p:ph type="title"/>
          </p:nvPr>
        </p:nvSpPr>
        <p:spPr/>
        <p:txBody>
          <a:bodyPr/>
          <a:lstStyle/>
          <a:p>
            <a:r>
              <a:rPr lang="en-US" dirty="0"/>
              <a:t>Exhibit 2:  Comprehension</a:t>
            </a:r>
          </a:p>
        </p:txBody>
      </p:sp>
      <p:sp>
        <p:nvSpPr>
          <p:cNvPr id="3" name="Content Placeholder 2">
            <a:extLst>
              <a:ext uri="{FF2B5EF4-FFF2-40B4-BE49-F238E27FC236}">
                <a16:creationId xmlns:a16="http://schemas.microsoft.com/office/drawing/2014/main" id="{92ABB4F5-6DD7-4E84-AECD-C23598EEEA1B}"/>
              </a:ext>
            </a:extLst>
          </p:cNvPr>
          <p:cNvSpPr>
            <a:spLocks noGrp="1"/>
          </p:cNvSpPr>
          <p:nvPr>
            <p:ph idx="1"/>
          </p:nvPr>
        </p:nvSpPr>
        <p:spPr>
          <a:xfrm>
            <a:off x="1393767" y="2286000"/>
            <a:ext cx="9601200" cy="3581400"/>
          </a:xfrm>
        </p:spPr>
        <p:txBody>
          <a:bodyPr>
            <a:normAutofit lnSpcReduction="10000"/>
          </a:bodyPr>
          <a:lstStyle/>
          <a:p>
            <a:pPr marL="0" indent="0">
              <a:buNone/>
            </a:pPr>
            <a:r>
              <a:rPr lang="en-US" dirty="0"/>
              <a:t>To address Exhibit 2, I might comment on the following: </a:t>
            </a:r>
          </a:p>
          <a:p>
            <a:r>
              <a:rPr lang="en-US" dirty="0"/>
              <a:t>Based on the comprehension section of the DRA2 (Exhibit 2), Alyssa was successful at using text features to comprehend the passage and know what was coming next. Alyssa also shows purpose in her reading by asking reasonable questions and making reasonable predictions before reading. When constructing a summary, Alyssa used her own language to write it. Instructionally, Alyssa would benefit from instruction that would help her grasp the overall intent of a passage and add more supporting details from each section of a text into her summaries. She would also benefit from looking at key words an details to be more specific in her thinking and writing about a passage. Both of these are connected to and support the key details TEKS in the comprehension strand. Lastly, Alyssa would then benefit from instruction in extending her ideas when writing about her reading and connecting these to the meaning of a text, in her reading responses (TEKS). </a:t>
            </a:r>
          </a:p>
        </p:txBody>
      </p:sp>
      <p:sp>
        <p:nvSpPr>
          <p:cNvPr id="4" name="Slide Number Placeholder 3">
            <a:extLst>
              <a:ext uri="{FF2B5EF4-FFF2-40B4-BE49-F238E27FC236}">
                <a16:creationId xmlns:a16="http://schemas.microsoft.com/office/drawing/2014/main" id="{142CD55F-B510-472A-A766-64CDD1FAB040}"/>
              </a:ext>
            </a:extLst>
          </p:cNvPr>
          <p:cNvSpPr>
            <a:spLocks noGrp="1"/>
          </p:cNvSpPr>
          <p:nvPr>
            <p:ph type="sldNum" sz="quarter" idx="12"/>
          </p:nvPr>
        </p:nvSpPr>
        <p:spPr/>
        <p:txBody>
          <a:bodyPr/>
          <a:lstStyle/>
          <a:p>
            <a:fld id="{DB8D4B75-CCB8-454C-BBE4-C1DEDB67A813}" type="slidenum">
              <a:rPr lang="en-US" smtClean="0"/>
              <a:t>27</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146" y="6046986"/>
            <a:ext cx="406400" cy="406400"/>
          </a:xfrm>
          <a:prstGeom prst="rect">
            <a:avLst/>
          </a:prstGeom>
        </p:spPr>
      </p:pic>
    </p:spTree>
    <p:extLst>
      <p:ext uri="{BB962C8B-B14F-4D97-AF65-F5344CB8AC3E}">
        <p14:creationId xmlns:p14="http://schemas.microsoft.com/office/powerpoint/2010/main" val="743854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E6E9-3DCB-4B7A-9846-8ED340689DF0}"/>
              </a:ext>
            </a:extLst>
          </p:cNvPr>
          <p:cNvSpPr>
            <a:spLocks noGrp="1"/>
          </p:cNvSpPr>
          <p:nvPr>
            <p:ph type="title"/>
          </p:nvPr>
        </p:nvSpPr>
        <p:spPr/>
        <p:txBody>
          <a:bodyPr/>
          <a:lstStyle/>
          <a:p>
            <a:r>
              <a:rPr lang="en-US" dirty="0"/>
              <a:t>You’ve Got This…</a:t>
            </a:r>
          </a:p>
        </p:txBody>
      </p:sp>
      <p:sp>
        <p:nvSpPr>
          <p:cNvPr id="3" name="Content Placeholder 2">
            <a:extLst>
              <a:ext uri="{FF2B5EF4-FFF2-40B4-BE49-F238E27FC236}">
                <a16:creationId xmlns:a16="http://schemas.microsoft.com/office/drawing/2014/main" id="{A850D60D-B54E-45A8-B901-07D3D56CEC8F}"/>
              </a:ext>
            </a:extLst>
          </p:cNvPr>
          <p:cNvSpPr>
            <a:spLocks noGrp="1"/>
          </p:cNvSpPr>
          <p:nvPr>
            <p:ph idx="1"/>
          </p:nvPr>
        </p:nvSpPr>
        <p:spPr/>
        <p:txBody>
          <a:bodyPr/>
          <a:lstStyle/>
          <a:p>
            <a:r>
              <a:rPr lang="en-US" dirty="0"/>
              <a:t>Remember, you have all the tools necessary to be successful on this test.  </a:t>
            </a:r>
          </a:p>
          <a:p>
            <a:endParaRPr lang="en-US" dirty="0"/>
          </a:p>
          <a:p>
            <a:r>
              <a:rPr lang="en-US" dirty="0"/>
              <a:t>It is our hope that going through these exercises has helped you to feel more prepared for the Constructed Response.  </a:t>
            </a:r>
          </a:p>
          <a:p>
            <a:endParaRPr lang="en-US" dirty="0"/>
          </a:p>
          <a:p>
            <a:r>
              <a:rPr lang="en-US" dirty="0"/>
              <a:t>On the day of the exam, take a deep breath, carefully map out your possible responses, check over your work, maximize your tools of writing skills, and envision yourself setting up your first classroom.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523F4D4-238A-44DB-8E7A-1154DFA718F8}"/>
              </a:ext>
            </a:extLst>
          </p:cNvPr>
          <p:cNvSpPr>
            <a:spLocks noGrp="1"/>
          </p:cNvSpPr>
          <p:nvPr>
            <p:ph type="sldNum" sz="quarter" idx="12"/>
          </p:nvPr>
        </p:nvSpPr>
        <p:spPr/>
        <p:txBody>
          <a:bodyPr/>
          <a:lstStyle/>
          <a:p>
            <a:fld id="{DB8D4B75-CCB8-454C-BBE4-C1DEDB67A813}" type="slidenum">
              <a:rPr lang="en-US" smtClean="0"/>
              <a:t>28</a:t>
            </a:fld>
            <a:endParaRPr lang="en-US"/>
          </a:p>
        </p:txBody>
      </p:sp>
      <p:pic>
        <p:nvPicPr>
          <p:cNvPr id="5" name="slide37">
            <a:hlinkClick r:id="" action="ppaction://media"/>
            <a:extLst>
              <a:ext uri="{FF2B5EF4-FFF2-40B4-BE49-F238E27FC236}">
                <a16:creationId xmlns:a16="http://schemas.microsoft.com/office/drawing/2014/main" id="{8E6EDE29-D336-4B18-91DF-C9D9E36DBF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5843786"/>
            <a:ext cx="609600" cy="609600"/>
          </a:xfrm>
          <a:prstGeom prst="rect">
            <a:avLst/>
          </a:prstGeom>
        </p:spPr>
      </p:pic>
    </p:spTree>
    <p:extLst>
      <p:ext uri="{BB962C8B-B14F-4D97-AF65-F5344CB8AC3E}">
        <p14:creationId xmlns:p14="http://schemas.microsoft.com/office/powerpoint/2010/main" val="17079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A0F7-E9B0-4289-B607-6CA5F1D26521}"/>
              </a:ext>
            </a:extLst>
          </p:cNvPr>
          <p:cNvSpPr>
            <a:spLocks noGrp="1"/>
          </p:cNvSpPr>
          <p:nvPr>
            <p:ph type="title"/>
          </p:nvPr>
        </p:nvSpPr>
        <p:spPr/>
        <p:txBody>
          <a:bodyPr/>
          <a:lstStyle/>
          <a:p>
            <a:r>
              <a:rPr lang="en-US" dirty="0"/>
              <a:t>Information and Practice</a:t>
            </a:r>
          </a:p>
        </p:txBody>
      </p:sp>
      <p:sp>
        <p:nvSpPr>
          <p:cNvPr id="3" name="Content Placeholder 2">
            <a:extLst>
              <a:ext uri="{FF2B5EF4-FFF2-40B4-BE49-F238E27FC236}">
                <a16:creationId xmlns:a16="http://schemas.microsoft.com/office/drawing/2014/main" id="{7B6ADB50-C7AB-4C6F-B3B5-B6C63A1F905D}"/>
              </a:ext>
            </a:extLst>
          </p:cNvPr>
          <p:cNvSpPr>
            <a:spLocks noGrp="1"/>
          </p:cNvSpPr>
          <p:nvPr>
            <p:ph idx="1"/>
          </p:nvPr>
        </p:nvSpPr>
        <p:spPr/>
        <p:txBody>
          <a:bodyPr>
            <a:normAutofit/>
          </a:bodyPr>
          <a:lstStyle/>
          <a:p>
            <a:r>
              <a:rPr lang="en-US" sz="2800" dirty="0"/>
              <a:t>Please view the State Assessment Website for updated information. </a:t>
            </a:r>
            <a:r>
              <a:rPr lang="en-US" sz="2800" dirty="0">
                <a:hlinkClick r:id="rId2"/>
              </a:rPr>
              <a:t>https://www.uhcl.edu/education/certification/state-assessments/</a:t>
            </a:r>
            <a:r>
              <a:rPr lang="en-US" sz="2800" dirty="0"/>
              <a:t> </a:t>
            </a:r>
          </a:p>
          <a:p>
            <a:r>
              <a:rPr lang="en-US" sz="2800" dirty="0"/>
              <a:t>Preparation Manual can be found here. </a:t>
            </a:r>
            <a:r>
              <a:rPr lang="en-US" sz="2800" dirty="0">
                <a:hlinkClick r:id="rId3"/>
              </a:rPr>
              <a:t>http://www.tx.nesinc.com/Content/StudyGuide/TX_SG_about_293.asp</a:t>
            </a:r>
            <a:r>
              <a:rPr lang="en-US" sz="2800" dirty="0"/>
              <a:t> </a:t>
            </a:r>
          </a:p>
        </p:txBody>
      </p:sp>
      <p:sp>
        <p:nvSpPr>
          <p:cNvPr id="4" name="Slide Number Placeholder 3">
            <a:extLst>
              <a:ext uri="{FF2B5EF4-FFF2-40B4-BE49-F238E27FC236}">
                <a16:creationId xmlns:a16="http://schemas.microsoft.com/office/drawing/2014/main" id="{F674A1BB-533F-4D09-B213-EA9998362FC0}"/>
              </a:ext>
            </a:extLst>
          </p:cNvPr>
          <p:cNvSpPr>
            <a:spLocks noGrp="1"/>
          </p:cNvSpPr>
          <p:nvPr>
            <p:ph type="sldNum" sz="quarter" idx="12"/>
          </p:nvPr>
        </p:nvSpPr>
        <p:spPr/>
        <p:txBody>
          <a:bodyPr/>
          <a:lstStyle/>
          <a:p>
            <a:fld id="{DB8D4B75-CCB8-454C-BBE4-C1DEDB67A813}" type="slidenum">
              <a:rPr lang="en-US" smtClean="0"/>
              <a:t>29</a:t>
            </a:fld>
            <a:endParaRPr lang="en-US"/>
          </a:p>
        </p:txBody>
      </p:sp>
    </p:spTree>
    <p:extLst>
      <p:ext uri="{BB962C8B-B14F-4D97-AF65-F5344CB8AC3E}">
        <p14:creationId xmlns:p14="http://schemas.microsoft.com/office/powerpoint/2010/main" val="325210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FB56-6221-4033-A5C9-01C2D4FFD205}"/>
              </a:ext>
            </a:extLst>
          </p:cNvPr>
          <p:cNvSpPr>
            <a:spLocks noGrp="1"/>
          </p:cNvSpPr>
          <p:nvPr>
            <p:ph type="title"/>
          </p:nvPr>
        </p:nvSpPr>
        <p:spPr>
          <a:xfrm>
            <a:off x="838200" y="365125"/>
            <a:ext cx="10515600" cy="964911"/>
          </a:xfrm>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A813D321-690F-4AEB-BA77-6CFD6F6D1A74}"/>
              </a:ext>
            </a:extLst>
          </p:cNvPr>
          <p:cNvSpPr>
            <a:spLocks noGrp="1"/>
          </p:cNvSpPr>
          <p:nvPr>
            <p:ph idx="1"/>
          </p:nvPr>
        </p:nvSpPr>
        <p:spPr>
          <a:xfrm>
            <a:off x="838200" y="1330036"/>
            <a:ext cx="10515600" cy="5292437"/>
          </a:xfrm>
        </p:spPr>
        <p:txBody>
          <a:bodyPr>
            <a:normAutofit/>
          </a:bodyPr>
          <a:lstStyle/>
          <a:p>
            <a:r>
              <a:rPr lang="en-US" b="1" dirty="0"/>
              <a:t>The STR exam will be required for the issuance of five certification fields:</a:t>
            </a:r>
            <a:endParaRPr lang="en-US" dirty="0"/>
          </a:p>
          <a:p>
            <a:r>
              <a:rPr lang="en-US" dirty="0"/>
              <a:t>Early Childhood: EC – Grade 3</a:t>
            </a:r>
          </a:p>
          <a:p>
            <a:r>
              <a:rPr lang="en-US" dirty="0"/>
              <a:t>Core Subjects with Science of Teaching Reading: Early Childhood–Grade 6</a:t>
            </a:r>
          </a:p>
          <a:p>
            <a:r>
              <a:rPr lang="en-US" dirty="0"/>
              <a:t>Core Subjects with Science of Teaching Reading: Grades 4–8</a:t>
            </a:r>
          </a:p>
          <a:p>
            <a:r>
              <a:rPr lang="en-US" dirty="0"/>
              <a:t>English Language Arts and Reading with Science of Teaching Reading: Grades 4–8​</a:t>
            </a:r>
          </a:p>
          <a:p>
            <a:r>
              <a:rPr lang="en-US" dirty="0"/>
              <a:t>English Language Arts and Reading/Social Studies with Science of Teaching Reading: Grades 4–8​</a:t>
            </a:r>
          </a:p>
          <a:p>
            <a:endParaRPr lang="en-US" dirty="0"/>
          </a:p>
          <a:p>
            <a:pPr algn="ctr"/>
            <a:r>
              <a:rPr lang="en-US" sz="2200" dirty="0"/>
              <a:t>The STR exam will be required for the issuance of intern, probationary, and standard certifications for these certification fields beginning January 1, 2021.   </a:t>
            </a:r>
          </a:p>
          <a:p>
            <a:endParaRPr lang="en-US" dirty="0"/>
          </a:p>
        </p:txBody>
      </p:sp>
      <p:sp>
        <p:nvSpPr>
          <p:cNvPr id="4" name="Slide Number Placeholder 3">
            <a:extLst>
              <a:ext uri="{FF2B5EF4-FFF2-40B4-BE49-F238E27FC236}">
                <a16:creationId xmlns:a16="http://schemas.microsoft.com/office/drawing/2014/main" id="{CFA0AF42-F564-4499-B2AC-D083F29DF0F3}"/>
              </a:ext>
            </a:extLst>
          </p:cNvPr>
          <p:cNvSpPr>
            <a:spLocks noGrp="1"/>
          </p:cNvSpPr>
          <p:nvPr>
            <p:ph type="sldNum" sz="quarter" idx="12"/>
          </p:nvPr>
        </p:nvSpPr>
        <p:spPr/>
        <p:txBody>
          <a:bodyPr/>
          <a:lstStyle/>
          <a:p>
            <a:fld id="{DB8D4B75-CCB8-454C-BBE4-C1DEDB67A813}" type="slidenum">
              <a:rPr lang="en-US" smtClean="0"/>
              <a:t>3</a:t>
            </a:fld>
            <a:endParaRPr lang="en-US"/>
          </a:p>
        </p:txBody>
      </p:sp>
      <p:pic>
        <p:nvPicPr>
          <p:cNvPr id="5" name="slide3">
            <a:hlinkClick r:id="" action="ppaction://media"/>
            <a:extLst>
              <a:ext uri="{FF2B5EF4-FFF2-40B4-BE49-F238E27FC236}">
                <a16:creationId xmlns:a16="http://schemas.microsoft.com/office/drawing/2014/main" id="{F4C9F7E6-CFC4-4288-A716-0E85C6E04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020" y="5779770"/>
            <a:ext cx="609600" cy="609600"/>
          </a:xfrm>
          <a:prstGeom prst="rect">
            <a:avLst/>
          </a:prstGeom>
        </p:spPr>
      </p:pic>
    </p:spTree>
    <p:extLst>
      <p:ext uri="{BB962C8B-B14F-4D97-AF65-F5344CB8AC3E}">
        <p14:creationId xmlns:p14="http://schemas.microsoft.com/office/powerpoint/2010/main" val="181346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7E5BE-1662-4DFF-B398-E9D9F563C485}"/>
              </a:ext>
            </a:extLst>
          </p:cNvPr>
          <p:cNvSpPr>
            <a:spLocks noGrp="1"/>
          </p:cNvSpPr>
          <p:nvPr>
            <p:ph type="title"/>
          </p:nvPr>
        </p:nvSpPr>
        <p:spPr/>
        <p:txBody>
          <a:bodyPr/>
          <a:lstStyle/>
          <a:p>
            <a:r>
              <a:rPr lang="en-US" dirty="0"/>
              <a:t>Your Coursework at UHCL….</a:t>
            </a:r>
          </a:p>
        </p:txBody>
      </p:sp>
      <p:sp>
        <p:nvSpPr>
          <p:cNvPr id="3" name="Content Placeholder 2">
            <a:extLst>
              <a:ext uri="{FF2B5EF4-FFF2-40B4-BE49-F238E27FC236}">
                <a16:creationId xmlns:a16="http://schemas.microsoft.com/office/drawing/2014/main" id="{B115E9CD-10B9-4271-8AF9-D64E1B80550F}"/>
              </a:ext>
            </a:extLst>
          </p:cNvPr>
          <p:cNvSpPr>
            <a:spLocks noGrp="1"/>
          </p:cNvSpPr>
          <p:nvPr>
            <p:ph idx="1"/>
          </p:nvPr>
        </p:nvSpPr>
        <p:spPr/>
        <p:txBody>
          <a:bodyPr/>
          <a:lstStyle/>
          <a:p>
            <a:r>
              <a:rPr lang="en-US" dirty="0"/>
              <a:t>Has prepared you for the exam</a:t>
            </a:r>
          </a:p>
          <a:p>
            <a:r>
              <a:rPr lang="en-US" dirty="0"/>
              <a:t>Has provided you with knowledge of instructional strategies/activities, TEKs, and assessment tools</a:t>
            </a:r>
          </a:p>
          <a:p>
            <a:r>
              <a:rPr lang="en-US" dirty="0"/>
              <a:t>Has prepared you for building a bridge between data and instructional strategies</a:t>
            </a:r>
          </a:p>
          <a:p>
            <a:r>
              <a:rPr lang="en-US" dirty="0"/>
              <a:t>Has helped you approach student’s learning from a strengths’ perspective</a:t>
            </a:r>
          </a:p>
          <a:p>
            <a:endParaRPr lang="en-US" dirty="0"/>
          </a:p>
        </p:txBody>
      </p:sp>
      <p:pic>
        <p:nvPicPr>
          <p:cNvPr id="3074" name="Picture 2" descr="40 Best Memes To Let You Know That 'You Got This' | SayingImages.com">
            <a:extLst>
              <a:ext uri="{FF2B5EF4-FFF2-40B4-BE49-F238E27FC236}">
                <a16:creationId xmlns:a16="http://schemas.microsoft.com/office/drawing/2014/main" id="{1456FF6F-6D1E-4E91-A85C-D1E2522E3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429" y="4224504"/>
            <a:ext cx="2260116" cy="22601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B92A64B-A3FB-4547-B17A-B32FEDDCDF90}"/>
              </a:ext>
            </a:extLst>
          </p:cNvPr>
          <p:cNvSpPr>
            <a:spLocks noGrp="1"/>
          </p:cNvSpPr>
          <p:nvPr>
            <p:ph type="sldNum" sz="quarter" idx="12"/>
          </p:nvPr>
        </p:nvSpPr>
        <p:spPr/>
        <p:txBody>
          <a:bodyPr/>
          <a:lstStyle/>
          <a:p>
            <a:fld id="{DB8D4B75-CCB8-454C-BBE4-C1DEDB67A813}" type="slidenum">
              <a:rPr lang="en-US" smtClean="0"/>
              <a:t>4</a:t>
            </a:fld>
            <a:endParaRPr lang="en-US"/>
          </a:p>
        </p:txBody>
      </p:sp>
      <p:pic>
        <p:nvPicPr>
          <p:cNvPr id="5" name="slide4">
            <a:hlinkClick r:id="" action="ppaction://media"/>
            <a:extLst>
              <a:ext uri="{FF2B5EF4-FFF2-40B4-BE49-F238E27FC236}">
                <a16:creationId xmlns:a16="http://schemas.microsoft.com/office/drawing/2014/main" id="{7C39FCBF-2243-4261-947A-0C6ECB5533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030" y="5843786"/>
            <a:ext cx="609600" cy="609600"/>
          </a:xfrm>
          <a:prstGeom prst="rect">
            <a:avLst/>
          </a:prstGeom>
        </p:spPr>
      </p:pic>
    </p:spTree>
    <p:extLst>
      <p:ext uri="{BB962C8B-B14F-4D97-AF65-F5344CB8AC3E}">
        <p14:creationId xmlns:p14="http://schemas.microsoft.com/office/powerpoint/2010/main" val="257142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CE6A-4D80-4626-8060-7D6B89630D8F}"/>
              </a:ext>
            </a:extLst>
          </p:cNvPr>
          <p:cNvSpPr>
            <a:spLocks noGrp="1"/>
          </p:cNvSpPr>
          <p:nvPr>
            <p:ph type="title"/>
          </p:nvPr>
        </p:nvSpPr>
        <p:spPr/>
        <p:txBody>
          <a:bodyPr/>
          <a:lstStyle/>
          <a:p>
            <a:r>
              <a:rPr lang="en-US" dirty="0"/>
              <a:t>Framework and Weighting of Test</a:t>
            </a:r>
          </a:p>
        </p:txBody>
      </p:sp>
      <p:sp>
        <p:nvSpPr>
          <p:cNvPr id="3" name="Content Placeholder 2">
            <a:extLst>
              <a:ext uri="{FF2B5EF4-FFF2-40B4-BE49-F238E27FC236}">
                <a16:creationId xmlns:a16="http://schemas.microsoft.com/office/drawing/2014/main" id="{8CDD6CBB-CF65-4496-A95D-6A54CA079148}"/>
              </a:ext>
            </a:extLst>
          </p:cNvPr>
          <p:cNvSpPr>
            <a:spLocks noGrp="1"/>
          </p:cNvSpPr>
          <p:nvPr>
            <p:ph idx="1"/>
          </p:nvPr>
        </p:nvSpPr>
        <p:spPr/>
        <p:txBody>
          <a:bodyPr>
            <a:normAutofit fontScale="92500" lnSpcReduction="10000"/>
          </a:bodyPr>
          <a:lstStyle/>
          <a:p>
            <a:r>
              <a:rPr lang="en-US" sz="3600" dirty="0"/>
              <a:t>Four Domains, see list and weighting below.</a:t>
            </a:r>
          </a:p>
          <a:p>
            <a:r>
              <a:rPr lang="en-US" sz="3600" dirty="0"/>
              <a:t>13 Competencies</a:t>
            </a:r>
          </a:p>
          <a:p>
            <a:r>
              <a:rPr lang="en-US" sz="3600" dirty="0"/>
              <a:t>Topics:</a:t>
            </a:r>
          </a:p>
          <a:p>
            <a:pPr lvl="1"/>
            <a:r>
              <a:rPr lang="en-US" sz="3200" dirty="0"/>
              <a:t>Reading Pedagogy,</a:t>
            </a:r>
          </a:p>
          <a:p>
            <a:pPr lvl="1"/>
            <a:r>
              <a:rPr lang="en-US" sz="3200" dirty="0"/>
              <a:t>Reading Development/Foundational Skills,</a:t>
            </a:r>
          </a:p>
          <a:p>
            <a:pPr lvl="1"/>
            <a:r>
              <a:rPr lang="en-US" sz="3200" dirty="0"/>
              <a:t>Reading Development/Comprehension, and</a:t>
            </a:r>
          </a:p>
          <a:p>
            <a:pPr lvl="1"/>
            <a:r>
              <a:rPr lang="en-US" sz="3200" dirty="0"/>
              <a:t>Analysis and Response</a:t>
            </a:r>
          </a:p>
        </p:txBody>
      </p:sp>
      <p:sp>
        <p:nvSpPr>
          <p:cNvPr id="4" name="Slide Number Placeholder 3">
            <a:extLst>
              <a:ext uri="{FF2B5EF4-FFF2-40B4-BE49-F238E27FC236}">
                <a16:creationId xmlns:a16="http://schemas.microsoft.com/office/drawing/2014/main" id="{32EAAEB6-7FD8-4A5F-8A7E-5FD3CE2109B7}"/>
              </a:ext>
            </a:extLst>
          </p:cNvPr>
          <p:cNvSpPr>
            <a:spLocks noGrp="1"/>
          </p:cNvSpPr>
          <p:nvPr>
            <p:ph type="sldNum" sz="quarter" idx="12"/>
          </p:nvPr>
        </p:nvSpPr>
        <p:spPr/>
        <p:txBody>
          <a:bodyPr/>
          <a:lstStyle/>
          <a:p>
            <a:fld id="{DB8D4B75-CCB8-454C-BBE4-C1DEDB67A813}" type="slidenum">
              <a:rPr lang="en-US" smtClean="0"/>
              <a:t>5</a:t>
            </a:fld>
            <a:endParaRPr lang="en-US"/>
          </a:p>
        </p:txBody>
      </p:sp>
      <p:pic>
        <p:nvPicPr>
          <p:cNvPr id="5" name="slide5">
            <a:hlinkClick r:id="" action="ppaction://media"/>
            <a:extLst>
              <a:ext uri="{FF2B5EF4-FFF2-40B4-BE49-F238E27FC236}">
                <a16:creationId xmlns:a16="http://schemas.microsoft.com/office/drawing/2014/main" id="{644520C0-47B7-4470-BF73-1452F886F7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5867400"/>
            <a:ext cx="609600" cy="609600"/>
          </a:xfrm>
          <a:prstGeom prst="rect">
            <a:avLst/>
          </a:prstGeom>
        </p:spPr>
      </p:pic>
    </p:spTree>
    <p:extLst>
      <p:ext uri="{BB962C8B-B14F-4D97-AF65-F5344CB8AC3E}">
        <p14:creationId xmlns:p14="http://schemas.microsoft.com/office/powerpoint/2010/main" val="421138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1AD8-AFC5-454A-8DEF-DEF7C51E74D1}"/>
              </a:ext>
            </a:extLst>
          </p:cNvPr>
          <p:cNvSpPr>
            <a:spLocks noGrp="1"/>
          </p:cNvSpPr>
          <p:nvPr>
            <p:ph type="title"/>
          </p:nvPr>
        </p:nvSpPr>
        <p:spPr/>
        <p:txBody>
          <a:bodyPr/>
          <a:lstStyle/>
          <a:p>
            <a:r>
              <a:rPr lang="en-US" dirty="0"/>
              <a:t>Domains Covered</a:t>
            </a:r>
          </a:p>
        </p:txBody>
      </p:sp>
      <p:pic>
        <p:nvPicPr>
          <p:cNvPr id="4" name="Content Placeholder 3">
            <a:extLst>
              <a:ext uri="{FF2B5EF4-FFF2-40B4-BE49-F238E27FC236}">
                <a16:creationId xmlns:a16="http://schemas.microsoft.com/office/drawing/2014/main" id="{B38B9D61-029D-4197-A98B-99CDAF0A9DBE}"/>
              </a:ext>
            </a:extLst>
          </p:cNvPr>
          <p:cNvPicPr>
            <a:picLocks noGrp="1" noChangeAspect="1"/>
          </p:cNvPicPr>
          <p:nvPr>
            <p:ph idx="1"/>
          </p:nvPr>
        </p:nvPicPr>
        <p:blipFill rotWithShape="1">
          <a:blip r:embed="rId4"/>
          <a:srcRect l="19807" t="17223" r="23049" b="3310"/>
          <a:stretch/>
        </p:blipFill>
        <p:spPr>
          <a:xfrm>
            <a:off x="2732690" y="1309938"/>
            <a:ext cx="6947338" cy="5182937"/>
          </a:xfrm>
          <a:prstGeom prst="rect">
            <a:avLst/>
          </a:prstGeom>
        </p:spPr>
      </p:pic>
      <p:sp>
        <p:nvSpPr>
          <p:cNvPr id="3" name="Slide Number Placeholder 2">
            <a:extLst>
              <a:ext uri="{FF2B5EF4-FFF2-40B4-BE49-F238E27FC236}">
                <a16:creationId xmlns:a16="http://schemas.microsoft.com/office/drawing/2014/main" id="{DD778C68-2B8E-4B55-9D01-176BE1A6E79B}"/>
              </a:ext>
            </a:extLst>
          </p:cNvPr>
          <p:cNvSpPr>
            <a:spLocks noGrp="1"/>
          </p:cNvSpPr>
          <p:nvPr>
            <p:ph type="sldNum" sz="quarter" idx="12"/>
          </p:nvPr>
        </p:nvSpPr>
        <p:spPr/>
        <p:txBody>
          <a:bodyPr/>
          <a:lstStyle/>
          <a:p>
            <a:fld id="{DB8D4B75-CCB8-454C-BBE4-C1DEDB67A813}" type="slidenum">
              <a:rPr lang="en-US" smtClean="0"/>
              <a:t>6</a:t>
            </a:fld>
            <a:endParaRPr lang="en-US"/>
          </a:p>
        </p:txBody>
      </p:sp>
      <p:pic>
        <p:nvPicPr>
          <p:cNvPr id="5" name="slide6">
            <a:hlinkClick r:id="" action="ppaction://media"/>
            <a:extLst>
              <a:ext uri="{FF2B5EF4-FFF2-40B4-BE49-F238E27FC236}">
                <a16:creationId xmlns:a16="http://schemas.microsoft.com/office/drawing/2014/main" id="{27D1F3EB-22B0-4711-AFDE-7105F2004E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5935980"/>
            <a:ext cx="609600" cy="609600"/>
          </a:xfrm>
          <a:prstGeom prst="rect">
            <a:avLst/>
          </a:prstGeom>
        </p:spPr>
      </p:pic>
    </p:spTree>
    <p:extLst>
      <p:ext uri="{BB962C8B-B14F-4D97-AF65-F5344CB8AC3E}">
        <p14:creationId xmlns:p14="http://schemas.microsoft.com/office/powerpoint/2010/main" val="39034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C9B0-B57F-4518-8C3E-7D7FE5B198ED}"/>
              </a:ext>
            </a:extLst>
          </p:cNvPr>
          <p:cNvSpPr>
            <a:spLocks noGrp="1"/>
          </p:cNvSpPr>
          <p:nvPr>
            <p:ph type="title"/>
          </p:nvPr>
        </p:nvSpPr>
        <p:spPr>
          <a:xfrm>
            <a:off x="1371600" y="341585"/>
            <a:ext cx="9601200" cy="1485900"/>
          </a:xfrm>
        </p:spPr>
        <p:txBody>
          <a:bodyPr>
            <a:normAutofit/>
          </a:bodyPr>
          <a:lstStyle/>
          <a:p>
            <a:r>
              <a:rPr lang="en-US" sz="2400" b="1" dirty="0"/>
              <a:t>Sample Assignment</a:t>
            </a:r>
            <a:br>
              <a:rPr lang="en-US" sz="2400" b="1" dirty="0"/>
            </a:br>
            <a:r>
              <a:rPr lang="en-US" sz="2400" b="1" dirty="0"/>
              <a:t>Use the information in the exhibits to complete the assignment that follows.</a:t>
            </a:r>
            <a:br>
              <a:rPr lang="en-US" sz="2400" dirty="0"/>
            </a:br>
            <a:endParaRPr lang="en-US" sz="2400" dirty="0"/>
          </a:p>
        </p:txBody>
      </p:sp>
      <p:sp>
        <p:nvSpPr>
          <p:cNvPr id="3" name="Content Placeholder 2">
            <a:extLst>
              <a:ext uri="{FF2B5EF4-FFF2-40B4-BE49-F238E27FC236}">
                <a16:creationId xmlns:a16="http://schemas.microsoft.com/office/drawing/2014/main" id="{230AE9BF-22AA-4242-90C9-D893392FC1A8}"/>
              </a:ext>
            </a:extLst>
          </p:cNvPr>
          <p:cNvSpPr>
            <a:spLocks noGrp="1"/>
          </p:cNvSpPr>
          <p:nvPr>
            <p:ph idx="1"/>
          </p:nvPr>
        </p:nvSpPr>
        <p:spPr>
          <a:xfrm>
            <a:off x="1371600" y="1713187"/>
            <a:ext cx="9601200" cy="4803228"/>
          </a:xfrm>
        </p:spPr>
        <p:txBody>
          <a:bodyPr>
            <a:normAutofit fontScale="85000" lnSpcReduction="10000"/>
          </a:bodyPr>
          <a:lstStyle/>
          <a:p>
            <a:r>
              <a:rPr lang="en-US" sz="1700" dirty="0"/>
              <a:t>This assignment focuses on a </a:t>
            </a:r>
            <a:r>
              <a:rPr lang="en-US" sz="1700" dirty="0">
                <a:solidFill>
                  <a:schemeClr val="tx1"/>
                </a:solidFill>
              </a:rPr>
              <a:t>fifth-grade student named Alyssa</a:t>
            </a:r>
            <a:r>
              <a:rPr lang="en-US" sz="1700" dirty="0"/>
              <a:t>. Her primary language is English. The assessment data in the exhibits were collected using the Developmental Reading Assessment (DRA2) during the first six weeks of the school year. </a:t>
            </a:r>
          </a:p>
          <a:p>
            <a:r>
              <a:rPr lang="en-US" sz="1700" dirty="0"/>
              <a:t>Using your knowledge of reading pedagogy and the developmental progression of foundational reading skills and reading comprehension as described in the Texas Essential Knowledge and Skills (TEKS) for English Language Arts and Reading (ELAR), analyze the information provided and write a response of approximately 400–600 words in which you:</a:t>
            </a:r>
          </a:p>
          <a:p>
            <a:r>
              <a:rPr lang="en-US" sz="1700" dirty="0"/>
              <a:t>Identify one significant need that the student demonstrates related to foundational reading skills (e.g., phonemic awareness skills, phonics skills, recognition of high-frequency words, syllabication skills, morphemic analysis skills, automaticity, reading fluency [i.e., accuracy, rate, and prosody]), citing specific evidence from the exhibits, particularly the Oral Reading Fluency Assessment, Fluency Rubric, to support your analysis;</a:t>
            </a:r>
          </a:p>
          <a:p>
            <a:r>
              <a:rPr lang="en-US" sz="1700" dirty="0"/>
              <a:t>Describe one appropriate, effective instructional strategy or activity that would address the student's need you identified related to foundational reading skills and help the student achieve relevant grade-level standards;</a:t>
            </a:r>
          </a:p>
          <a:p>
            <a:r>
              <a:rPr lang="en-US" sz="1700" dirty="0"/>
              <a:t>Identify one significant need that the student demonstrates related to reading comprehension (e.g., vocabulary knowledge; knowledge of sentence and grammatical structures; application of literal, inferential, or evaluative comprehension skills; use of comprehension strategies; application of text analysis skills to a literary or informational text), citing specific evidence from the exhibits, particularly the Comprehension Assessment, to support your analysis;</a:t>
            </a:r>
          </a:p>
          <a:p>
            <a:r>
              <a:rPr lang="en-US" sz="1700" dirty="0"/>
              <a:t>Describe one appropriate, effective instructional strategy or activity that would address the need you identified related to the student's reading comprehension and help the student achieve relevant grade-level standards; and</a:t>
            </a:r>
          </a:p>
          <a:p>
            <a:r>
              <a:rPr lang="en-US" sz="1700" dirty="0"/>
              <a:t>Explain why each of the instructional strategies or activities you described would be effective in addressing the needs you identified and in helping the student achieve grade-level reading standards as described in the TEKS for ELAR.</a:t>
            </a:r>
          </a:p>
          <a:p>
            <a:endParaRPr lang="en-US" sz="1100" dirty="0"/>
          </a:p>
        </p:txBody>
      </p:sp>
      <p:sp>
        <p:nvSpPr>
          <p:cNvPr id="4" name="Slide Number Placeholder 3">
            <a:extLst>
              <a:ext uri="{FF2B5EF4-FFF2-40B4-BE49-F238E27FC236}">
                <a16:creationId xmlns:a16="http://schemas.microsoft.com/office/drawing/2014/main" id="{FEC19BDF-8765-43AD-8521-D0D4ACCB07C8}"/>
              </a:ext>
            </a:extLst>
          </p:cNvPr>
          <p:cNvSpPr>
            <a:spLocks noGrp="1"/>
          </p:cNvSpPr>
          <p:nvPr>
            <p:ph type="sldNum" sz="quarter" idx="12"/>
          </p:nvPr>
        </p:nvSpPr>
        <p:spPr/>
        <p:txBody>
          <a:bodyPr/>
          <a:lstStyle/>
          <a:p>
            <a:fld id="{DB8D4B75-CCB8-454C-BBE4-C1DEDB67A813}" type="slidenum">
              <a:rPr lang="en-US" smtClean="0"/>
              <a:t>7</a:t>
            </a:fld>
            <a:endParaRPr lang="en-US"/>
          </a:p>
        </p:txBody>
      </p:sp>
      <p:sp>
        <p:nvSpPr>
          <p:cNvPr id="6" name="Left Bracket 5"/>
          <p:cNvSpPr/>
          <p:nvPr/>
        </p:nvSpPr>
        <p:spPr>
          <a:xfrm>
            <a:off x="1318631" y="3209308"/>
            <a:ext cx="117088" cy="931127"/>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ket 7"/>
          <p:cNvSpPr/>
          <p:nvPr/>
        </p:nvSpPr>
        <p:spPr>
          <a:xfrm>
            <a:off x="1313056" y="4562163"/>
            <a:ext cx="117088" cy="931127"/>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972" y="6313215"/>
            <a:ext cx="406400" cy="406400"/>
          </a:xfrm>
          <a:prstGeom prst="rect">
            <a:avLst/>
          </a:prstGeom>
        </p:spPr>
      </p:pic>
    </p:spTree>
    <p:extLst>
      <p:ext uri="{BB962C8B-B14F-4D97-AF65-F5344CB8AC3E}">
        <p14:creationId xmlns:p14="http://schemas.microsoft.com/office/powerpoint/2010/main" val="3174882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9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253C-DEBD-410C-AD7B-21A65925D759}"/>
              </a:ext>
            </a:extLst>
          </p:cNvPr>
          <p:cNvSpPr>
            <a:spLocks noGrp="1"/>
          </p:cNvSpPr>
          <p:nvPr>
            <p:ph type="title"/>
          </p:nvPr>
        </p:nvSpPr>
        <p:spPr>
          <a:xfrm>
            <a:off x="1295400" y="402787"/>
            <a:ext cx="9601200" cy="1485900"/>
          </a:xfrm>
        </p:spPr>
        <p:txBody>
          <a:bodyPr>
            <a:normAutofit fontScale="90000"/>
          </a:bodyPr>
          <a:lstStyle/>
          <a:p>
            <a:r>
              <a:rPr lang="en-US" b="1" dirty="0"/>
              <a:t>Section 5: Sample Constructed-Response Question</a:t>
            </a:r>
            <a:br>
              <a:rPr lang="en-US" b="1" dirty="0"/>
            </a:br>
            <a:r>
              <a:rPr lang="en-US" b="1" dirty="0"/>
              <a:t>Science of Teaching Reading (293)</a:t>
            </a:r>
            <a:endParaRPr lang="en-US" dirty="0"/>
          </a:p>
        </p:txBody>
      </p:sp>
      <p:sp>
        <p:nvSpPr>
          <p:cNvPr id="3" name="Content Placeholder 2">
            <a:extLst>
              <a:ext uri="{FF2B5EF4-FFF2-40B4-BE49-F238E27FC236}">
                <a16:creationId xmlns:a16="http://schemas.microsoft.com/office/drawing/2014/main" id="{10E9052F-27AF-48D5-90F7-D6AF78529FE6}"/>
              </a:ext>
            </a:extLst>
          </p:cNvPr>
          <p:cNvSpPr>
            <a:spLocks noGrp="1"/>
          </p:cNvSpPr>
          <p:nvPr>
            <p:ph idx="1"/>
          </p:nvPr>
        </p:nvSpPr>
        <p:spPr>
          <a:xfrm>
            <a:off x="838200" y="1888687"/>
            <a:ext cx="10515600" cy="4351338"/>
          </a:xfrm>
        </p:spPr>
        <p:txBody>
          <a:bodyPr>
            <a:normAutofit fontScale="85000" lnSpcReduction="20000"/>
          </a:bodyPr>
          <a:lstStyle/>
          <a:p>
            <a:endParaRPr lang="en-US" b="1" dirty="0"/>
          </a:p>
          <a:p>
            <a:r>
              <a:rPr lang="en-US" b="1" dirty="0"/>
              <a:t>General Directions</a:t>
            </a:r>
          </a:p>
          <a:p>
            <a:r>
              <a:rPr lang="en-US" dirty="0"/>
              <a:t>This question requires you to demonstrate your knowledge of the subject area by providing an in-depth written response. Read the question carefully before you begin to write your response to ensure that you address all components. Think about how you will organize what you plan to write.</a:t>
            </a:r>
          </a:p>
          <a:p>
            <a:r>
              <a:rPr lang="en-US" dirty="0"/>
              <a:t>The final version of your response should conform to the conventions of standard English. Your written response should be your original work, written in your own words, and not copied or paraphrased from some other work. You may, however, use citations when appropriate.</a:t>
            </a:r>
          </a:p>
          <a:p>
            <a:r>
              <a:rPr lang="en-US" dirty="0"/>
              <a:t>Exhibits for the constructed-response question will be presented in a tabbed format on the computer-administered test. You will have the ability to move between exhibits by clicking on the tab labels at the top of the screen.</a:t>
            </a:r>
          </a:p>
          <a:p>
            <a:r>
              <a:rPr lang="en-US" dirty="0"/>
              <a:t>An on-screen answer box will be provided on the computer-administered test. The answer box includes a white response area for typing your response, as well as tools along the top of the box for editing your response. A word counter that counts the number of words entered for the response is also provided in the lower left corner of the box. Note that the size, shape, and placement of the answer box will depend on the content of the assignment.</a:t>
            </a:r>
          </a:p>
          <a:p>
            <a:endParaRPr lang="en-US" dirty="0"/>
          </a:p>
        </p:txBody>
      </p:sp>
      <p:sp>
        <p:nvSpPr>
          <p:cNvPr id="4" name="Slide Number Placeholder 3">
            <a:extLst>
              <a:ext uri="{FF2B5EF4-FFF2-40B4-BE49-F238E27FC236}">
                <a16:creationId xmlns:a16="http://schemas.microsoft.com/office/drawing/2014/main" id="{E985259E-FCFF-4143-B24C-E3BC0F1208AB}"/>
              </a:ext>
            </a:extLst>
          </p:cNvPr>
          <p:cNvSpPr>
            <a:spLocks noGrp="1"/>
          </p:cNvSpPr>
          <p:nvPr>
            <p:ph type="sldNum" sz="quarter" idx="12"/>
          </p:nvPr>
        </p:nvSpPr>
        <p:spPr/>
        <p:txBody>
          <a:bodyPr/>
          <a:lstStyle/>
          <a:p>
            <a:fld id="{DB8D4B75-CCB8-454C-BBE4-C1DEDB67A813}" type="slidenum">
              <a:rPr lang="en-US" smtClean="0"/>
              <a:t>8</a:t>
            </a:fld>
            <a:endParaRPr lang="en-US"/>
          </a:p>
        </p:txBody>
      </p:sp>
      <p:pic>
        <p:nvPicPr>
          <p:cNvPr id="5" name="slide8">
            <a:hlinkClick r:id="" action="ppaction://media"/>
            <a:extLst>
              <a:ext uri="{FF2B5EF4-FFF2-40B4-BE49-F238E27FC236}">
                <a16:creationId xmlns:a16="http://schemas.microsoft.com/office/drawing/2014/main" id="{0A4A9404-A327-4094-A800-8726060955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6041906"/>
            <a:ext cx="609600" cy="609600"/>
          </a:xfrm>
          <a:prstGeom prst="rect">
            <a:avLst/>
          </a:prstGeom>
        </p:spPr>
      </p:pic>
    </p:spTree>
    <p:extLst>
      <p:ext uri="{BB962C8B-B14F-4D97-AF65-F5344CB8AC3E}">
        <p14:creationId xmlns:p14="http://schemas.microsoft.com/office/powerpoint/2010/main" val="422314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F7D6D3-4E98-4592-9B80-137B8BD7D079}"/>
              </a:ext>
            </a:extLst>
          </p:cNvPr>
          <p:cNvSpPr>
            <a:spLocks noGrp="1"/>
          </p:cNvSpPr>
          <p:nvPr>
            <p:ph type="title"/>
          </p:nvPr>
        </p:nvSpPr>
        <p:spPr>
          <a:xfrm>
            <a:off x="1295400" y="123738"/>
            <a:ext cx="9601200" cy="782273"/>
          </a:xfrm>
        </p:spPr>
        <p:txBody>
          <a:bodyPr/>
          <a:lstStyle/>
          <a:p>
            <a:r>
              <a:rPr lang="en-US" dirty="0"/>
              <a:t>Suggested Approach</a:t>
            </a:r>
          </a:p>
        </p:txBody>
      </p:sp>
      <p:sp>
        <p:nvSpPr>
          <p:cNvPr id="6" name="Content Placeholder 5">
            <a:extLst>
              <a:ext uri="{FF2B5EF4-FFF2-40B4-BE49-F238E27FC236}">
                <a16:creationId xmlns:a16="http://schemas.microsoft.com/office/drawing/2014/main" id="{61DFCC00-0909-4C2F-96F8-FDDBF567B6D3}"/>
              </a:ext>
            </a:extLst>
          </p:cNvPr>
          <p:cNvSpPr>
            <a:spLocks noGrp="1"/>
          </p:cNvSpPr>
          <p:nvPr>
            <p:ph idx="1"/>
          </p:nvPr>
        </p:nvSpPr>
        <p:spPr>
          <a:xfrm>
            <a:off x="1371600" y="906011"/>
            <a:ext cx="9601200" cy="2944536"/>
          </a:xfrm>
        </p:spPr>
        <p:txBody>
          <a:bodyPr>
            <a:normAutofit fontScale="92500" lnSpcReduction="10000"/>
          </a:bodyPr>
          <a:lstStyle/>
          <a:p>
            <a:pPr marL="457200" indent="-457200">
              <a:buFont typeface="+mj-lt"/>
              <a:buAutoNum type="arabicPeriod"/>
            </a:pPr>
            <a:r>
              <a:rPr lang="en-US" dirty="0"/>
              <a:t>In order to not to feel overwhelmed with each of the exhibits, I suggest that you create a notetaking chart on scratch paper like below.</a:t>
            </a:r>
          </a:p>
          <a:p>
            <a:pPr marL="457200" indent="-457200">
              <a:buFont typeface="+mj-lt"/>
              <a:buAutoNum type="arabicPeriod"/>
            </a:pPr>
            <a:r>
              <a:rPr lang="en-US" dirty="0"/>
              <a:t>Go through each exhibit and complete the chart.</a:t>
            </a:r>
          </a:p>
          <a:p>
            <a:pPr marL="457200" indent="-457200">
              <a:buFont typeface="+mj-lt"/>
              <a:buAutoNum type="arabicPeriod"/>
            </a:pPr>
            <a:r>
              <a:rPr lang="en-US" dirty="0"/>
              <a:t>Once you have done this, you are ready to write.  </a:t>
            </a:r>
          </a:p>
          <a:p>
            <a:pPr lvl="1">
              <a:buFont typeface="Arial" panose="020B0604020202020204" pitchFamily="34" charset="0"/>
              <a:buChar char="•"/>
            </a:pPr>
            <a:r>
              <a:rPr lang="en-US" dirty="0"/>
              <a:t>Remember you must adhere to the following; Using your knowledge of reading pedagogy and the developmental progression of foundational reading skills and reading comprehension as described in the Texas Essential Knowledge and Skills (TEKS) for English Language Arts and Reading (ELAR), analyze the information provided and </a:t>
            </a:r>
            <a:r>
              <a:rPr lang="en-US" b="1" dirty="0"/>
              <a:t>write a response of approximately 400–600 words.</a:t>
            </a:r>
            <a:endParaRPr lang="en-US" dirty="0"/>
          </a:p>
          <a:p>
            <a:pPr marL="0" indent="0">
              <a:buNone/>
            </a:pPr>
            <a:endParaRPr lang="en-US" dirty="0"/>
          </a:p>
        </p:txBody>
      </p:sp>
      <p:graphicFrame>
        <p:nvGraphicFramePr>
          <p:cNvPr id="7" name="Table 6">
            <a:extLst>
              <a:ext uri="{FF2B5EF4-FFF2-40B4-BE49-F238E27FC236}">
                <a16:creationId xmlns:a16="http://schemas.microsoft.com/office/drawing/2014/main" id="{11370944-35FB-4141-8756-B6666A4E6EFC}"/>
              </a:ext>
            </a:extLst>
          </p:cNvPr>
          <p:cNvGraphicFramePr>
            <a:graphicFrameLocks noGrp="1"/>
          </p:cNvGraphicFramePr>
          <p:nvPr/>
        </p:nvGraphicFramePr>
        <p:xfrm>
          <a:off x="1090569" y="4217875"/>
          <a:ext cx="11023135" cy="2123440"/>
        </p:xfrm>
        <a:graphic>
          <a:graphicData uri="http://schemas.openxmlformats.org/drawingml/2006/table">
            <a:tbl>
              <a:tblPr firstRow="1" bandRow="1">
                <a:tableStyleId>{7DF18680-E054-41AD-8BC1-D1AEF772440D}</a:tableStyleId>
              </a:tblPr>
              <a:tblGrid>
                <a:gridCol w="2204627">
                  <a:extLst>
                    <a:ext uri="{9D8B030D-6E8A-4147-A177-3AD203B41FA5}">
                      <a16:colId xmlns:a16="http://schemas.microsoft.com/office/drawing/2014/main" val="2515776998"/>
                    </a:ext>
                  </a:extLst>
                </a:gridCol>
                <a:gridCol w="2204627">
                  <a:extLst>
                    <a:ext uri="{9D8B030D-6E8A-4147-A177-3AD203B41FA5}">
                      <a16:colId xmlns:a16="http://schemas.microsoft.com/office/drawing/2014/main" val="3042472902"/>
                    </a:ext>
                  </a:extLst>
                </a:gridCol>
                <a:gridCol w="2204627">
                  <a:extLst>
                    <a:ext uri="{9D8B030D-6E8A-4147-A177-3AD203B41FA5}">
                      <a16:colId xmlns:a16="http://schemas.microsoft.com/office/drawing/2014/main" val="116696646"/>
                    </a:ext>
                  </a:extLst>
                </a:gridCol>
                <a:gridCol w="2204627">
                  <a:extLst>
                    <a:ext uri="{9D8B030D-6E8A-4147-A177-3AD203B41FA5}">
                      <a16:colId xmlns:a16="http://schemas.microsoft.com/office/drawing/2014/main" val="792140353"/>
                    </a:ext>
                  </a:extLst>
                </a:gridCol>
                <a:gridCol w="2204627">
                  <a:extLst>
                    <a:ext uri="{9D8B030D-6E8A-4147-A177-3AD203B41FA5}">
                      <a16:colId xmlns:a16="http://schemas.microsoft.com/office/drawing/2014/main" val="3660780186"/>
                    </a:ext>
                  </a:extLst>
                </a:gridCol>
              </a:tblGrid>
              <a:tr h="370840">
                <a:tc>
                  <a:txBody>
                    <a:bodyPr/>
                    <a:lstStyle/>
                    <a:p>
                      <a:r>
                        <a:rPr lang="en-US" dirty="0"/>
                        <a:t>Exhibit Number</a:t>
                      </a:r>
                    </a:p>
                  </a:txBody>
                  <a:tcPr/>
                </a:tc>
                <a:tc>
                  <a:txBody>
                    <a:bodyPr/>
                    <a:lstStyle/>
                    <a:p>
                      <a:r>
                        <a:rPr lang="en-US" dirty="0"/>
                        <a:t>Student Strengths</a:t>
                      </a:r>
                    </a:p>
                  </a:txBody>
                  <a:tcPr/>
                </a:tc>
                <a:tc>
                  <a:txBody>
                    <a:bodyPr/>
                    <a:lstStyle/>
                    <a:p>
                      <a:r>
                        <a:rPr lang="en-US" dirty="0"/>
                        <a:t>Student Needs</a:t>
                      </a:r>
                    </a:p>
                  </a:txBody>
                  <a:tcPr/>
                </a:tc>
                <a:tc>
                  <a:txBody>
                    <a:bodyPr/>
                    <a:lstStyle/>
                    <a:p>
                      <a:r>
                        <a:rPr lang="en-US" dirty="0"/>
                        <a:t>Instructional Recommendations</a:t>
                      </a:r>
                    </a:p>
                  </a:txBody>
                  <a:tcPr/>
                </a:tc>
                <a:tc>
                  <a:txBody>
                    <a:bodyPr/>
                    <a:lstStyle/>
                    <a:p>
                      <a:r>
                        <a:rPr lang="en-US" dirty="0"/>
                        <a:t>TEKS</a:t>
                      </a:r>
                    </a:p>
                  </a:txBody>
                  <a:tcPr/>
                </a:tc>
                <a:extLst>
                  <a:ext uri="{0D108BD9-81ED-4DB2-BD59-A6C34878D82A}">
                    <a16:rowId xmlns:a16="http://schemas.microsoft.com/office/drawing/2014/main" val="948569600"/>
                  </a:ext>
                </a:extLst>
              </a:tr>
              <a:tr h="370840">
                <a:tc>
                  <a:txBody>
                    <a:bodyPr/>
                    <a:lstStyle/>
                    <a:p>
                      <a:r>
                        <a:rPr lang="en-US" dirty="0"/>
                        <a:t>1</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73467583"/>
                  </a:ext>
                </a:extLst>
              </a:tr>
              <a:tr h="370840">
                <a:tc>
                  <a:txBody>
                    <a:bodyPr/>
                    <a:lstStyle/>
                    <a:p>
                      <a:r>
                        <a:rPr lang="en-US" dirty="0"/>
                        <a:t>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84423587"/>
                  </a:ext>
                </a:extLst>
              </a:tr>
              <a:tr h="370840">
                <a:tc>
                  <a:txBody>
                    <a:bodyPr/>
                    <a:lstStyle/>
                    <a:p>
                      <a:r>
                        <a:rPr lang="en-US" dirty="0"/>
                        <a:t>3</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53062649"/>
                  </a:ext>
                </a:extLst>
              </a:tr>
              <a:tr h="370840">
                <a:tc>
                  <a:txBody>
                    <a:bodyPr/>
                    <a:lstStyle/>
                    <a:p>
                      <a:r>
                        <a:rPr lang="en-US" dirty="0"/>
                        <a:t>4</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2426762"/>
                  </a:ext>
                </a:extLst>
              </a:tr>
            </a:tbl>
          </a:graphicData>
        </a:graphic>
      </p:graphicFrame>
      <p:sp>
        <p:nvSpPr>
          <p:cNvPr id="2" name="Slide Number Placeholder 1">
            <a:extLst>
              <a:ext uri="{FF2B5EF4-FFF2-40B4-BE49-F238E27FC236}">
                <a16:creationId xmlns:a16="http://schemas.microsoft.com/office/drawing/2014/main" id="{DB6D9296-C237-4BFC-ACB6-00C1F7532C77}"/>
              </a:ext>
            </a:extLst>
          </p:cNvPr>
          <p:cNvSpPr>
            <a:spLocks noGrp="1"/>
          </p:cNvSpPr>
          <p:nvPr>
            <p:ph type="sldNum" sz="quarter" idx="12"/>
          </p:nvPr>
        </p:nvSpPr>
        <p:spPr/>
        <p:txBody>
          <a:bodyPr/>
          <a:lstStyle/>
          <a:p>
            <a:fld id="{DB8D4B75-CCB8-454C-BBE4-C1DEDB67A813}" type="slidenum">
              <a:rPr lang="en-US" smtClean="0"/>
              <a:t>9</a:t>
            </a:fld>
            <a:endParaRPr lang="en-US"/>
          </a:p>
        </p:txBody>
      </p:sp>
      <p:pic>
        <p:nvPicPr>
          <p:cNvPr id="3" name="slide9">
            <a:hlinkClick r:id="" action="ppaction://media"/>
            <a:extLst>
              <a:ext uri="{FF2B5EF4-FFF2-40B4-BE49-F238E27FC236}">
                <a16:creationId xmlns:a16="http://schemas.microsoft.com/office/drawing/2014/main" id="{C1A7069D-DE72-4791-B9F9-A0EA94BBBE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6275070"/>
            <a:ext cx="609600" cy="609600"/>
          </a:xfrm>
          <a:prstGeom prst="rect">
            <a:avLst/>
          </a:prstGeom>
        </p:spPr>
      </p:pic>
    </p:spTree>
    <p:extLst>
      <p:ext uri="{BB962C8B-B14F-4D97-AF65-F5344CB8AC3E}">
        <p14:creationId xmlns:p14="http://schemas.microsoft.com/office/powerpoint/2010/main" val="28639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4C87697D73DA4C836C3D0DC50A53BD" ma:contentTypeVersion="13" ma:contentTypeDescription="Create a new document." ma:contentTypeScope="" ma:versionID="c83773a474490e643410bf80838264c8">
  <xsd:schema xmlns:xsd="http://www.w3.org/2001/XMLSchema" xmlns:xs="http://www.w3.org/2001/XMLSchema" xmlns:p="http://schemas.microsoft.com/office/2006/metadata/properties" xmlns:ns3="96cd936c-4516-4569-8c97-7c82d7ab543b" xmlns:ns4="2905cd64-2ad4-4425-b4fa-5161f8f7194d" targetNamespace="http://schemas.microsoft.com/office/2006/metadata/properties" ma:root="true" ma:fieldsID="c01bd49c455b17916bf16fcb699dc170" ns3:_="" ns4:_="">
    <xsd:import namespace="96cd936c-4516-4569-8c97-7c82d7ab543b"/>
    <xsd:import namespace="2905cd64-2ad4-4425-b4fa-5161f8f7194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d936c-4516-4569-8c97-7c82d7ab5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05cd64-2ad4-4425-b4fa-5161f8f719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D24FFE-F508-455C-A0E6-AF87839A5D50}">
  <ds:schemaRefs>
    <ds:schemaRef ds:uri="http://schemas.microsoft.com/sharepoint/v3/contenttype/forms"/>
  </ds:schemaRefs>
</ds:datastoreItem>
</file>

<file path=customXml/itemProps2.xml><?xml version="1.0" encoding="utf-8"?>
<ds:datastoreItem xmlns:ds="http://schemas.openxmlformats.org/officeDocument/2006/customXml" ds:itemID="{1E38A78D-D81B-40C8-9CC8-26FF57CD4A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cd936c-4516-4569-8c97-7c82d7ab543b"/>
    <ds:schemaRef ds:uri="2905cd64-2ad4-4425-b4fa-5161f8f719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3EDD26-78B6-4114-B2D6-A3D5B087CE9B}">
  <ds:schemaRefs>
    <ds:schemaRef ds:uri="http://purl.org/dc/dcmitype/"/>
    <ds:schemaRef ds:uri="http://purl.org/dc/terms/"/>
    <ds:schemaRef ds:uri="http://purl.org/dc/elements/1.1/"/>
    <ds:schemaRef ds:uri="2905cd64-2ad4-4425-b4fa-5161f8f7194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96cd936c-4516-4569-8c97-7c82d7ab543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1485</TotalTime>
  <Words>2929</Words>
  <Application>Microsoft Office PowerPoint</Application>
  <PresentationFormat>Widescreen</PresentationFormat>
  <Paragraphs>243</Paragraphs>
  <Slides>29</Slides>
  <Notes>0</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Franklin Gothic Book</vt:lpstr>
      <vt:lpstr>Wingdings</vt:lpstr>
      <vt:lpstr>Crop</vt:lpstr>
      <vt:lpstr>Constructed Response Example &amp; Practice</vt:lpstr>
      <vt:lpstr>Welcome</vt:lpstr>
      <vt:lpstr> </vt:lpstr>
      <vt:lpstr>Your Coursework at UHCL….</vt:lpstr>
      <vt:lpstr>Framework and Weighting of Test</vt:lpstr>
      <vt:lpstr>Domains Covered</vt:lpstr>
      <vt:lpstr>Sample Assignment Use the information in the exhibits to complete the assignment that follows. </vt:lpstr>
      <vt:lpstr>Section 5: Sample Constructed-Response Question Science of Teaching Reading (293)</vt:lpstr>
      <vt:lpstr>Suggested Approach</vt:lpstr>
      <vt:lpstr>Ways you can practice…</vt:lpstr>
      <vt:lpstr>Carefully looking at the scoring criteria</vt:lpstr>
      <vt:lpstr>Rubric</vt:lpstr>
      <vt:lpstr>Score Scale</vt:lpstr>
      <vt:lpstr>Materials for Practicing</vt:lpstr>
      <vt:lpstr>Make your chart based on each of the assessments provided.  You will write your response using this chart as a guide.  </vt:lpstr>
      <vt:lpstr> Before writing:  Read the directions over several times, look back over your needs charts, and jot down notes. </vt:lpstr>
      <vt:lpstr>Let’s Practice</vt:lpstr>
      <vt:lpstr>Preparing to Answer the Prompt…</vt:lpstr>
      <vt:lpstr>Exhibit 1: Oral Reading Fluency and Fluency Rubric</vt:lpstr>
      <vt:lpstr>Make your chart based on each of the assessments provided.  You will write your response using this chart as a guide.  </vt:lpstr>
      <vt:lpstr>Exhibit 1:  Oral Reading Fluency</vt:lpstr>
      <vt:lpstr>Exhibit 1:  Reader Response</vt:lpstr>
      <vt:lpstr>Exhibit 2- Comprehension</vt:lpstr>
      <vt:lpstr>Exhibit 2- Comprehension</vt:lpstr>
      <vt:lpstr>Make your chart based on each of the assessments provided.  You will write your response using this chart as a guide.  </vt:lpstr>
      <vt:lpstr>Exhibit 2:  Comprehension</vt:lpstr>
      <vt:lpstr>Exhibit 2:  Comprehension</vt:lpstr>
      <vt:lpstr>You’ve Got This…</vt:lpstr>
      <vt:lpstr>Information and 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Constructed Response Example &amp; Practice</dc:title>
  <dc:creator>McEnery, Lillian B</dc:creator>
  <cp:lastModifiedBy>Lane, Michelle Thayne</cp:lastModifiedBy>
  <cp:revision>91</cp:revision>
  <dcterms:created xsi:type="dcterms:W3CDTF">2020-11-29T22:39:30Z</dcterms:created>
  <dcterms:modified xsi:type="dcterms:W3CDTF">2021-01-28T16:23:16Z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0x010100344C87697D73DA4C836C3D0DC50A53BD</vt:lpwstr>
  </property>
</Properties>
</file>