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56" r:id="rId5"/>
    <p:sldId id="259" r:id="rId6"/>
    <p:sldId id="257" r:id="rId7"/>
    <p:sldId id="308" r:id="rId8"/>
    <p:sldId id="305" r:id="rId9"/>
    <p:sldId id="306" r:id="rId10"/>
    <p:sldId id="263" r:id="rId11"/>
    <p:sldId id="262" r:id="rId12"/>
    <p:sldId id="281" r:id="rId13"/>
    <p:sldId id="275" r:id="rId14"/>
    <p:sldId id="319" r:id="rId15"/>
    <p:sldId id="272" r:id="rId16"/>
    <p:sldId id="273" r:id="rId17"/>
    <p:sldId id="299" r:id="rId18"/>
    <p:sldId id="301" r:id="rId19"/>
    <p:sldId id="289" r:id="rId20"/>
    <p:sldId id="260" r:id="rId21"/>
    <p:sldId id="302" r:id="rId22"/>
    <p:sldId id="303" r:id="rId23"/>
    <p:sldId id="322" r:id="rId24"/>
    <p:sldId id="304" r:id="rId25"/>
    <p:sldId id="311" r:id="rId26"/>
    <p:sldId id="317" r:id="rId27"/>
    <p:sldId id="326" r:id="rId28"/>
    <p:sldId id="286" r:id="rId29"/>
    <p:sldId id="320" r:id="rId30"/>
    <p:sldId id="278" r:id="rId31"/>
    <p:sldId id="280" r:id="rId32"/>
    <p:sldId id="323" r:id="rId33"/>
    <p:sldId id="287" r:id="rId34"/>
    <p:sldId id="321" r:id="rId35"/>
    <p:sldId id="279" r:id="rId36"/>
    <p:sldId id="318" r:id="rId37"/>
    <p:sldId id="325" r:id="rId38"/>
    <p:sldId id="288" r:id="rId39"/>
    <p:sldId id="324" r:id="rId40"/>
    <p:sldId id="327"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6" autoAdjust="0"/>
    <p:restoredTop sz="94660"/>
  </p:normalViewPr>
  <p:slideViewPr>
    <p:cSldViewPr snapToGrid="0">
      <p:cViewPr varScale="1">
        <p:scale>
          <a:sx n="92" d="100"/>
          <a:sy n="92" d="100"/>
        </p:scale>
        <p:origin x="1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AAA1-9133-4167-A75F-AF5001405068}"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2CBC4-E939-4EDB-A8F5-730E8F0DAF69}" type="slidenum">
              <a:rPr lang="en-US" smtClean="0"/>
              <a:t>‹#›</a:t>
            </a:fld>
            <a:endParaRPr lang="en-US"/>
          </a:p>
        </p:txBody>
      </p:sp>
    </p:spTree>
    <p:extLst>
      <p:ext uri="{BB962C8B-B14F-4D97-AF65-F5344CB8AC3E}">
        <p14:creationId xmlns:p14="http://schemas.microsoft.com/office/powerpoint/2010/main" val="236298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0A5EB26-4124-42D0-ADEB-5B7B41E49CA6}" type="datetime1">
              <a:rPr lang="en-US" smtClean="0"/>
              <a:t>1/12/2021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B8D4B75-CCB8-454C-BBE4-C1DEDB67A813}"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831295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E9C9B-CF0D-4F14-918D-A3668C35DA5A}"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72693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E81AEA-43B5-4915-AF3B-AAC05E83C2A6}"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81211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B7D62-51F3-4D28-9E11-870FE82DA6F5}"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43405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B07B36A-EB78-47C3-99A5-ACDAA12BD2F3}" type="datetime1">
              <a:rPr lang="en-US" smtClean="0"/>
              <a:t>1/12/2021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B8D4B75-CCB8-454C-BBE4-C1DEDB67A813}"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470931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FBE3CE-913E-4F19-A47D-5FE72E5FAB97}" type="datetime1">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03151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27781C-316F-4949-A2BD-BEA7C516B257}" type="datetime1">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423977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0A3055-5C24-45E2-BA3D-7FEA67444E72}" type="datetime1">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128725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B25F4-119C-48CA-9A73-ADE448E9BAD5}" type="datetime1">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00633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36A803C-2144-4081-9742-4AA54D145CB6}" type="datetime1">
              <a:rPr lang="en-US" smtClean="0"/>
              <a:t>1/12/2021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B8D4B75-CCB8-454C-BBE4-C1DEDB67A813}"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1666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EF5D114-C804-455C-8A9A-A47C8663EC2D}" type="datetime1">
              <a:rPr lang="en-US" smtClean="0"/>
              <a:t>1/12/2021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B8D4B75-CCB8-454C-BBE4-C1DEDB67A813}"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149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9D7BD85-B6FB-4CCB-AE67-2559EDFACA61}" type="datetime1">
              <a:rPr lang="en-US" smtClean="0"/>
              <a:t>1/12/2021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B8D4B75-CCB8-454C-BBE4-C1DEDB67A813}"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6406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p3"/><Relationship Id="rId1" Type="http://schemas.microsoft.com/office/2007/relationships/media" Target="../media/media19.mp3"/><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1.png"/><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hyperlink" Target="http://www.tx.nesinc.com/Content/StudyGuide/TX_SG_about_293.asp" TargetMode="External"/><Relationship Id="rId2" Type="http://schemas.openxmlformats.org/officeDocument/2006/relationships/hyperlink" Target="https://www.uhcl.edu/education/certification/state-assessmen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35AF-74DA-4977-8B71-5F80C2338B64}"/>
              </a:ext>
            </a:extLst>
          </p:cNvPr>
          <p:cNvSpPr>
            <a:spLocks noGrp="1"/>
          </p:cNvSpPr>
          <p:nvPr>
            <p:ph type="ctrTitle"/>
          </p:nvPr>
        </p:nvSpPr>
        <p:spPr>
          <a:xfrm>
            <a:off x="1915127" y="1431102"/>
            <a:ext cx="8361229" cy="2098226"/>
          </a:xfrm>
        </p:spPr>
        <p:txBody>
          <a:bodyPr/>
          <a:lstStyle/>
          <a:p>
            <a:r>
              <a:rPr lang="en-US" sz="5400" dirty="0"/>
              <a:t>Constructed Response Example &amp; Practice</a:t>
            </a:r>
          </a:p>
        </p:txBody>
      </p:sp>
      <p:sp>
        <p:nvSpPr>
          <p:cNvPr id="3" name="Subtitle 2">
            <a:extLst>
              <a:ext uri="{FF2B5EF4-FFF2-40B4-BE49-F238E27FC236}">
                <a16:creationId xmlns:a16="http://schemas.microsoft.com/office/drawing/2014/main" id="{BC6F437F-A9DA-4BAD-BA9D-A3BF642AD9F5}"/>
              </a:ext>
            </a:extLst>
          </p:cNvPr>
          <p:cNvSpPr>
            <a:spLocks noGrp="1"/>
          </p:cNvSpPr>
          <p:nvPr>
            <p:ph type="subTitle" idx="1"/>
          </p:nvPr>
        </p:nvSpPr>
        <p:spPr/>
        <p:txBody>
          <a:bodyPr>
            <a:normAutofit fontScale="85000" lnSpcReduction="10000"/>
          </a:bodyPr>
          <a:lstStyle/>
          <a:p>
            <a:r>
              <a:rPr lang="en-US" dirty="0"/>
              <a:t>Twitter:  @UHCLLITERACY</a:t>
            </a:r>
          </a:p>
          <a:p>
            <a:r>
              <a:rPr lang="en-US" dirty="0"/>
              <a:t>Science of Teaching Reading </a:t>
            </a:r>
            <a:r>
              <a:rPr lang="en-US" dirty="0" err="1"/>
              <a:t>TExES</a:t>
            </a:r>
            <a:r>
              <a:rPr lang="en-US" dirty="0"/>
              <a:t>  #293</a:t>
            </a:r>
          </a:p>
          <a:p>
            <a:r>
              <a:rPr lang="en-US" dirty="0"/>
              <a:t>Training provided by UHCL Literacy Faculty, December 2020</a:t>
            </a:r>
          </a:p>
        </p:txBody>
      </p:sp>
      <p:sp>
        <p:nvSpPr>
          <p:cNvPr id="4" name="Slide Number Placeholder 3">
            <a:extLst>
              <a:ext uri="{FF2B5EF4-FFF2-40B4-BE49-F238E27FC236}">
                <a16:creationId xmlns:a16="http://schemas.microsoft.com/office/drawing/2014/main" id="{1EF782E5-99F6-4DB9-9CC5-E63156082DFB}"/>
              </a:ext>
            </a:extLst>
          </p:cNvPr>
          <p:cNvSpPr>
            <a:spLocks noGrp="1"/>
          </p:cNvSpPr>
          <p:nvPr>
            <p:ph type="sldNum" sz="quarter" idx="12"/>
          </p:nvPr>
        </p:nvSpPr>
        <p:spPr/>
        <p:txBody>
          <a:bodyPr/>
          <a:lstStyle/>
          <a:p>
            <a:fld id="{DB8D4B75-CCB8-454C-BBE4-C1DEDB67A813}" type="slidenum">
              <a:rPr lang="en-US" smtClean="0"/>
              <a:t>1</a:t>
            </a:fld>
            <a:endParaRPr lang="en-US"/>
          </a:p>
        </p:txBody>
      </p:sp>
      <p:pic>
        <p:nvPicPr>
          <p:cNvPr id="5" name="slide1">
            <a:hlinkClick r:id="" action="ppaction://media"/>
            <a:extLst>
              <a:ext uri="{FF2B5EF4-FFF2-40B4-BE49-F238E27FC236}">
                <a16:creationId xmlns:a16="http://schemas.microsoft.com/office/drawing/2014/main" id="{30A45C2E-45BE-452D-8D11-20852EADB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5780" y="5718810"/>
            <a:ext cx="609600" cy="609600"/>
          </a:xfrm>
          <a:prstGeom prst="rect">
            <a:avLst/>
          </a:prstGeom>
        </p:spPr>
      </p:pic>
    </p:spTree>
    <p:extLst>
      <p:ext uri="{BB962C8B-B14F-4D97-AF65-F5344CB8AC3E}">
        <p14:creationId xmlns:p14="http://schemas.microsoft.com/office/powerpoint/2010/main" val="38821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5066-1A00-49C9-A025-1A761BBF193D}"/>
              </a:ext>
            </a:extLst>
          </p:cNvPr>
          <p:cNvSpPr>
            <a:spLocks noGrp="1"/>
          </p:cNvSpPr>
          <p:nvPr>
            <p:ph type="title"/>
          </p:nvPr>
        </p:nvSpPr>
        <p:spPr>
          <a:xfrm>
            <a:off x="1371600" y="247650"/>
            <a:ext cx="9601200" cy="834530"/>
          </a:xfrm>
        </p:spPr>
        <p:txBody>
          <a:bodyPr>
            <a:normAutofit/>
          </a:bodyPr>
          <a:lstStyle/>
          <a:p>
            <a:r>
              <a:rPr lang="en-US" dirty="0"/>
              <a:t>Ways you can practice…</a:t>
            </a:r>
          </a:p>
        </p:txBody>
      </p:sp>
      <p:sp>
        <p:nvSpPr>
          <p:cNvPr id="3" name="Content Placeholder 2">
            <a:extLst>
              <a:ext uri="{FF2B5EF4-FFF2-40B4-BE49-F238E27FC236}">
                <a16:creationId xmlns:a16="http://schemas.microsoft.com/office/drawing/2014/main" id="{ABB1634C-EC98-4E86-ADAC-F0470FDAF37F}"/>
              </a:ext>
            </a:extLst>
          </p:cNvPr>
          <p:cNvSpPr>
            <a:spLocks noGrp="1"/>
          </p:cNvSpPr>
          <p:nvPr>
            <p:ph idx="1"/>
          </p:nvPr>
        </p:nvSpPr>
        <p:spPr>
          <a:xfrm>
            <a:off x="788565" y="1249960"/>
            <a:ext cx="11157358" cy="5360390"/>
          </a:xfrm>
        </p:spPr>
        <p:txBody>
          <a:bodyPr>
            <a:normAutofit fontScale="85000" lnSpcReduction="20000"/>
          </a:bodyPr>
          <a:lstStyle/>
          <a:p>
            <a:r>
              <a:rPr lang="en-US" dirty="0"/>
              <a:t>Using your knowledge of reading pedagogy and the developmental progression of foundational reading skills and reading comprehension as described in the Texas Essential Knowledge and Skills (TEKS) for English Language Arts and Reading (ELAR), analyze the information provided and write a response of approximately 400–600 words in which you:</a:t>
            </a:r>
          </a:p>
          <a:p>
            <a:pPr lvl="1">
              <a:buFont typeface="Wingdings" panose="05000000000000000000" pitchFamily="2" charset="2"/>
              <a:buChar char="§"/>
            </a:pPr>
            <a:r>
              <a:rPr lang="en-US" dirty="0"/>
              <a:t>identify one significant need that the student demonstrates related to foundational reading skills (e.g., phonemic awareness skills, phonics skills, recognition of high-frequency words, syllabication skills, morphemic analysis skills, automaticity, reading fluency [i.e., accuracy, rate, and prosody]), </a:t>
            </a:r>
            <a:r>
              <a:rPr lang="en-US" dirty="0">
                <a:solidFill>
                  <a:schemeClr val="tx1"/>
                </a:solidFill>
              </a:rPr>
              <a:t>citing specific evidence from the exhibits, particularly the </a:t>
            </a:r>
            <a:r>
              <a:rPr lang="en-US" b="1" dirty="0">
                <a:solidFill>
                  <a:schemeClr val="tx1"/>
                </a:solidFill>
              </a:rPr>
              <a:t>reader response </a:t>
            </a:r>
            <a:r>
              <a:rPr lang="en-US" dirty="0">
                <a:solidFill>
                  <a:srgbClr val="FF0000"/>
                </a:solidFill>
              </a:rPr>
              <a:t>(Exhibit 1), </a:t>
            </a:r>
            <a:r>
              <a:rPr lang="en-US" b="1" dirty="0">
                <a:solidFill>
                  <a:schemeClr val="tx1"/>
                </a:solidFill>
              </a:rPr>
              <a:t>the word analysis </a:t>
            </a:r>
            <a:r>
              <a:rPr lang="en-US" dirty="0">
                <a:solidFill>
                  <a:srgbClr val="FF0000"/>
                </a:solidFill>
              </a:rPr>
              <a:t>(Exhibit 2), </a:t>
            </a:r>
            <a:r>
              <a:rPr lang="en-US" dirty="0">
                <a:solidFill>
                  <a:schemeClr val="tx1"/>
                </a:solidFill>
              </a:rPr>
              <a:t>and </a:t>
            </a:r>
            <a:r>
              <a:rPr lang="en-US" b="1" dirty="0">
                <a:solidFill>
                  <a:schemeClr val="tx1"/>
                </a:solidFill>
              </a:rPr>
              <a:t>fluency rubric </a:t>
            </a:r>
            <a:r>
              <a:rPr lang="en-US" dirty="0">
                <a:solidFill>
                  <a:srgbClr val="FF0000"/>
                </a:solidFill>
              </a:rPr>
              <a:t>(Exhibit 4)</a:t>
            </a:r>
          </a:p>
          <a:p>
            <a:pPr lvl="1">
              <a:buFont typeface="Wingdings" panose="05000000000000000000" pitchFamily="2" charset="2"/>
              <a:buChar char="§"/>
            </a:pPr>
            <a:r>
              <a:rPr lang="en-US" dirty="0"/>
              <a:t>describe one appropriate, effective instructional strategy or activity that would address the student's need you identified related to foundational reading skills and help the student achieve relevant grade-level standards;</a:t>
            </a:r>
          </a:p>
          <a:p>
            <a:pPr lvl="1">
              <a:buFont typeface="Wingdings" panose="05000000000000000000" pitchFamily="2" charset="2"/>
              <a:buChar char="§"/>
            </a:pPr>
            <a:r>
              <a:rPr lang="en-US" dirty="0"/>
              <a:t>identify one significant need that the student demonstrates related to reading comprehension (e.g., vocabulary knowledge; knowledge of sentence and grammatical structures; application of literal, inferential, or evaluative comprehension skills; use of comprehension strategies; application of text analysis skills to a literary or informational text), citing specific evidence from the exhibits, </a:t>
            </a:r>
            <a:r>
              <a:rPr lang="en-US" dirty="0">
                <a:solidFill>
                  <a:schemeClr val="tx1"/>
                </a:solidFill>
              </a:rPr>
              <a:t>particularly the </a:t>
            </a:r>
            <a:r>
              <a:rPr lang="en-US" b="1" dirty="0">
                <a:solidFill>
                  <a:schemeClr val="tx1"/>
                </a:solidFill>
              </a:rPr>
              <a:t>Comprehension Assessment</a:t>
            </a:r>
            <a:r>
              <a:rPr lang="en-US" dirty="0">
                <a:solidFill>
                  <a:schemeClr val="tx1"/>
                </a:solidFill>
              </a:rPr>
              <a:t> </a:t>
            </a:r>
            <a:r>
              <a:rPr lang="en-US" dirty="0">
                <a:solidFill>
                  <a:srgbClr val="FF0000"/>
                </a:solidFill>
              </a:rPr>
              <a:t>(Exhibit 3), </a:t>
            </a:r>
            <a:r>
              <a:rPr lang="en-US" dirty="0">
                <a:solidFill>
                  <a:schemeClr val="tx1"/>
                </a:solidFill>
              </a:rPr>
              <a:t>to support your analysis;</a:t>
            </a:r>
          </a:p>
          <a:p>
            <a:pPr lvl="1">
              <a:buFont typeface="Wingdings" panose="05000000000000000000" pitchFamily="2" charset="2"/>
              <a:buChar char="§"/>
            </a:pPr>
            <a:r>
              <a:rPr lang="en-US" dirty="0"/>
              <a:t>describe one appropriate, effective instructional strategy or activity that would address the need you identified related to the student's reading comprehension and help the student achieve relevant grade-level standards; and</a:t>
            </a:r>
          </a:p>
          <a:p>
            <a:pPr lvl="1">
              <a:buFont typeface="Wingdings" panose="05000000000000000000" pitchFamily="2" charset="2"/>
              <a:buChar char="§"/>
            </a:pPr>
            <a:r>
              <a:rPr lang="en-US" dirty="0"/>
              <a:t>explain why each of the instructional strategies or activities you described would be effective in addressing the needs you identified and in helping the student achieve grade-level reading standards as described in the TEKS for ELAR.</a:t>
            </a:r>
          </a:p>
          <a:p>
            <a:r>
              <a:rPr lang="en-US" b="1" dirty="0">
                <a:solidFill>
                  <a:srgbClr val="FF0000"/>
                </a:solidFill>
              </a:rPr>
              <a:t>Be sure to cite evidence from all four exhibits in your response.</a:t>
            </a:r>
            <a:endParaRPr lang="en-US" dirty="0">
              <a:solidFill>
                <a:srgbClr val="FF0000"/>
              </a:solidFill>
            </a:endParaRPr>
          </a:p>
          <a:p>
            <a:pPr marL="0" indent="0">
              <a:buNone/>
            </a:pPr>
            <a:endParaRPr lang="en-US" dirty="0"/>
          </a:p>
        </p:txBody>
      </p:sp>
      <p:sp>
        <p:nvSpPr>
          <p:cNvPr id="4" name="Slide Number Placeholder 3">
            <a:extLst>
              <a:ext uri="{FF2B5EF4-FFF2-40B4-BE49-F238E27FC236}">
                <a16:creationId xmlns:a16="http://schemas.microsoft.com/office/drawing/2014/main" id="{230EEF77-77EC-4487-8B77-3661F66984E3}"/>
              </a:ext>
            </a:extLst>
          </p:cNvPr>
          <p:cNvSpPr>
            <a:spLocks noGrp="1"/>
          </p:cNvSpPr>
          <p:nvPr>
            <p:ph type="sldNum" sz="quarter" idx="12"/>
          </p:nvPr>
        </p:nvSpPr>
        <p:spPr/>
        <p:txBody>
          <a:bodyPr/>
          <a:lstStyle/>
          <a:p>
            <a:fld id="{DB8D4B75-CCB8-454C-BBE4-C1DEDB67A813}" type="slidenum">
              <a:rPr lang="en-US" smtClean="0"/>
              <a:t>10</a:t>
            </a:fld>
            <a:endParaRPr lang="en-US"/>
          </a:p>
        </p:txBody>
      </p:sp>
      <p:pic>
        <p:nvPicPr>
          <p:cNvPr id="5" name="slide10">
            <a:hlinkClick r:id="" action="ppaction://media"/>
            <a:extLst>
              <a:ext uri="{FF2B5EF4-FFF2-40B4-BE49-F238E27FC236}">
                <a16:creationId xmlns:a16="http://schemas.microsoft.com/office/drawing/2014/main" id="{D97577BC-9AEA-4491-97D6-71A4467D18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 y="6148586"/>
            <a:ext cx="609600" cy="609600"/>
          </a:xfrm>
          <a:prstGeom prst="rect">
            <a:avLst/>
          </a:prstGeom>
        </p:spPr>
      </p:pic>
    </p:spTree>
    <p:extLst>
      <p:ext uri="{BB962C8B-B14F-4D97-AF65-F5344CB8AC3E}">
        <p14:creationId xmlns:p14="http://schemas.microsoft.com/office/powerpoint/2010/main" val="42129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1A08-F43C-4251-AF24-3E5C26A4791B}"/>
              </a:ext>
            </a:extLst>
          </p:cNvPr>
          <p:cNvSpPr>
            <a:spLocks noGrp="1"/>
          </p:cNvSpPr>
          <p:nvPr>
            <p:ph type="title"/>
          </p:nvPr>
        </p:nvSpPr>
        <p:spPr/>
        <p:txBody>
          <a:bodyPr/>
          <a:lstStyle/>
          <a:p>
            <a:r>
              <a:rPr lang="en-US" dirty="0"/>
              <a:t>Carefully looking at the scoring criteria</a:t>
            </a:r>
          </a:p>
        </p:txBody>
      </p:sp>
      <p:sp>
        <p:nvSpPr>
          <p:cNvPr id="3" name="Content Placeholder 2">
            <a:extLst>
              <a:ext uri="{FF2B5EF4-FFF2-40B4-BE49-F238E27FC236}">
                <a16:creationId xmlns:a16="http://schemas.microsoft.com/office/drawing/2014/main" id="{A182BDDA-2FB9-4EF3-8CAD-A469C9C0B67F}"/>
              </a:ext>
            </a:extLst>
          </p:cNvPr>
          <p:cNvSpPr>
            <a:spLocks noGrp="1"/>
          </p:cNvSpPr>
          <p:nvPr>
            <p:ph idx="1"/>
          </p:nvPr>
        </p:nvSpPr>
        <p:spPr>
          <a:xfrm>
            <a:off x="1834055" y="2285999"/>
            <a:ext cx="9601200" cy="3581400"/>
          </a:xfrm>
        </p:spPr>
        <p:txBody>
          <a:bodyPr/>
          <a:lstStyle/>
          <a:p>
            <a:r>
              <a:rPr lang="en-US" dirty="0"/>
              <a:t>In the following two slides, some of the scoring criteria is listed.  Take the time to look over the criteria that will be used to score your response.</a:t>
            </a:r>
          </a:p>
          <a:p>
            <a:endParaRPr lang="en-US" dirty="0"/>
          </a:p>
          <a:p>
            <a:endParaRPr lang="en-US" dirty="0"/>
          </a:p>
        </p:txBody>
      </p:sp>
      <p:pic>
        <p:nvPicPr>
          <p:cNvPr id="2050" name="Picture 2" descr="Google Docs: Mark As Graded - Teacher Tech">
            <a:extLst>
              <a:ext uri="{FF2B5EF4-FFF2-40B4-BE49-F238E27FC236}">
                <a16:creationId xmlns:a16="http://schemas.microsoft.com/office/drawing/2014/main" id="{43E4B233-4950-4BB7-8494-D6ADE64D9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843" y="3492554"/>
            <a:ext cx="2679646" cy="26796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17A8D20-C55F-4529-B8A0-E2EA6EF53BC4}"/>
              </a:ext>
            </a:extLst>
          </p:cNvPr>
          <p:cNvSpPr>
            <a:spLocks noGrp="1"/>
          </p:cNvSpPr>
          <p:nvPr>
            <p:ph type="sldNum" sz="quarter" idx="12"/>
          </p:nvPr>
        </p:nvSpPr>
        <p:spPr/>
        <p:txBody>
          <a:bodyPr/>
          <a:lstStyle/>
          <a:p>
            <a:fld id="{DB8D4B75-CCB8-454C-BBE4-C1DEDB67A813}" type="slidenum">
              <a:rPr lang="en-US" smtClean="0"/>
              <a:t>11</a:t>
            </a:fld>
            <a:endParaRPr lang="en-US"/>
          </a:p>
        </p:txBody>
      </p:sp>
      <p:pic>
        <p:nvPicPr>
          <p:cNvPr id="5" name="slide11">
            <a:hlinkClick r:id="" action="ppaction://media"/>
            <a:extLst>
              <a:ext uri="{FF2B5EF4-FFF2-40B4-BE49-F238E27FC236}">
                <a16:creationId xmlns:a16="http://schemas.microsoft.com/office/drawing/2014/main" id="{CB43DE4B-F755-4C12-9258-0B0683A955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 y="5806440"/>
            <a:ext cx="609600" cy="609600"/>
          </a:xfrm>
          <a:prstGeom prst="rect">
            <a:avLst/>
          </a:prstGeom>
        </p:spPr>
      </p:pic>
    </p:spTree>
    <p:extLst>
      <p:ext uri="{BB962C8B-B14F-4D97-AF65-F5344CB8AC3E}">
        <p14:creationId xmlns:p14="http://schemas.microsoft.com/office/powerpoint/2010/main" val="246585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C5FE-0330-4A1E-B9D6-2F4B85F335B6}"/>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8A44040-118D-441C-8E44-A20A9F2F937E}"/>
              </a:ext>
            </a:extLst>
          </p:cNvPr>
          <p:cNvGraphicFramePr>
            <a:graphicFrameLocks noGrp="1"/>
          </p:cNvGraphicFramePr>
          <p:nvPr>
            <p:ph idx="1"/>
          </p:nvPr>
        </p:nvGraphicFramePr>
        <p:xfrm>
          <a:off x="922789" y="2171700"/>
          <a:ext cx="10050011" cy="2194560"/>
        </p:xfrm>
        <a:graphic>
          <a:graphicData uri="http://schemas.openxmlformats.org/drawingml/2006/table">
            <a:tbl>
              <a:tblPr/>
              <a:tblGrid>
                <a:gridCol w="1911029">
                  <a:extLst>
                    <a:ext uri="{9D8B030D-6E8A-4147-A177-3AD203B41FA5}">
                      <a16:colId xmlns:a16="http://schemas.microsoft.com/office/drawing/2014/main" val="20912383"/>
                    </a:ext>
                  </a:extLst>
                </a:gridCol>
                <a:gridCol w="8138982">
                  <a:extLst>
                    <a:ext uri="{9D8B030D-6E8A-4147-A177-3AD203B41FA5}">
                      <a16:colId xmlns:a16="http://schemas.microsoft.com/office/drawing/2014/main" val="1024348641"/>
                    </a:ext>
                  </a:extLst>
                </a:gridCol>
              </a:tblGrid>
              <a:tr h="0">
                <a:tc>
                  <a:txBody>
                    <a:bodyPr/>
                    <a:lstStyle/>
                    <a:p>
                      <a:pPr algn="l"/>
                      <a:r>
                        <a:rPr lang="en-US" b="1" dirty="0">
                          <a:effectLst/>
                        </a:rPr>
                        <a:t>Completion</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0F0F0"/>
                    </a:solidFill>
                  </a:tcPr>
                </a:tc>
                <a:tc>
                  <a:txBody>
                    <a:bodyPr/>
                    <a:lstStyle/>
                    <a:p>
                      <a:pPr algn="l" fontAlgn="t"/>
                      <a:r>
                        <a:rPr lang="en-US">
                          <a:effectLst/>
                        </a:rPr>
                        <a:t>The degree to which the candidate completes the assignment by responding to each specific task in the assignment.</a:t>
                      </a:r>
                    </a:p>
                  </a:txBody>
                  <a:tcP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99143126"/>
                  </a:ext>
                </a:extLst>
              </a:tr>
              <a:tr h="0">
                <a:tc>
                  <a:txBody>
                    <a:bodyPr/>
                    <a:lstStyle/>
                    <a:p>
                      <a:pPr algn="l"/>
                      <a:r>
                        <a:rPr lang="en-US" b="1">
                          <a:effectLst/>
                        </a:rPr>
                        <a:t>Application of Content</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0F0F0"/>
                    </a:solidFill>
                  </a:tcPr>
                </a:tc>
                <a:tc>
                  <a:txBody>
                    <a:bodyPr/>
                    <a:lstStyle/>
                    <a:p>
                      <a:pPr algn="l" fontAlgn="t"/>
                      <a:r>
                        <a:rPr lang="en-US">
                          <a:effectLst/>
                        </a:rPr>
                        <a:t>The degree to which the candidate applies the relevant knowledge and skills to the response accurately and effectively.</a:t>
                      </a:r>
                    </a:p>
                  </a:txBody>
                  <a:tcP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968519328"/>
                  </a:ext>
                </a:extLst>
              </a:tr>
              <a:tr h="0">
                <a:tc>
                  <a:txBody>
                    <a:bodyPr/>
                    <a:lstStyle/>
                    <a:p>
                      <a:pPr algn="l"/>
                      <a:r>
                        <a:rPr lang="en-US" b="1">
                          <a:effectLst/>
                        </a:rPr>
                        <a:t>Support</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0F0F0"/>
                    </a:solidFill>
                  </a:tcPr>
                </a:tc>
                <a:tc>
                  <a:txBody>
                    <a:bodyPr/>
                    <a:lstStyle/>
                    <a:p>
                      <a:pPr algn="l" fontAlgn="t"/>
                      <a:r>
                        <a:rPr lang="en-US" dirty="0">
                          <a:effectLst/>
                        </a:rPr>
                        <a:t>The degree to which the candidate supports the response with appropriate evidence, examples, and explanations based on the relevant content knowledge and skills.</a:t>
                      </a:r>
                    </a:p>
                  </a:txBody>
                  <a:tcP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574030017"/>
                  </a:ext>
                </a:extLst>
              </a:tr>
            </a:tbl>
          </a:graphicData>
        </a:graphic>
      </p:graphicFrame>
      <p:sp>
        <p:nvSpPr>
          <p:cNvPr id="5" name="Rectangle 1">
            <a:extLst>
              <a:ext uri="{FF2B5EF4-FFF2-40B4-BE49-F238E27FC236}">
                <a16:creationId xmlns:a16="http://schemas.microsoft.com/office/drawing/2014/main" id="{B6D5D085-A940-43BE-B41B-7EFAD2401CC9}"/>
              </a:ext>
            </a:extLst>
          </p:cNvPr>
          <p:cNvSpPr>
            <a:spLocks noChangeArrowheads="1"/>
          </p:cNvSpPr>
          <p:nvPr/>
        </p:nvSpPr>
        <p:spPr bwMode="auto">
          <a:xfrm>
            <a:off x="922789" y="1580835"/>
            <a:ext cx="10050011" cy="4770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124C60"/>
                </a:solidFill>
                <a:effectLst/>
                <a:uLnTx/>
                <a:uFillTx/>
                <a:latin typeface="Arial" panose="020B0604020202020204" pitchFamily="34" charset="0"/>
                <a:ea typeface="+mn-ea"/>
                <a:cs typeface="Arial" panose="020B0604020202020204" pitchFamily="34" charset="0"/>
              </a:rPr>
              <a:t>Performance Characteristics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rubric created to evaluate your response to the constructed-response question is based on the following criteria: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Slide Number Placeholder 2">
            <a:extLst>
              <a:ext uri="{FF2B5EF4-FFF2-40B4-BE49-F238E27FC236}">
                <a16:creationId xmlns:a16="http://schemas.microsoft.com/office/drawing/2014/main" id="{F3E7F3E7-40F7-4FFA-B91C-02AA571AF39A}"/>
              </a:ext>
            </a:extLst>
          </p:cNvPr>
          <p:cNvSpPr>
            <a:spLocks noGrp="1"/>
          </p:cNvSpPr>
          <p:nvPr>
            <p:ph type="sldNum" sz="quarter" idx="12"/>
          </p:nvPr>
        </p:nvSpPr>
        <p:spPr/>
        <p:txBody>
          <a:bodyPr/>
          <a:lstStyle/>
          <a:p>
            <a:fld id="{DB8D4B75-CCB8-454C-BBE4-C1DEDB67A813}" type="slidenum">
              <a:rPr lang="en-US" smtClean="0"/>
              <a:t>12</a:t>
            </a:fld>
            <a:endParaRPr lang="en-US"/>
          </a:p>
        </p:txBody>
      </p:sp>
      <p:pic>
        <p:nvPicPr>
          <p:cNvPr id="6" name="slide12">
            <a:hlinkClick r:id="" action="ppaction://media"/>
            <a:extLst>
              <a:ext uri="{FF2B5EF4-FFF2-40B4-BE49-F238E27FC236}">
                <a16:creationId xmlns:a16="http://schemas.microsoft.com/office/drawing/2014/main" id="{4101C8AF-0D23-4845-8A23-B82A796888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172" y="6046093"/>
            <a:ext cx="609600" cy="609600"/>
          </a:xfrm>
          <a:prstGeom prst="rect">
            <a:avLst/>
          </a:prstGeom>
        </p:spPr>
      </p:pic>
    </p:spTree>
    <p:extLst>
      <p:ext uri="{BB962C8B-B14F-4D97-AF65-F5344CB8AC3E}">
        <p14:creationId xmlns:p14="http://schemas.microsoft.com/office/powerpoint/2010/main" val="34046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3125-FF79-4A7B-A9A1-719506CBAAD2}"/>
              </a:ext>
            </a:extLst>
          </p:cNvPr>
          <p:cNvSpPr>
            <a:spLocks noGrp="1"/>
          </p:cNvSpPr>
          <p:nvPr>
            <p:ph type="title"/>
          </p:nvPr>
        </p:nvSpPr>
        <p:spPr>
          <a:xfrm>
            <a:off x="1371600" y="165683"/>
            <a:ext cx="9601200" cy="698383"/>
          </a:xfrm>
        </p:spPr>
        <p:txBody>
          <a:bodyPr/>
          <a:lstStyle/>
          <a:p>
            <a:r>
              <a:rPr lang="en-US" dirty="0"/>
              <a:t>Score Scale</a:t>
            </a:r>
          </a:p>
        </p:txBody>
      </p:sp>
      <p:sp>
        <p:nvSpPr>
          <p:cNvPr id="3" name="Content Placeholder 2">
            <a:extLst>
              <a:ext uri="{FF2B5EF4-FFF2-40B4-BE49-F238E27FC236}">
                <a16:creationId xmlns:a16="http://schemas.microsoft.com/office/drawing/2014/main" id="{6A79FBA2-246F-4C5D-9A2F-5F60F666F219}"/>
              </a:ext>
            </a:extLst>
          </p:cNvPr>
          <p:cNvSpPr>
            <a:spLocks noGrp="1"/>
          </p:cNvSpPr>
          <p:nvPr>
            <p:ph idx="1"/>
          </p:nvPr>
        </p:nvSpPr>
        <p:spPr>
          <a:xfrm>
            <a:off x="906011" y="755009"/>
            <a:ext cx="11039912" cy="5551414"/>
          </a:xfrm>
        </p:spPr>
        <p:txBody>
          <a:bodyPr/>
          <a:lstStyle/>
          <a:p>
            <a:pPr marL="0" indent="0">
              <a:buNone/>
            </a:pPr>
            <a:r>
              <a:rPr lang="en-US" b="1" dirty="0"/>
              <a:t>Score Scale</a:t>
            </a:r>
          </a:p>
          <a:p>
            <a:r>
              <a:rPr lang="en-US" dirty="0"/>
              <a:t>The four points of the scoring scale correspond to varying degrees of performance.</a:t>
            </a:r>
          </a:p>
          <a:p>
            <a:pPr marL="0" indent="0">
              <a:buNone/>
            </a:pPr>
            <a:endParaRPr lang="en-US" dirty="0"/>
          </a:p>
        </p:txBody>
      </p:sp>
      <p:pic>
        <p:nvPicPr>
          <p:cNvPr id="7" name="Picture 6">
            <a:extLst>
              <a:ext uri="{FF2B5EF4-FFF2-40B4-BE49-F238E27FC236}">
                <a16:creationId xmlns:a16="http://schemas.microsoft.com/office/drawing/2014/main" id="{E123D77D-F494-4C1A-A144-F8A33B92EB1E}"/>
              </a:ext>
            </a:extLst>
          </p:cNvPr>
          <p:cNvPicPr>
            <a:picLocks noChangeAspect="1"/>
          </p:cNvPicPr>
          <p:nvPr/>
        </p:nvPicPr>
        <p:blipFill>
          <a:blip r:embed="rId4"/>
          <a:stretch>
            <a:fillRect/>
          </a:stretch>
        </p:blipFill>
        <p:spPr>
          <a:xfrm>
            <a:off x="1773528" y="1597622"/>
            <a:ext cx="8544931" cy="5094695"/>
          </a:xfrm>
          <a:prstGeom prst="rect">
            <a:avLst/>
          </a:prstGeom>
        </p:spPr>
      </p:pic>
      <p:sp>
        <p:nvSpPr>
          <p:cNvPr id="4" name="Slide Number Placeholder 3">
            <a:extLst>
              <a:ext uri="{FF2B5EF4-FFF2-40B4-BE49-F238E27FC236}">
                <a16:creationId xmlns:a16="http://schemas.microsoft.com/office/drawing/2014/main" id="{8330F6EF-D0F7-4F4A-83C1-BF2388DBA3A0}"/>
              </a:ext>
            </a:extLst>
          </p:cNvPr>
          <p:cNvSpPr>
            <a:spLocks noGrp="1"/>
          </p:cNvSpPr>
          <p:nvPr>
            <p:ph type="sldNum" sz="quarter" idx="12"/>
          </p:nvPr>
        </p:nvSpPr>
        <p:spPr/>
        <p:txBody>
          <a:bodyPr/>
          <a:lstStyle/>
          <a:p>
            <a:fld id="{DB8D4B75-CCB8-454C-BBE4-C1DEDB67A813}" type="slidenum">
              <a:rPr lang="en-US" smtClean="0"/>
              <a:t>13</a:t>
            </a:fld>
            <a:endParaRPr lang="en-US"/>
          </a:p>
        </p:txBody>
      </p:sp>
      <p:pic>
        <p:nvPicPr>
          <p:cNvPr id="5" name="slide13">
            <a:hlinkClick r:id="" action="ppaction://media"/>
            <a:extLst>
              <a:ext uri="{FF2B5EF4-FFF2-40B4-BE49-F238E27FC236}">
                <a16:creationId xmlns:a16="http://schemas.microsoft.com/office/drawing/2014/main" id="{3C8C3E2D-17E1-45A9-950C-AE17D56FF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930" y="6102991"/>
            <a:ext cx="609600" cy="609600"/>
          </a:xfrm>
          <a:prstGeom prst="rect">
            <a:avLst/>
          </a:prstGeom>
        </p:spPr>
      </p:pic>
    </p:spTree>
    <p:extLst>
      <p:ext uri="{BB962C8B-B14F-4D97-AF65-F5344CB8AC3E}">
        <p14:creationId xmlns:p14="http://schemas.microsoft.com/office/powerpoint/2010/main" val="1116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FD99-DEA5-480F-B001-7D53AFD8C421}"/>
              </a:ext>
            </a:extLst>
          </p:cNvPr>
          <p:cNvSpPr>
            <a:spLocks noGrp="1"/>
          </p:cNvSpPr>
          <p:nvPr>
            <p:ph type="title"/>
          </p:nvPr>
        </p:nvSpPr>
        <p:spPr>
          <a:xfrm>
            <a:off x="1219200" y="91230"/>
            <a:ext cx="9601200" cy="1016117"/>
          </a:xfrm>
        </p:spPr>
        <p:txBody>
          <a:bodyPr/>
          <a:lstStyle/>
          <a:p>
            <a:r>
              <a:rPr lang="en-US" dirty="0"/>
              <a:t>Materials for Practicing</a:t>
            </a:r>
          </a:p>
        </p:txBody>
      </p:sp>
      <p:sp>
        <p:nvSpPr>
          <p:cNvPr id="3" name="Content Placeholder 2">
            <a:extLst>
              <a:ext uri="{FF2B5EF4-FFF2-40B4-BE49-F238E27FC236}">
                <a16:creationId xmlns:a16="http://schemas.microsoft.com/office/drawing/2014/main" id="{46BB2723-FBDB-4275-A871-0A5409559CCD}"/>
              </a:ext>
            </a:extLst>
          </p:cNvPr>
          <p:cNvSpPr>
            <a:spLocks noGrp="1"/>
          </p:cNvSpPr>
          <p:nvPr>
            <p:ph idx="1"/>
          </p:nvPr>
        </p:nvSpPr>
        <p:spPr>
          <a:xfrm>
            <a:off x="1371600" y="830510"/>
            <a:ext cx="9601200" cy="5855516"/>
          </a:xfrm>
        </p:spPr>
        <p:txBody>
          <a:bodyPr>
            <a:normAutofit lnSpcReduction="10000"/>
          </a:bodyPr>
          <a:lstStyle/>
          <a:p>
            <a:r>
              <a:rPr lang="en-US" sz="2800" dirty="0"/>
              <a:t>Paper and pen or pencil </a:t>
            </a:r>
          </a:p>
          <a:p>
            <a:r>
              <a:rPr lang="en-US" sz="2800" dirty="0"/>
              <a:t>Exhibits 1, 2, 3, and 4</a:t>
            </a:r>
          </a:p>
          <a:p>
            <a:r>
              <a:rPr lang="en-US" sz="2800" dirty="0"/>
              <a:t>TEKS Vertical Alignment </a:t>
            </a:r>
            <a:r>
              <a:rPr lang="en-US" sz="2800" dirty="0">
                <a:solidFill>
                  <a:srgbClr val="FF0000"/>
                </a:solidFill>
              </a:rPr>
              <a:t>(please note, you will not have a copy of the TEKS during the test).  </a:t>
            </a:r>
          </a:p>
          <a:p>
            <a:r>
              <a:rPr lang="en-US" sz="2800" dirty="0">
                <a:solidFill>
                  <a:srgbClr val="002060"/>
                </a:solidFill>
              </a:rPr>
              <a:t>TEKS Strands:</a:t>
            </a:r>
          </a:p>
          <a:p>
            <a:pPr lvl="1"/>
            <a:r>
              <a:rPr lang="en-US" sz="2800" dirty="0">
                <a:solidFill>
                  <a:srgbClr val="002060"/>
                </a:solidFill>
              </a:rPr>
              <a:t>1: Foundational Language Skills</a:t>
            </a:r>
          </a:p>
          <a:p>
            <a:pPr lvl="1"/>
            <a:r>
              <a:rPr lang="en-US" sz="2800" dirty="0">
                <a:solidFill>
                  <a:srgbClr val="002060"/>
                </a:solidFill>
              </a:rPr>
              <a:t>2: Comprehension</a:t>
            </a:r>
          </a:p>
          <a:p>
            <a:pPr lvl="1"/>
            <a:r>
              <a:rPr lang="en-US" sz="2800" dirty="0">
                <a:solidFill>
                  <a:srgbClr val="002060"/>
                </a:solidFill>
              </a:rPr>
              <a:t>3:  Response Skills</a:t>
            </a:r>
          </a:p>
          <a:p>
            <a:pPr lvl="1"/>
            <a:r>
              <a:rPr lang="en-US" sz="2800" dirty="0">
                <a:solidFill>
                  <a:srgbClr val="002060"/>
                </a:solidFill>
              </a:rPr>
              <a:t>4:  Multiple Genres</a:t>
            </a:r>
          </a:p>
          <a:p>
            <a:pPr lvl="1"/>
            <a:r>
              <a:rPr lang="en-US" sz="2800" dirty="0">
                <a:solidFill>
                  <a:srgbClr val="002060"/>
                </a:solidFill>
              </a:rPr>
              <a:t>5:  Author’s Purpose and Craft</a:t>
            </a:r>
          </a:p>
          <a:p>
            <a:pPr lvl="1"/>
            <a:r>
              <a:rPr lang="en-US" sz="2800" dirty="0">
                <a:solidFill>
                  <a:srgbClr val="002060"/>
                </a:solidFill>
              </a:rPr>
              <a:t>6:  Composition</a:t>
            </a:r>
          </a:p>
          <a:p>
            <a:pPr lvl="1"/>
            <a:r>
              <a:rPr lang="en-US" sz="2800" dirty="0">
                <a:solidFill>
                  <a:srgbClr val="002060"/>
                </a:solidFill>
              </a:rPr>
              <a:t>7:  Inquiry and Research</a:t>
            </a:r>
          </a:p>
          <a:p>
            <a:pPr lvl="1"/>
            <a:endParaRPr lang="en-US" sz="2800" dirty="0">
              <a:solidFill>
                <a:srgbClr val="002060"/>
              </a:solidFill>
            </a:endParaRPr>
          </a:p>
          <a:p>
            <a:pPr lvl="1"/>
            <a:endParaRPr lang="en-US" sz="2800" dirty="0">
              <a:solidFill>
                <a:srgbClr val="FF0000"/>
              </a:solidFill>
            </a:endParaRPr>
          </a:p>
        </p:txBody>
      </p:sp>
      <p:sp>
        <p:nvSpPr>
          <p:cNvPr id="4" name="Slide Number Placeholder 3">
            <a:extLst>
              <a:ext uri="{FF2B5EF4-FFF2-40B4-BE49-F238E27FC236}">
                <a16:creationId xmlns:a16="http://schemas.microsoft.com/office/drawing/2014/main" id="{AFDF2BC4-367E-4376-942A-FE58FB08085D}"/>
              </a:ext>
            </a:extLst>
          </p:cNvPr>
          <p:cNvSpPr>
            <a:spLocks noGrp="1"/>
          </p:cNvSpPr>
          <p:nvPr>
            <p:ph type="sldNum" sz="quarter" idx="12"/>
          </p:nvPr>
        </p:nvSpPr>
        <p:spPr/>
        <p:txBody>
          <a:bodyPr/>
          <a:lstStyle/>
          <a:p>
            <a:fld id="{DB8D4B75-CCB8-454C-BBE4-C1DEDB67A813}" type="slidenum">
              <a:rPr lang="en-US" smtClean="0"/>
              <a:t>14</a:t>
            </a:fld>
            <a:endParaRPr lang="en-US"/>
          </a:p>
        </p:txBody>
      </p:sp>
      <p:pic>
        <p:nvPicPr>
          <p:cNvPr id="5" name="slide14">
            <a:hlinkClick r:id="" action="ppaction://media"/>
            <a:extLst>
              <a:ext uri="{FF2B5EF4-FFF2-40B4-BE49-F238E27FC236}">
                <a16:creationId xmlns:a16="http://schemas.microsoft.com/office/drawing/2014/main" id="{3A7EC667-7D4A-4FC9-A006-3609E7A682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 y="6046093"/>
            <a:ext cx="609600" cy="609600"/>
          </a:xfrm>
          <a:prstGeom prst="rect">
            <a:avLst/>
          </a:prstGeom>
        </p:spPr>
      </p:pic>
    </p:spTree>
    <p:extLst>
      <p:ext uri="{BB962C8B-B14F-4D97-AF65-F5344CB8AC3E}">
        <p14:creationId xmlns:p14="http://schemas.microsoft.com/office/powerpoint/2010/main" val="38459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24D6DDEA-9BAE-43FE-80FA-673462751C26}"/>
              </a:ext>
            </a:extLst>
          </p:cNvPr>
          <p:cNvSpPr>
            <a:spLocks noGrp="1"/>
          </p:cNvSpPr>
          <p:nvPr>
            <p:ph type="sldNum" sz="quarter" idx="12"/>
          </p:nvPr>
        </p:nvSpPr>
        <p:spPr/>
        <p:txBody>
          <a:bodyPr/>
          <a:lstStyle/>
          <a:p>
            <a:fld id="{DB8D4B75-CCB8-454C-BBE4-C1DEDB67A813}" type="slidenum">
              <a:rPr lang="en-US" smtClean="0"/>
              <a:t>15</a:t>
            </a:fld>
            <a:endParaRPr lang="en-US"/>
          </a:p>
        </p:txBody>
      </p:sp>
      <p:pic>
        <p:nvPicPr>
          <p:cNvPr id="5" name="slide15">
            <a:hlinkClick r:id="" action="ppaction://media"/>
            <a:extLst>
              <a:ext uri="{FF2B5EF4-FFF2-40B4-BE49-F238E27FC236}">
                <a16:creationId xmlns:a16="http://schemas.microsoft.com/office/drawing/2014/main" id="{F57687BB-8E19-4838-A2BE-BEB861414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6000750"/>
            <a:ext cx="609600" cy="609600"/>
          </a:xfrm>
          <a:prstGeom prst="rect">
            <a:avLst/>
          </a:prstGeom>
        </p:spPr>
      </p:pic>
    </p:spTree>
    <p:extLst>
      <p:ext uri="{BB962C8B-B14F-4D97-AF65-F5344CB8AC3E}">
        <p14:creationId xmlns:p14="http://schemas.microsoft.com/office/powerpoint/2010/main" val="38469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90A1-2546-43DC-A45F-2B452C470157}"/>
              </a:ext>
            </a:extLst>
          </p:cNvPr>
          <p:cNvSpPr>
            <a:spLocks noGrp="1"/>
          </p:cNvSpPr>
          <p:nvPr>
            <p:ph type="title"/>
          </p:nvPr>
        </p:nvSpPr>
        <p:spPr>
          <a:xfrm>
            <a:off x="1371600" y="157294"/>
            <a:ext cx="9601200" cy="1485900"/>
          </a:xfrm>
        </p:spPr>
        <p:txBody>
          <a:bodyPr>
            <a:normAutofit/>
          </a:bodyPr>
          <a:lstStyle/>
          <a:p>
            <a:br>
              <a:rPr lang="en-US" sz="2400" dirty="0"/>
            </a:br>
            <a:r>
              <a:rPr lang="en-US" sz="2400" dirty="0"/>
              <a:t>Before writing:  Read the directions over several times, look back over your needs charts, and jot down notes. </a:t>
            </a:r>
          </a:p>
        </p:txBody>
      </p:sp>
      <p:sp>
        <p:nvSpPr>
          <p:cNvPr id="3" name="Content Placeholder 2">
            <a:extLst>
              <a:ext uri="{FF2B5EF4-FFF2-40B4-BE49-F238E27FC236}">
                <a16:creationId xmlns:a16="http://schemas.microsoft.com/office/drawing/2014/main" id="{A4E94C91-5F13-41A9-9C84-14ED8D9B8BA3}"/>
              </a:ext>
            </a:extLst>
          </p:cNvPr>
          <p:cNvSpPr>
            <a:spLocks noGrp="1"/>
          </p:cNvSpPr>
          <p:nvPr>
            <p:ph idx="1"/>
          </p:nvPr>
        </p:nvSpPr>
        <p:spPr>
          <a:xfrm>
            <a:off x="1371600" y="1535185"/>
            <a:ext cx="9601200" cy="4332215"/>
          </a:xfrm>
        </p:spPr>
        <p:txBody>
          <a:bodyPr/>
          <a:lstStyle/>
          <a:p>
            <a:pPr marL="0" indent="0">
              <a:buNone/>
            </a:pPr>
            <a:endParaRPr lang="en-US" sz="2400" b="1" dirty="0"/>
          </a:p>
          <a:p>
            <a:pPr marL="0" indent="0">
              <a:buNone/>
            </a:pPr>
            <a:r>
              <a:rPr lang="en-US" sz="2400" b="1" dirty="0"/>
              <a:t>Directions</a:t>
            </a:r>
          </a:p>
          <a:p>
            <a:r>
              <a:rPr lang="en-US" sz="2400" i="1" dirty="0">
                <a:solidFill>
                  <a:srgbClr val="002060"/>
                </a:solidFill>
              </a:rPr>
              <a:t>Identify one significant need that the student demonstrates related to foundational reading skills (e.g., phonemic awareness skills, phonics skills, recognition of high-frequency words, syllabication skills, morphemic analysis skills, automaticity, reading fluency [i.e., accuracy, rate, and prosody]), citing specific evidence from all four exhibits.</a:t>
            </a:r>
            <a:endParaRPr lang="en-US" sz="2400" dirty="0">
              <a:solidFill>
                <a:srgbClr val="002060"/>
              </a:solidFill>
            </a:endParaRPr>
          </a:p>
          <a:p>
            <a:pPr marL="0" indent="0">
              <a:buNone/>
            </a:pPr>
            <a:endParaRPr lang="en-US" dirty="0"/>
          </a:p>
        </p:txBody>
      </p:sp>
      <p:sp>
        <p:nvSpPr>
          <p:cNvPr id="4" name="Slide Number Placeholder 3">
            <a:extLst>
              <a:ext uri="{FF2B5EF4-FFF2-40B4-BE49-F238E27FC236}">
                <a16:creationId xmlns:a16="http://schemas.microsoft.com/office/drawing/2014/main" id="{917D915C-F001-4966-AB49-C6EE2BA733D7}"/>
              </a:ext>
            </a:extLst>
          </p:cNvPr>
          <p:cNvSpPr>
            <a:spLocks noGrp="1"/>
          </p:cNvSpPr>
          <p:nvPr>
            <p:ph type="sldNum" sz="quarter" idx="12"/>
          </p:nvPr>
        </p:nvSpPr>
        <p:spPr/>
        <p:txBody>
          <a:bodyPr/>
          <a:lstStyle/>
          <a:p>
            <a:fld id="{DB8D4B75-CCB8-454C-BBE4-C1DEDB67A813}" type="slidenum">
              <a:rPr lang="en-US" smtClean="0"/>
              <a:t>16</a:t>
            </a:fld>
            <a:endParaRPr lang="en-US"/>
          </a:p>
        </p:txBody>
      </p:sp>
      <p:pic>
        <p:nvPicPr>
          <p:cNvPr id="5" name="slide16">
            <a:hlinkClick r:id="" action="ppaction://media"/>
            <a:extLst>
              <a:ext uri="{FF2B5EF4-FFF2-40B4-BE49-F238E27FC236}">
                <a16:creationId xmlns:a16="http://schemas.microsoft.com/office/drawing/2014/main" id="{E216FAC0-D02E-4D33-A4C7-D9B8182509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 y="5897880"/>
            <a:ext cx="609600" cy="609600"/>
          </a:xfrm>
          <a:prstGeom prst="rect">
            <a:avLst/>
          </a:prstGeom>
        </p:spPr>
      </p:pic>
    </p:spTree>
    <p:extLst>
      <p:ext uri="{BB962C8B-B14F-4D97-AF65-F5344CB8AC3E}">
        <p14:creationId xmlns:p14="http://schemas.microsoft.com/office/powerpoint/2010/main" val="40120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2321-2F02-4E1C-9ACA-25EF9AA2B08B}"/>
              </a:ext>
            </a:extLst>
          </p:cNvPr>
          <p:cNvSpPr>
            <a:spLocks noGrp="1"/>
          </p:cNvSpPr>
          <p:nvPr>
            <p:ph type="title"/>
          </p:nvPr>
        </p:nvSpPr>
        <p:spPr/>
        <p:txBody>
          <a:bodyPr/>
          <a:lstStyle/>
          <a:p>
            <a:r>
              <a:rPr lang="en-US" dirty="0"/>
              <a:t>Let’s Practice</a:t>
            </a:r>
          </a:p>
        </p:txBody>
      </p:sp>
      <p:sp>
        <p:nvSpPr>
          <p:cNvPr id="3" name="Content Placeholder 2">
            <a:extLst>
              <a:ext uri="{FF2B5EF4-FFF2-40B4-BE49-F238E27FC236}">
                <a16:creationId xmlns:a16="http://schemas.microsoft.com/office/drawing/2014/main" id="{7D02F519-AA5D-4A24-B5D4-284E0727F7D0}"/>
              </a:ext>
            </a:extLst>
          </p:cNvPr>
          <p:cNvSpPr>
            <a:spLocks noGrp="1"/>
          </p:cNvSpPr>
          <p:nvPr>
            <p:ph idx="1"/>
          </p:nvPr>
        </p:nvSpPr>
        <p:spPr/>
        <p:txBody>
          <a:bodyPr/>
          <a:lstStyle/>
          <a:p>
            <a:r>
              <a:rPr lang="en-US" dirty="0"/>
              <a:t>Use the information in the exhibits to complete the assignment that follows.</a:t>
            </a:r>
          </a:p>
          <a:p>
            <a:pPr marL="0" indent="0">
              <a:buNone/>
            </a:pPr>
            <a:endParaRPr lang="en-US" dirty="0"/>
          </a:p>
          <a:p>
            <a:pPr marL="0" indent="0">
              <a:buNone/>
            </a:pPr>
            <a:r>
              <a:rPr lang="en-US" dirty="0">
                <a:solidFill>
                  <a:srgbClr val="002060"/>
                </a:solidFill>
              </a:rPr>
              <a:t>This assignment focuses on a first grade student, Julia, who is six years old.  Her primary language is English.  The assessment data in the exhibits were collected during the first six weeks of the school year.  The level of each assessment was selected based on Julia’s previous assessment results.</a:t>
            </a:r>
          </a:p>
          <a:p>
            <a:endParaRPr lang="en-US" dirty="0"/>
          </a:p>
        </p:txBody>
      </p:sp>
      <p:sp>
        <p:nvSpPr>
          <p:cNvPr id="4" name="Slide Number Placeholder 3">
            <a:extLst>
              <a:ext uri="{FF2B5EF4-FFF2-40B4-BE49-F238E27FC236}">
                <a16:creationId xmlns:a16="http://schemas.microsoft.com/office/drawing/2014/main" id="{086E118A-25BC-4695-8E0D-08C99AB287DF}"/>
              </a:ext>
            </a:extLst>
          </p:cNvPr>
          <p:cNvSpPr>
            <a:spLocks noGrp="1"/>
          </p:cNvSpPr>
          <p:nvPr>
            <p:ph type="sldNum" sz="quarter" idx="12"/>
          </p:nvPr>
        </p:nvSpPr>
        <p:spPr/>
        <p:txBody>
          <a:bodyPr/>
          <a:lstStyle/>
          <a:p>
            <a:fld id="{DB8D4B75-CCB8-454C-BBE4-C1DEDB67A813}" type="slidenum">
              <a:rPr lang="en-US" smtClean="0"/>
              <a:t>17</a:t>
            </a:fld>
            <a:endParaRPr lang="en-US"/>
          </a:p>
        </p:txBody>
      </p:sp>
      <p:pic>
        <p:nvPicPr>
          <p:cNvPr id="5" name="slide17">
            <a:hlinkClick r:id="" action="ppaction://media"/>
            <a:extLst>
              <a:ext uri="{FF2B5EF4-FFF2-40B4-BE49-F238E27FC236}">
                <a16:creationId xmlns:a16="http://schemas.microsoft.com/office/drawing/2014/main" id="{527F64FA-ED88-4AD5-ADD9-04E1BA4D90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300" y="5843786"/>
            <a:ext cx="609600" cy="609600"/>
          </a:xfrm>
          <a:prstGeom prst="rect">
            <a:avLst/>
          </a:prstGeom>
        </p:spPr>
      </p:pic>
    </p:spTree>
    <p:extLst>
      <p:ext uri="{BB962C8B-B14F-4D97-AF65-F5344CB8AC3E}">
        <p14:creationId xmlns:p14="http://schemas.microsoft.com/office/powerpoint/2010/main" val="36145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E5DD0-AF04-4F47-BF2C-69241C34EA4D}"/>
              </a:ext>
            </a:extLst>
          </p:cNvPr>
          <p:cNvSpPr>
            <a:spLocks noGrp="1"/>
          </p:cNvSpPr>
          <p:nvPr>
            <p:ph type="title"/>
          </p:nvPr>
        </p:nvSpPr>
        <p:spPr/>
        <p:txBody>
          <a:bodyPr/>
          <a:lstStyle/>
          <a:p>
            <a:r>
              <a:rPr lang="en-US" dirty="0"/>
              <a:t>Preparing to Answer the Prompt…</a:t>
            </a:r>
          </a:p>
        </p:txBody>
      </p:sp>
      <p:sp>
        <p:nvSpPr>
          <p:cNvPr id="3" name="Content Placeholder 2">
            <a:extLst>
              <a:ext uri="{FF2B5EF4-FFF2-40B4-BE49-F238E27FC236}">
                <a16:creationId xmlns:a16="http://schemas.microsoft.com/office/drawing/2014/main" id="{577A885E-8C5D-440C-B03A-4223394BB592}"/>
              </a:ext>
            </a:extLst>
          </p:cNvPr>
          <p:cNvSpPr>
            <a:spLocks noGrp="1"/>
          </p:cNvSpPr>
          <p:nvPr>
            <p:ph sz="half" idx="1"/>
          </p:nvPr>
        </p:nvSpPr>
        <p:spPr/>
        <p:txBody>
          <a:bodyPr>
            <a:normAutofit lnSpcReduction="10000"/>
          </a:bodyPr>
          <a:lstStyle/>
          <a:p>
            <a:r>
              <a:rPr lang="en-US" dirty="0"/>
              <a:t>“I remember in my trusty study sessions I did with my literacy professors that I need to read over the directions a few times.  I’m going to underline key things I need to focus on.  Okay, check, I have done that.  I am going to look back at my notes, and focus in on Julia’s response to reading (Exhibit 1), her Word List (Exhibit 2), her Comprehension Assessment (Exhibit 3), and her Oral Fluency Rubric (Exhibit 4).</a:t>
            </a:r>
          </a:p>
        </p:txBody>
      </p:sp>
      <p:sp>
        <p:nvSpPr>
          <p:cNvPr id="4" name="Content Placeholder 3">
            <a:extLst>
              <a:ext uri="{FF2B5EF4-FFF2-40B4-BE49-F238E27FC236}">
                <a16:creationId xmlns:a16="http://schemas.microsoft.com/office/drawing/2014/main" id="{8B5071B2-1E75-4912-BDD8-30AA73D38751}"/>
              </a:ext>
            </a:extLst>
          </p:cNvPr>
          <p:cNvSpPr>
            <a:spLocks noGrp="1"/>
          </p:cNvSpPr>
          <p:nvPr>
            <p:ph sz="half" idx="2"/>
          </p:nvPr>
        </p:nvSpPr>
        <p:spPr/>
        <p:txBody>
          <a:bodyPr>
            <a:normAutofit lnSpcReduction="10000"/>
          </a:bodyPr>
          <a:lstStyle/>
          <a:p>
            <a:r>
              <a:rPr lang="en-US" dirty="0"/>
              <a:t>Create and fill out a chart for each of the exhibits.  You can do this on scratch paper.  You could even practice writing a response of your own.  As you move through the power point, there are examples provided that respond to each of the exhibits.</a:t>
            </a:r>
          </a:p>
          <a:p>
            <a:r>
              <a:rPr lang="en-US" dirty="0"/>
              <a:t>The important thing is to begin thinking in the way that identifies strengths and hones in on an area that needs support. </a:t>
            </a:r>
          </a:p>
          <a:p>
            <a:pPr marL="0" indent="0">
              <a:buNone/>
            </a:pPr>
            <a:endParaRPr lang="en-US" dirty="0"/>
          </a:p>
        </p:txBody>
      </p:sp>
      <p:sp>
        <p:nvSpPr>
          <p:cNvPr id="5" name="Slide Number Placeholder 4">
            <a:extLst>
              <a:ext uri="{FF2B5EF4-FFF2-40B4-BE49-F238E27FC236}">
                <a16:creationId xmlns:a16="http://schemas.microsoft.com/office/drawing/2014/main" id="{2778ED31-1AF3-4A04-B900-E3BA7CE23F1D}"/>
              </a:ext>
            </a:extLst>
          </p:cNvPr>
          <p:cNvSpPr>
            <a:spLocks noGrp="1"/>
          </p:cNvSpPr>
          <p:nvPr>
            <p:ph type="sldNum" sz="quarter" idx="12"/>
          </p:nvPr>
        </p:nvSpPr>
        <p:spPr/>
        <p:txBody>
          <a:bodyPr/>
          <a:lstStyle/>
          <a:p>
            <a:fld id="{DB8D4B75-CCB8-454C-BBE4-C1DEDB67A813}" type="slidenum">
              <a:rPr lang="en-US" smtClean="0"/>
              <a:t>18</a:t>
            </a:fld>
            <a:endParaRPr lang="en-US"/>
          </a:p>
        </p:txBody>
      </p:sp>
      <p:pic>
        <p:nvPicPr>
          <p:cNvPr id="6" name="slide18">
            <a:hlinkClick r:id="" action="ppaction://media"/>
            <a:extLst>
              <a:ext uri="{FF2B5EF4-FFF2-40B4-BE49-F238E27FC236}">
                <a16:creationId xmlns:a16="http://schemas.microsoft.com/office/drawing/2014/main" id="{BDE588D6-D128-41E9-8BEC-489115D24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7270" y="5913120"/>
            <a:ext cx="609600" cy="609600"/>
          </a:xfrm>
          <a:prstGeom prst="rect">
            <a:avLst/>
          </a:prstGeom>
        </p:spPr>
      </p:pic>
    </p:spTree>
    <p:extLst>
      <p:ext uri="{BB962C8B-B14F-4D97-AF65-F5344CB8AC3E}">
        <p14:creationId xmlns:p14="http://schemas.microsoft.com/office/powerpoint/2010/main" val="18785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D0A0-890D-49CD-BF68-62183CFED82E}"/>
              </a:ext>
            </a:extLst>
          </p:cNvPr>
          <p:cNvSpPr>
            <a:spLocks noGrp="1"/>
          </p:cNvSpPr>
          <p:nvPr>
            <p:ph type="title"/>
          </p:nvPr>
        </p:nvSpPr>
        <p:spPr>
          <a:xfrm>
            <a:off x="838200" y="365126"/>
            <a:ext cx="4911454" cy="1140402"/>
          </a:xfrm>
        </p:spPr>
        <p:txBody>
          <a:bodyPr>
            <a:normAutofit/>
          </a:bodyPr>
          <a:lstStyle/>
          <a:p>
            <a:r>
              <a:rPr lang="en-US" sz="2400" dirty="0"/>
              <a:t>Exhibit 1: Reader Response</a:t>
            </a:r>
          </a:p>
        </p:txBody>
      </p:sp>
      <p:pic>
        <p:nvPicPr>
          <p:cNvPr id="5" name="Content Placeholder 4">
            <a:extLst>
              <a:ext uri="{FF2B5EF4-FFF2-40B4-BE49-F238E27FC236}">
                <a16:creationId xmlns:a16="http://schemas.microsoft.com/office/drawing/2014/main" id="{E0A3D5F7-FBF1-4881-9137-E1045438295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9466"/>
          <a:stretch/>
        </p:blipFill>
        <p:spPr>
          <a:xfrm>
            <a:off x="7337542" y="4446556"/>
            <a:ext cx="3349703" cy="2227514"/>
          </a:xfrm>
        </p:spPr>
      </p:pic>
      <p:pic>
        <p:nvPicPr>
          <p:cNvPr id="7" name="Picture 6">
            <a:extLst>
              <a:ext uri="{FF2B5EF4-FFF2-40B4-BE49-F238E27FC236}">
                <a16:creationId xmlns:a16="http://schemas.microsoft.com/office/drawing/2014/main" id="{2014DEA5-AEBB-4D5E-88F8-50AC06EA354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5000"/>
                    </a14:imgEffect>
                  </a14:imgLayer>
                </a14:imgProps>
              </a:ext>
              <a:ext uri="{28A0092B-C50C-407E-A947-70E740481C1C}">
                <a14:useLocalDpi xmlns:a14="http://schemas.microsoft.com/office/drawing/2010/main" val="0"/>
              </a:ext>
            </a:extLst>
          </a:blip>
          <a:srcRect b="8014"/>
          <a:stretch/>
        </p:blipFill>
        <p:spPr>
          <a:xfrm>
            <a:off x="5960721" y="108258"/>
            <a:ext cx="6103346" cy="4123762"/>
          </a:xfrm>
          <a:prstGeom prst="rect">
            <a:avLst/>
          </a:prstGeom>
        </p:spPr>
      </p:pic>
      <p:sp>
        <p:nvSpPr>
          <p:cNvPr id="8" name="TextBox 7">
            <a:extLst>
              <a:ext uri="{FF2B5EF4-FFF2-40B4-BE49-F238E27FC236}">
                <a16:creationId xmlns:a16="http://schemas.microsoft.com/office/drawing/2014/main" id="{7F01B613-485D-4535-A139-7EEED9B5C3F8}"/>
              </a:ext>
            </a:extLst>
          </p:cNvPr>
          <p:cNvSpPr txBox="1"/>
          <p:nvPr/>
        </p:nvSpPr>
        <p:spPr>
          <a:xfrm>
            <a:off x="736523" y="1553497"/>
            <a:ext cx="4685145" cy="5258876"/>
          </a:xfrm>
          <a:prstGeom prst="rect">
            <a:avLst/>
          </a:prstGeom>
          <a:noFill/>
        </p:spPr>
        <p:txBody>
          <a:bodyPr wrap="square" rtlCol="0">
            <a:spAutoFit/>
          </a:bodyPr>
          <a:lstStyle/>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For this assessment, the teacher administered it whole group.</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This assessment was administered the fifth day of school.</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The teacher read the book </a:t>
            </a:r>
            <a:r>
              <a:rPr lang="en-US" altLang="en-US" sz="1900" i="1" dirty="0">
                <a:solidFill>
                  <a:srgbClr val="000000"/>
                </a:solidFill>
                <a:latin typeface="Arial" panose="020B0604020202020204" pitchFamily="34" charset="0"/>
                <a:cs typeface="Arial" panose="020B0604020202020204" pitchFamily="34" charset="0"/>
              </a:rPr>
              <a:t>What Readers Can Do</a:t>
            </a:r>
            <a:r>
              <a:rPr lang="en-US" altLang="en-US" sz="1900" dirty="0">
                <a:solidFill>
                  <a:srgbClr val="000000"/>
                </a:solidFill>
                <a:latin typeface="Arial" panose="020B0604020202020204" pitchFamily="34" charset="0"/>
                <a:cs typeface="Arial" panose="020B0604020202020204" pitchFamily="34" charset="0"/>
              </a:rPr>
              <a:t> aloud to the class.</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At the end of the read aloud, she asked the class to write at least three things readers can do.</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Included you will see Julia’s reader response from the book </a:t>
            </a:r>
            <a:r>
              <a:rPr lang="en-US" altLang="en-US" sz="1900" i="1" dirty="0">
                <a:solidFill>
                  <a:srgbClr val="000000"/>
                </a:solidFill>
                <a:latin typeface="Arial" panose="020B0604020202020204" pitchFamily="34" charset="0"/>
                <a:cs typeface="Arial" panose="020B0604020202020204" pitchFamily="34" charset="0"/>
              </a:rPr>
              <a:t>What Readers Can Do</a:t>
            </a:r>
            <a:r>
              <a:rPr lang="en-US" altLang="en-US" sz="1900" dirty="0">
                <a:solidFill>
                  <a:srgbClr val="000000"/>
                </a:solidFill>
                <a:latin typeface="Arial" panose="020B0604020202020204" pitchFamily="34" charset="0"/>
                <a:cs typeface="Arial" panose="020B0604020202020204" pitchFamily="34" charset="0"/>
              </a:rPr>
              <a:t>.</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prstClr val="black"/>
                </a:solidFill>
                <a:latin typeface="Arial" panose="020B0604020202020204" pitchFamily="34" charset="0"/>
              </a:rPr>
              <a:t>Note:  Julia’s teacher asked each student to read their response aloud to the class.  Julia’s reading matched her written response.</a:t>
            </a:r>
          </a:p>
        </p:txBody>
      </p:sp>
      <p:sp>
        <p:nvSpPr>
          <p:cNvPr id="3" name="Slide Number Placeholder 2">
            <a:extLst>
              <a:ext uri="{FF2B5EF4-FFF2-40B4-BE49-F238E27FC236}">
                <a16:creationId xmlns:a16="http://schemas.microsoft.com/office/drawing/2014/main" id="{A89A612B-2C4F-4EE8-BC82-709B0EAFF666}"/>
              </a:ext>
            </a:extLst>
          </p:cNvPr>
          <p:cNvSpPr>
            <a:spLocks noGrp="1"/>
          </p:cNvSpPr>
          <p:nvPr>
            <p:ph type="sldNum" sz="quarter" idx="12"/>
          </p:nvPr>
        </p:nvSpPr>
        <p:spPr/>
        <p:txBody>
          <a:bodyPr/>
          <a:lstStyle/>
          <a:p>
            <a:fld id="{DB8D4B75-CCB8-454C-BBE4-C1DEDB67A813}" type="slidenum">
              <a:rPr lang="en-US" smtClean="0"/>
              <a:t>19</a:t>
            </a:fld>
            <a:endParaRPr lang="en-US"/>
          </a:p>
        </p:txBody>
      </p:sp>
      <p:pic>
        <p:nvPicPr>
          <p:cNvPr id="4" name="slide19">
            <a:hlinkClick r:id="" action="ppaction://media"/>
            <a:extLst>
              <a:ext uri="{FF2B5EF4-FFF2-40B4-BE49-F238E27FC236}">
                <a16:creationId xmlns:a16="http://schemas.microsoft.com/office/drawing/2014/main" id="{338F2FBD-B5FC-4009-9672-C034F8E3EE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2890" y="6202773"/>
            <a:ext cx="609600" cy="609600"/>
          </a:xfrm>
          <a:prstGeom prst="rect">
            <a:avLst/>
          </a:prstGeom>
        </p:spPr>
      </p:pic>
    </p:spTree>
    <p:extLst>
      <p:ext uri="{BB962C8B-B14F-4D97-AF65-F5344CB8AC3E}">
        <p14:creationId xmlns:p14="http://schemas.microsoft.com/office/powerpoint/2010/main" val="21557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1CDD-C5F7-4513-8852-31669BBE64CC}"/>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889B2031-8B8F-4E83-A658-F3FD394FF77E}"/>
              </a:ext>
            </a:extLst>
          </p:cNvPr>
          <p:cNvSpPr>
            <a:spLocks noGrp="1"/>
          </p:cNvSpPr>
          <p:nvPr>
            <p:ph idx="1"/>
          </p:nvPr>
        </p:nvSpPr>
        <p:spPr>
          <a:xfrm>
            <a:off x="1371600" y="1638300"/>
            <a:ext cx="9601200" cy="3581400"/>
          </a:xfrm>
        </p:spPr>
        <p:txBody>
          <a:bodyPr>
            <a:noAutofit/>
          </a:bodyPr>
          <a:lstStyle/>
          <a:p>
            <a:r>
              <a:rPr lang="en-US" sz="1800" dirty="0"/>
              <a:t>This power point is meant to be self-paced.  The Science of Teaching Reading Test is comprised of the following:</a:t>
            </a:r>
          </a:p>
          <a:p>
            <a:endParaRPr lang="en-US" sz="1800" dirty="0"/>
          </a:p>
          <a:p>
            <a:pPr lvl="0"/>
            <a:r>
              <a:rPr lang="en-US" sz="1800" dirty="0">
                <a:solidFill>
                  <a:prstClr val="black"/>
                </a:solidFill>
              </a:rPr>
              <a:t>90 Selected Response Items (SRIs)</a:t>
            </a:r>
          </a:p>
          <a:p>
            <a:pPr lvl="1"/>
            <a:r>
              <a:rPr lang="en-US" sz="1800" dirty="0">
                <a:solidFill>
                  <a:prstClr val="black"/>
                </a:solidFill>
              </a:rPr>
              <a:t>Single question items</a:t>
            </a:r>
          </a:p>
          <a:p>
            <a:pPr lvl="1"/>
            <a:r>
              <a:rPr lang="en-US" sz="1800" dirty="0">
                <a:solidFill>
                  <a:prstClr val="black"/>
                </a:solidFill>
              </a:rPr>
              <a:t> Clustered question items (including a stimulus item)</a:t>
            </a:r>
          </a:p>
          <a:p>
            <a:pPr marL="457200" lvl="1" indent="0">
              <a:buNone/>
            </a:pPr>
            <a:endParaRPr lang="en-US" sz="1800" dirty="0">
              <a:solidFill>
                <a:prstClr val="black"/>
              </a:solidFill>
            </a:endParaRPr>
          </a:p>
          <a:p>
            <a:r>
              <a:rPr lang="en-US" sz="1800" dirty="0">
                <a:solidFill>
                  <a:prstClr val="black"/>
                </a:solidFill>
              </a:rPr>
              <a:t> 1 Constructed Response Item (CRI)-The 90 selected-response items (SRIs) are followed by the constructed-response items (CRI), but candidates can navigate freely throughout the exam at all times. Candidates can respond to the CRI first if they choose.</a:t>
            </a:r>
            <a:endParaRPr lang="en-US" sz="1800" dirty="0"/>
          </a:p>
          <a:p>
            <a:pPr marL="0" lvl="0" indent="0">
              <a:buNone/>
            </a:pPr>
            <a:endParaRPr lang="en-US" sz="1800" dirty="0">
              <a:solidFill>
                <a:prstClr val="black"/>
              </a:solidFill>
            </a:endParaRPr>
          </a:p>
          <a:p>
            <a:pPr marL="0" lvl="0" indent="0">
              <a:buNone/>
            </a:pPr>
            <a:endParaRPr lang="en-US" sz="1800" dirty="0">
              <a:solidFill>
                <a:prstClr val="black"/>
              </a:solidFill>
            </a:endParaRPr>
          </a:p>
          <a:p>
            <a:pPr lvl="0"/>
            <a:r>
              <a:rPr lang="en-US" sz="1800" dirty="0">
                <a:solidFill>
                  <a:prstClr val="black"/>
                </a:solidFill>
              </a:rPr>
              <a:t>5-hour seat time (4:45 testing time)</a:t>
            </a:r>
          </a:p>
          <a:p>
            <a:pPr marL="0" lvl="0" indent="0">
              <a:buNone/>
            </a:pPr>
            <a:endParaRPr lang="en-US" sz="1800" dirty="0">
              <a:solidFill>
                <a:prstClr val="black"/>
              </a:solidFill>
            </a:endParaRPr>
          </a:p>
          <a:p>
            <a:endParaRPr lang="en-US" sz="1800" dirty="0"/>
          </a:p>
          <a:p>
            <a:pPr marL="0" indent="0">
              <a:buNone/>
            </a:pPr>
            <a:r>
              <a:rPr lang="en-US" sz="1800" dirty="0"/>
              <a:t>	</a:t>
            </a:r>
          </a:p>
        </p:txBody>
      </p:sp>
      <p:sp>
        <p:nvSpPr>
          <p:cNvPr id="4" name="Slide Number Placeholder 3">
            <a:extLst>
              <a:ext uri="{FF2B5EF4-FFF2-40B4-BE49-F238E27FC236}">
                <a16:creationId xmlns:a16="http://schemas.microsoft.com/office/drawing/2014/main" id="{35063646-B05D-4CB7-8BE4-FD6577D41C9B}"/>
              </a:ext>
            </a:extLst>
          </p:cNvPr>
          <p:cNvSpPr>
            <a:spLocks noGrp="1"/>
          </p:cNvSpPr>
          <p:nvPr>
            <p:ph type="sldNum" sz="quarter" idx="12"/>
          </p:nvPr>
        </p:nvSpPr>
        <p:spPr/>
        <p:txBody>
          <a:bodyPr/>
          <a:lstStyle/>
          <a:p>
            <a:fld id="{DB8D4B75-CCB8-454C-BBE4-C1DEDB67A813}" type="slidenum">
              <a:rPr lang="en-US" smtClean="0"/>
              <a:t>2</a:t>
            </a:fld>
            <a:endParaRPr lang="en-US"/>
          </a:p>
        </p:txBody>
      </p:sp>
      <p:pic>
        <p:nvPicPr>
          <p:cNvPr id="5" name="slide2">
            <a:hlinkClick r:id="" action="ppaction://media"/>
            <a:extLst>
              <a:ext uri="{FF2B5EF4-FFF2-40B4-BE49-F238E27FC236}">
                <a16:creationId xmlns:a16="http://schemas.microsoft.com/office/drawing/2014/main" id="{CE363048-E6C6-4E07-A343-007982877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172" y="6073140"/>
            <a:ext cx="609600" cy="609600"/>
          </a:xfrm>
          <a:prstGeom prst="rect">
            <a:avLst/>
          </a:prstGeom>
        </p:spPr>
      </p:pic>
    </p:spTree>
    <p:extLst>
      <p:ext uri="{BB962C8B-B14F-4D97-AF65-F5344CB8AC3E}">
        <p14:creationId xmlns:p14="http://schemas.microsoft.com/office/powerpoint/2010/main" val="1081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0EF3480E-8A08-4ECF-97F4-1981C93A69FD}"/>
              </a:ext>
            </a:extLst>
          </p:cNvPr>
          <p:cNvSpPr>
            <a:spLocks noGrp="1"/>
          </p:cNvSpPr>
          <p:nvPr>
            <p:ph type="sldNum" sz="quarter" idx="12"/>
          </p:nvPr>
        </p:nvSpPr>
        <p:spPr/>
        <p:txBody>
          <a:bodyPr/>
          <a:lstStyle/>
          <a:p>
            <a:fld id="{DB8D4B75-CCB8-454C-BBE4-C1DEDB67A813}" type="slidenum">
              <a:rPr lang="en-US" smtClean="0"/>
              <a:t>20</a:t>
            </a:fld>
            <a:endParaRPr lang="en-US"/>
          </a:p>
        </p:txBody>
      </p:sp>
      <p:pic>
        <p:nvPicPr>
          <p:cNvPr id="5" name="slide20">
            <a:hlinkClick r:id="" action="ppaction://media"/>
            <a:extLst>
              <a:ext uri="{FF2B5EF4-FFF2-40B4-BE49-F238E27FC236}">
                <a16:creationId xmlns:a16="http://schemas.microsoft.com/office/drawing/2014/main" id="{D6DD125C-12BD-410F-AEB0-3DD5EA46CB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172" y="6046093"/>
            <a:ext cx="609600" cy="609600"/>
          </a:xfrm>
          <a:prstGeom prst="rect">
            <a:avLst/>
          </a:prstGeom>
        </p:spPr>
      </p:pic>
    </p:spTree>
    <p:extLst>
      <p:ext uri="{BB962C8B-B14F-4D97-AF65-F5344CB8AC3E}">
        <p14:creationId xmlns:p14="http://schemas.microsoft.com/office/powerpoint/2010/main" val="210760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716-9FBC-45BF-9957-F96394C8CB6E}"/>
              </a:ext>
            </a:extLst>
          </p:cNvPr>
          <p:cNvSpPr>
            <a:spLocks noGrp="1"/>
          </p:cNvSpPr>
          <p:nvPr>
            <p:ph type="title"/>
          </p:nvPr>
        </p:nvSpPr>
        <p:spPr>
          <a:xfrm>
            <a:off x="1295400" y="165683"/>
            <a:ext cx="9601200" cy="765495"/>
          </a:xfrm>
        </p:spPr>
        <p:txBody>
          <a:bodyPr/>
          <a:lstStyle/>
          <a:p>
            <a:r>
              <a:rPr lang="en-US" dirty="0"/>
              <a:t>Exhibit 1:  Analysis</a:t>
            </a:r>
          </a:p>
        </p:txBody>
      </p:sp>
      <p:graphicFrame>
        <p:nvGraphicFramePr>
          <p:cNvPr id="4" name="Content Placeholder 3">
            <a:extLst>
              <a:ext uri="{FF2B5EF4-FFF2-40B4-BE49-F238E27FC236}">
                <a16:creationId xmlns:a16="http://schemas.microsoft.com/office/drawing/2014/main" id="{2BCC1EA8-B08A-40ED-B575-1A2F04FE06F0}"/>
              </a:ext>
            </a:extLst>
          </p:cNvPr>
          <p:cNvGraphicFramePr>
            <a:graphicFrameLocks noGrp="1"/>
          </p:cNvGraphicFramePr>
          <p:nvPr>
            <p:ph idx="1"/>
            <p:extLst>
              <p:ext uri="{D42A27DB-BD31-4B8C-83A1-F6EECF244321}">
                <p14:modId xmlns:p14="http://schemas.microsoft.com/office/powerpoint/2010/main" val="3048265598"/>
              </p:ext>
            </p:extLst>
          </p:nvPr>
        </p:nvGraphicFramePr>
        <p:xfrm>
          <a:off x="1371600" y="1258888"/>
          <a:ext cx="10679185" cy="3352800"/>
        </p:xfrm>
        <a:graphic>
          <a:graphicData uri="http://schemas.openxmlformats.org/drawingml/2006/table">
            <a:tbl>
              <a:tblPr firstRow="1" bandRow="1">
                <a:tableStyleId>{00A15C55-8517-42AA-B614-E9B94910E393}</a:tableStyleId>
              </a:tblPr>
              <a:tblGrid>
                <a:gridCol w="2135837">
                  <a:extLst>
                    <a:ext uri="{9D8B030D-6E8A-4147-A177-3AD203B41FA5}">
                      <a16:colId xmlns:a16="http://schemas.microsoft.com/office/drawing/2014/main" val="3591827808"/>
                    </a:ext>
                  </a:extLst>
                </a:gridCol>
                <a:gridCol w="2135837">
                  <a:extLst>
                    <a:ext uri="{9D8B030D-6E8A-4147-A177-3AD203B41FA5}">
                      <a16:colId xmlns:a16="http://schemas.microsoft.com/office/drawing/2014/main" val="1009297408"/>
                    </a:ext>
                  </a:extLst>
                </a:gridCol>
                <a:gridCol w="2135837">
                  <a:extLst>
                    <a:ext uri="{9D8B030D-6E8A-4147-A177-3AD203B41FA5}">
                      <a16:colId xmlns:a16="http://schemas.microsoft.com/office/drawing/2014/main" val="3555850536"/>
                    </a:ext>
                  </a:extLst>
                </a:gridCol>
                <a:gridCol w="2135837">
                  <a:extLst>
                    <a:ext uri="{9D8B030D-6E8A-4147-A177-3AD203B41FA5}">
                      <a16:colId xmlns:a16="http://schemas.microsoft.com/office/drawing/2014/main" val="3673668067"/>
                    </a:ext>
                  </a:extLst>
                </a:gridCol>
                <a:gridCol w="2135837">
                  <a:extLst>
                    <a:ext uri="{9D8B030D-6E8A-4147-A177-3AD203B41FA5}">
                      <a16:colId xmlns:a16="http://schemas.microsoft.com/office/drawing/2014/main" val="1922907240"/>
                    </a:ext>
                  </a:extLst>
                </a:gridCol>
              </a:tblGrid>
              <a:tr h="332559">
                <a:tc>
                  <a:txBody>
                    <a:bodyPr/>
                    <a:lstStyle/>
                    <a:p>
                      <a:r>
                        <a:rPr lang="en-US" sz="1600" dirty="0"/>
                        <a:t>Exhibits</a:t>
                      </a:r>
                    </a:p>
                  </a:txBody>
                  <a:tcPr/>
                </a:tc>
                <a:tc>
                  <a:txBody>
                    <a:bodyPr/>
                    <a:lstStyle/>
                    <a:p>
                      <a:r>
                        <a:rPr lang="en-US" sz="1600" dirty="0"/>
                        <a:t>Strengths</a:t>
                      </a:r>
                    </a:p>
                  </a:txBody>
                  <a:tcPr/>
                </a:tc>
                <a:tc>
                  <a:txBody>
                    <a:bodyPr/>
                    <a:lstStyle/>
                    <a:p>
                      <a:r>
                        <a:rPr lang="en-US" sz="1600" dirty="0"/>
                        <a:t>Needs</a:t>
                      </a:r>
                    </a:p>
                  </a:txBody>
                  <a:tcPr/>
                </a:tc>
                <a:tc>
                  <a:txBody>
                    <a:bodyPr/>
                    <a:lstStyle/>
                    <a:p>
                      <a:r>
                        <a:rPr lang="en-US" sz="1600" dirty="0"/>
                        <a:t>Instructional Rec.</a:t>
                      </a:r>
                    </a:p>
                  </a:txBody>
                  <a:tcPr/>
                </a:tc>
                <a:tc>
                  <a:txBody>
                    <a:bodyPr/>
                    <a:lstStyle/>
                    <a:p>
                      <a:r>
                        <a:rPr lang="en-US" sz="1600" dirty="0"/>
                        <a:t>TEKS</a:t>
                      </a:r>
                    </a:p>
                  </a:txBody>
                  <a:tcPr/>
                </a:tc>
                <a:extLst>
                  <a:ext uri="{0D108BD9-81ED-4DB2-BD59-A6C34878D82A}">
                    <a16:rowId xmlns:a16="http://schemas.microsoft.com/office/drawing/2014/main" val="206466215"/>
                  </a:ext>
                </a:extLst>
              </a:tr>
              <a:tr h="2025585">
                <a:tc>
                  <a:txBody>
                    <a:bodyPr/>
                    <a:lstStyle/>
                    <a:p>
                      <a:r>
                        <a:rPr lang="en-US" sz="1600" dirty="0"/>
                        <a:t>1</a:t>
                      </a:r>
                    </a:p>
                  </a:txBody>
                  <a:tcPr/>
                </a:tc>
                <a:tc>
                  <a:txBody>
                    <a:bodyPr/>
                    <a:lstStyle/>
                    <a:p>
                      <a:pPr marL="285750" indent="-285750">
                        <a:buFont typeface="Arial" panose="020B0604020202020204" pitchFamily="34" charset="0"/>
                        <a:buChar char="•"/>
                      </a:pPr>
                      <a:r>
                        <a:rPr lang="en-US" sz="1600" dirty="0"/>
                        <a:t>Understands capital letters</a:t>
                      </a:r>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Understands complete sentences</a:t>
                      </a:r>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Practices consistent end punctuation</a:t>
                      </a:r>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a:t>Medial vowel instruction- recognizing that a vowel sound may have different spellings (e.g. the long /a/sound can be spelled </a:t>
                      </a:r>
                      <a:r>
                        <a:rPr lang="en-US" sz="1600" dirty="0" err="1"/>
                        <a:t>a,ue</a:t>
                      </a:r>
                      <a:r>
                        <a:rPr lang="en-US" sz="1600" dirty="0"/>
                        <a:t>, ay, </a:t>
                      </a:r>
                      <a:r>
                        <a:rPr lang="en-US" sz="1600" dirty="0" err="1"/>
                        <a:t>ey</a:t>
                      </a:r>
                      <a:r>
                        <a:rPr lang="en-US" sz="1600" dirty="0"/>
                        <a:t>, ai, </a:t>
                      </a:r>
                      <a:r>
                        <a:rPr lang="en-US" sz="1600" dirty="0" err="1"/>
                        <a:t>oe</a:t>
                      </a:r>
                      <a:r>
                        <a:rPr lang="en-US" sz="1600" dirty="0"/>
                        <a:t> </a:t>
                      </a:r>
                      <a:r>
                        <a:rPr lang="en-US" sz="1600" dirty="0" err="1"/>
                        <a:t>ei</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txBody>
                  <a:tcPr/>
                </a:tc>
                <a:tc>
                  <a:txBody>
                    <a:bodyPr/>
                    <a:lstStyle/>
                    <a:p>
                      <a:r>
                        <a:rPr lang="en-US" sz="1600" dirty="0"/>
                        <a:t>Word sorts focusing on </a:t>
                      </a:r>
                      <a:r>
                        <a:rPr lang="en-US" sz="1600" dirty="0" err="1"/>
                        <a:t>ee</a:t>
                      </a:r>
                      <a:r>
                        <a:rPr lang="en-US" sz="1600" dirty="0"/>
                        <a:t> and </a:t>
                      </a:r>
                      <a:r>
                        <a:rPr lang="en-US" sz="1600" dirty="0" err="1"/>
                        <a:t>ea</a:t>
                      </a:r>
                      <a:r>
                        <a:rPr lang="en-US" sz="1600" dirty="0"/>
                        <a:t> words</a:t>
                      </a:r>
                    </a:p>
                    <a:p>
                      <a:endParaRPr lang="en-US" sz="1600" dirty="0"/>
                    </a:p>
                    <a:p>
                      <a:endParaRPr lang="en-US" sz="1600" dirty="0"/>
                    </a:p>
                  </a:txBody>
                  <a:tcPr/>
                </a:tc>
                <a:tc>
                  <a:txBody>
                    <a:bodyPr/>
                    <a:lstStyle/>
                    <a:p>
                      <a:r>
                        <a:rPr lang="en-US" sz="1600" dirty="0"/>
                        <a:t>Spelling words using sound-spelling patterns</a:t>
                      </a:r>
                    </a:p>
                  </a:txBody>
                  <a:tcPr/>
                </a:tc>
                <a:extLst>
                  <a:ext uri="{0D108BD9-81ED-4DB2-BD59-A6C34878D82A}">
                    <a16:rowId xmlns:a16="http://schemas.microsoft.com/office/drawing/2014/main" val="1248745382"/>
                  </a:ext>
                </a:extLst>
              </a:tr>
            </a:tbl>
          </a:graphicData>
        </a:graphic>
      </p:graphicFrame>
      <p:sp>
        <p:nvSpPr>
          <p:cNvPr id="3" name="Slide Number Placeholder 2">
            <a:extLst>
              <a:ext uri="{FF2B5EF4-FFF2-40B4-BE49-F238E27FC236}">
                <a16:creationId xmlns:a16="http://schemas.microsoft.com/office/drawing/2014/main" id="{BACC15ED-67EA-4EB6-B00F-92A8CFEE1BBF}"/>
              </a:ext>
            </a:extLst>
          </p:cNvPr>
          <p:cNvSpPr>
            <a:spLocks noGrp="1"/>
          </p:cNvSpPr>
          <p:nvPr>
            <p:ph type="sldNum" sz="quarter" idx="12"/>
          </p:nvPr>
        </p:nvSpPr>
        <p:spPr/>
        <p:txBody>
          <a:bodyPr/>
          <a:lstStyle/>
          <a:p>
            <a:fld id="{DB8D4B75-CCB8-454C-BBE4-C1DEDB67A813}" type="slidenum">
              <a:rPr lang="en-US" smtClean="0"/>
              <a:t>21</a:t>
            </a:fld>
            <a:endParaRPr lang="en-US"/>
          </a:p>
        </p:txBody>
      </p:sp>
      <p:pic>
        <p:nvPicPr>
          <p:cNvPr id="5" name="slide21">
            <a:hlinkClick r:id="" action="ppaction://media"/>
            <a:extLst>
              <a:ext uri="{FF2B5EF4-FFF2-40B4-BE49-F238E27FC236}">
                <a16:creationId xmlns:a16="http://schemas.microsoft.com/office/drawing/2014/main" id="{A9D2DECA-FC1B-4741-9AEF-801F522CA8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060" y="6082717"/>
            <a:ext cx="609600" cy="609600"/>
          </a:xfrm>
          <a:prstGeom prst="rect">
            <a:avLst/>
          </a:prstGeom>
        </p:spPr>
      </p:pic>
    </p:spTree>
    <p:extLst>
      <p:ext uri="{BB962C8B-B14F-4D97-AF65-F5344CB8AC3E}">
        <p14:creationId xmlns:p14="http://schemas.microsoft.com/office/powerpoint/2010/main" val="346538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4961-5661-44AC-9221-8EB25F4E7C40}"/>
              </a:ext>
            </a:extLst>
          </p:cNvPr>
          <p:cNvSpPr>
            <a:spLocks noGrp="1"/>
          </p:cNvSpPr>
          <p:nvPr>
            <p:ph type="title"/>
          </p:nvPr>
        </p:nvSpPr>
        <p:spPr/>
        <p:txBody>
          <a:bodyPr/>
          <a:lstStyle/>
          <a:p>
            <a:r>
              <a:rPr lang="en-US" dirty="0"/>
              <a:t>Exhibit 1:  Reader Response</a:t>
            </a:r>
          </a:p>
        </p:txBody>
      </p:sp>
      <p:sp>
        <p:nvSpPr>
          <p:cNvPr id="3" name="Content Placeholder 2">
            <a:extLst>
              <a:ext uri="{FF2B5EF4-FFF2-40B4-BE49-F238E27FC236}">
                <a16:creationId xmlns:a16="http://schemas.microsoft.com/office/drawing/2014/main" id="{9AFAE207-B829-476B-91F4-CB81D7E287A1}"/>
              </a:ext>
            </a:extLst>
          </p:cNvPr>
          <p:cNvSpPr>
            <a:spLocks noGrp="1"/>
          </p:cNvSpPr>
          <p:nvPr>
            <p:ph idx="1"/>
          </p:nvPr>
        </p:nvSpPr>
        <p:spPr>
          <a:xfrm>
            <a:off x="1371600" y="1692166"/>
            <a:ext cx="9601200" cy="4480034"/>
          </a:xfrm>
        </p:spPr>
        <p:txBody>
          <a:bodyPr>
            <a:normAutofit lnSpcReduction="10000"/>
          </a:bodyPr>
          <a:lstStyle/>
          <a:p>
            <a:r>
              <a:rPr lang="en-US" dirty="0"/>
              <a:t>For exhibit one- the Reader Response, I might comment on the following.</a:t>
            </a:r>
          </a:p>
          <a:p>
            <a:r>
              <a:rPr lang="en-US" dirty="0"/>
              <a:t>Based on the Reader Response (Exhibit 1), Julia has a firm knowledge of how writing should be structured.  She addressed the teacher’s prompt by stating three things that readers can do.  She pulled from the text using her own words to describe things readers could do.  She was willing to take chances, even though she may not have been sure about how to spell certain words.  She misspelled the words “readers” (spelling it as </a:t>
            </a:r>
            <a:r>
              <a:rPr lang="en-US" dirty="0" err="1"/>
              <a:t>reders</a:t>
            </a:r>
            <a:r>
              <a:rPr lang="en-US" dirty="0"/>
              <a:t>) consistently throughout her text which indicates she would benefit from instruction in the area of medial vowels and the different ways they can be represented in words.  Also misspelled in her piece was the word “queen” (which Julia spelled as </a:t>
            </a:r>
            <a:r>
              <a:rPr lang="en-US" dirty="0" err="1"/>
              <a:t>qween</a:t>
            </a:r>
            <a:r>
              <a:rPr lang="en-US" dirty="0"/>
              <a:t>); this is another example of the aforementioned point about medial vowels and different ways they can be represented in words.  An instructional strategy that would benefit Julia would be the use of word sorts where she sorts words with words that have representations of the long e sound in two different ways (long e spelled “</a:t>
            </a:r>
            <a:r>
              <a:rPr lang="en-US" dirty="0" err="1"/>
              <a:t>ee</a:t>
            </a:r>
            <a:r>
              <a:rPr lang="en-US" dirty="0"/>
              <a:t>” or “</a:t>
            </a:r>
            <a:r>
              <a:rPr lang="en-US" dirty="0" err="1"/>
              <a:t>ea</a:t>
            </a:r>
            <a:r>
              <a:rPr lang="en-US" dirty="0"/>
              <a:t>”). So they might be given words like “green, teeth, speed, wheel, sheet” and “read, reach, beach, bead, bean, mean” and asked to sort them under “</a:t>
            </a:r>
            <a:r>
              <a:rPr lang="en-US" dirty="0" err="1"/>
              <a:t>ee</a:t>
            </a:r>
            <a:r>
              <a:rPr lang="en-US" dirty="0"/>
              <a:t>” or “ea.”</a:t>
            </a:r>
          </a:p>
          <a:p>
            <a:pPr marL="0" indent="0">
              <a:buNone/>
            </a:pPr>
            <a:endParaRPr lang="en-US" dirty="0"/>
          </a:p>
        </p:txBody>
      </p:sp>
      <p:sp>
        <p:nvSpPr>
          <p:cNvPr id="4" name="Slide Number Placeholder 3">
            <a:extLst>
              <a:ext uri="{FF2B5EF4-FFF2-40B4-BE49-F238E27FC236}">
                <a16:creationId xmlns:a16="http://schemas.microsoft.com/office/drawing/2014/main" id="{6E32FA66-536B-4399-9243-CCDAC886553F}"/>
              </a:ext>
            </a:extLst>
          </p:cNvPr>
          <p:cNvSpPr>
            <a:spLocks noGrp="1"/>
          </p:cNvSpPr>
          <p:nvPr>
            <p:ph type="sldNum" sz="quarter" idx="12"/>
          </p:nvPr>
        </p:nvSpPr>
        <p:spPr/>
        <p:txBody>
          <a:bodyPr/>
          <a:lstStyle/>
          <a:p>
            <a:fld id="{DB8D4B75-CCB8-454C-BBE4-C1DEDB67A813}" type="slidenum">
              <a:rPr lang="en-US" smtClean="0"/>
              <a:t>22</a:t>
            </a:fld>
            <a:endParaRPr lang="en-US"/>
          </a:p>
        </p:txBody>
      </p:sp>
      <p:pic>
        <p:nvPicPr>
          <p:cNvPr id="6" name="slide23">
            <a:hlinkClick r:id="" action="ppaction://media"/>
            <a:extLst>
              <a:ext uri="{FF2B5EF4-FFF2-40B4-BE49-F238E27FC236}">
                <a16:creationId xmlns:a16="http://schemas.microsoft.com/office/drawing/2014/main" id="{B2944781-AAE4-4D8C-97A6-7936702C5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5843786"/>
            <a:ext cx="609600" cy="609600"/>
          </a:xfrm>
          <a:prstGeom prst="rect">
            <a:avLst/>
          </a:prstGeom>
        </p:spPr>
      </p:pic>
    </p:spTree>
    <p:extLst>
      <p:ext uri="{BB962C8B-B14F-4D97-AF65-F5344CB8AC3E}">
        <p14:creationId xmlns:p14="http://schemas.microsoft.com/office/powerpoint/2010/main" val="322234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C67A52-3D35-4CE9-9C06-3ED822038BAE}"/>
              </a:ext>
            </a:extLst>
          </p:cNvPr>
          <p:cNvSpPr>
            <a:spLocks noGrp="1"/>
          </p:cNvSpPr>
          <p:nvPr>
            <p:ph type="title"/>
          </p:nvPr>
        </p:nvSpPr>
        <p:spPr/>
        <p:txBody>
          <a:bodyPr/>
          <a:lstStyle/>
          <a:p>
            <a:r>
              <a:rPr lang="en-US" dirty="0"/>
              <a:t>Exhibit 2- Word List</a:t>
            </a:r>
          </a:p>
        </p:txBody>
      </p:sp>
      <p:sp>
        <p:nvSpPr>
          <p:cNvPr id="8" name="Content Placeholder 7">
            <a:extLst>
              <a:ext uri="{FF2B5EF4-FFF2-40B4-BE49-F238E27FC236}">
                <a16:creationId xmlns:a16="http://schemas.microsoft.com/office/drawing/2014/main" id="{775A589A-155C-4595-BB53-2BDBFF6E8F3B}"/>
              </a:ext>
            </a:extLst>
          </p:cNvPr>
          <p:cNvSpPr>
            <a:spLocks noGrp="1"/>
          </p:cNvSpPr>
          <p:nvPr>
            <p:ph sz="half" idx="1"/>
          </p:nvPr>
        </p:nvSpPr>
        <p:spPr/>
        <p:txBody>
          <a:bodyPr>
            <a:normAutofit fontScale="77500" lnSpcReduction="20000"/>
          </a:bodyPr>
          <a:lstStyle/>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For this assessment, the teacher administered one-to-one.</a:t>
            </a:r>
          </a:p>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The teacher showed Julia the words one at a time and asked her to pronounce each word.</a:t>
            </a:r>
          </a:p>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The teacher made a record of the student's performance by using check marks to indicate words that the student read accurately and automatically and using simplified phonetic transcription to record any errors. </a:t>
            </a:r>
          </a:p>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This assessment was timed, and the student had to respond accurately within three seconds. </a:t>
            </a:r>
          </a:p>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Included are some of the words in the assessment, followed by the teacher's record for Julia.</a:t>
            </a:r>
            <a:endParaRPr lang="en-US" altLang="en-US" sz="4400" dirty="0">
              <a:solidFill>
                <a:prstClr val="black"/>
              </a:solidFill>
              <a:latin typeface="Arial" panose="020B0604020202020204" pitchFamily="34" charset="0"/>
            </a:endParaRPr>
          </a:p>
          <a:p>
            <a:endParaRPr lang="en-US" dirty="0"/>
          </a:p>
        </p:txBody>
      </p:sp>
      <p:pic>
        <p:nvPicPr>
          <p:cNvPr id="10" name="Content Placeholder 9">
            <a:extLst>
              <a:ext uri="{FF2B5EF4-FFF2-40B4-BE49-F238E27FC236}">
                <a16:creationId xmlns:a16="http://schemas.microsoft.com/office/drawing/2014/main" id="{746DBA1D-142A-4B22-8FCB-9253ECD7CDA1}"/>
              </a:ext>
            </a:extLst>
          </p:cNvPr>
          <p:cNvPicPr>
            <a:picLocks noGrp="1" noChangeAspect="1"/>
          </p:cNvPicPr>
          <p:nvPr>
            <p:ph sz="half" idx="2"/>
          </p:nvPr>
        </p:nvPicPr>
        <p:blipFill rotWithShape="1">
          <a:blip r:embed="rId4"/>
          <a:srcRect r="45959" b="6859"/>
          <a:stretch/>
        </p:blipFill>
        <p:spPr>
          <a:xfrm>
            <a:off x="6266792" y="1428750"/>
            <a:ext cx="4947745" cy="4804270"/>
          </a:xfrm>
          <a:prstGeom prst="rect">
            <a:avLst/>
          </a:prstGeom>
        </p:spPr>
      </p:pic>
      <p:sp>
        <p:nvSpPr>
          <p:cNvPr id="2" name="Slide Number Placeholder 1">
            <a:extLst>
              <a:ext uri="{FF2B5EF4-FFF2-40B4-BE49-F238E27FC236}">
                <a16:creationId xmlns:a16="http://schemas.microsoft.com/office/drawing/2014/main" id="{1D1A6BEF-F0AB-4E73-8D55-25766B1F0C45}"/>
              </a:ext>
            </a:extLst>
          </p:cNvPr>
          <p:cNvSpPr>
            <a:spLocks noGrp="1"/>
          </p:cNvSpPr>
          <p:nvPr>
            <p:ph type="sldNum" sz="quarter" idx="12"/>
          </p:nvPr>
        </p:nvSpPr>
        <p:spPr/>
        <p:txBody>
          <a:bodyPr/>
          <a:lstStyle/>
          <a:p>
            <a:fld id="{DB8D4B75-CCB8-454C-BBE4-C1DEDB67A813}" type="slidenum">
              <a:rPr lang="en-US" smtClean="0"/>
              <a:t>23</a:t>
            </a:fld>
            <a:endParaRPr lang="en-US"/>
          </a:p>
        </p:txBody>
      </p:sp>
      <p:pic>
        <p:nvPicPr>
          <p:cNvPr id="3" name="slide23b">
            <a:hlinkClick r:id="" action="ppaction://media"/>
            <a:extLst>
              <a:ext uri="{FF2B5EF4-FFF2-40B4-BE49-F238E27FC236}">
                <a16:creationId xmlns:a16="http://schemas.microsoft.com/office/drawing/2014/main" id="{723EEBF3-8F28-492B-9D76-100092F4E2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172" y="5981699"/>
            <a:ext cx="609600" cy="609600"/>
          </a:xfrm>
          <a:prstGeom prst="rect">
            <a:avLst/>
          </a:prstGeom>
        </p:spPr>
      </p:pic>
    </p:spTree>
    <p:extLst>
      <p:ext uri="{BB962C8B-B14F-4D97-AF65-F5344CB8AC3E}">
        <p14:creationId xmlns:p14="http://schemas.microsoft.com/office/powerpoint/2010/main" val="25487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D17F4DFF-8F40-44D9-BF95-0CD93A813ACF}"/>
              </a:ext>
            </a:extLst>
          </p:cNvPr>
          <p:cNvSpPr>
            <a:spLocks noGrp="1"/>
          </p:cNvSpPr>
          <p:nvPr>
            <p:ph type="sldNum" sz="quarter" idx="12"/>
          </p:nvPr>
        </p:nvSpPr>
        <p:spPr/>
        <p:txBody>
          <a:bodyPr/>
          <a:lstStyle/>
          <a:p>
            <a:fld id="{DB8D4B75-CCB8-454C-BBE4-C1DEDB67A813}" type="slidenum">
              <a:rPr lang="en-US" smtClean="0"/>
              <a:t>24</a:t>
            </a:fld>
            <a:endParaRPr lang="en-US"/>
          </a:p>
        </p:txBody>
      </p:sp>
      <p:pic>
        <p:nvPicPr>
          <p:cNvPr id="5" name="slide24">
            <a:hlinkClick r:id="" action="ppaction://media"/>
            <a:extLst>
              <a:ext uri="{FF2B5EF4-FFF2-40B4-BE49-F238E27FC236}">
                <a16:creationId xmlns:a16="http://schemas.microsoft.com/office/drawing/2014/main" id="{F4CFFB64-6B72-4BA7-B762-9CB8885F7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160" y="6046093"/>
            <a:ext cx="609600" cy="609600"/>
          </a:xfrm>
          <a:prstGeom prst="rect">
            <a:avLst/>
          </a:prstGeom>
        </p:spPr>
      </p:pic>
    </p:spTree>
    <p:extLst>
      <p:ext uri="{BB962C8B-B14F-4D97-AF65-F5344CB8AC3E}">
        <p14:creationId xmlns:p14="http://schemas.microsoft.com/office/powerpoint/2010/main" val="25006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716-9FBC-45BF-9957-F96394C8CB6E}"/>
              </a:ext>
            </a:extLst>
          </p:cNvPr>
          <p:cNvSpPr>
            <a:spLocks noGrp="1"/>
          </p:cNvSpPr>
          <p:nvPr>
            <p:ph type="title"/>
          </p:nvPr>
        </p:nvSpPr>
        <p:spPr>
          <a:xfrm>
            <a:off x="1295400" y="165683"/>
            <a:ext cx="9601200" cy="765495"/>
          </a:xfrm>
        </p:spPr>
        <p:txBody>
          <a:bodyPr/>
          <a:lstStyle/>
          <a:p>
            <a:r>
              <a:rPr lang="en-US" dirty="0"/>
              <a:t>Exhibit 2:  Analysis</a:t>
            </a:r>
          </a:p>
        </p:txBody>
      </p:sp>
      <p:graphicFrame>
        <p:nvGraphicFramePr>
          <p:cNvPr id="4" name="Content Placeholder 3">
            <a:extLst>
              <a:ext uri="{FF2B5EF4-FFF2-40B4-BE49-F238E27FC236}">
                <a16:creationId xmlns:a16="http://schemas.microsoft.com/office/drawing/2014/main" id="{2BCC1EA8-B08A-40ED-B575-1A2F04FE06F0}"/>
              </a:ext>
            </a:extLst>
          </p:cNvPr>
          <p:cNvGraphicFramePr>
            <a:graphicFrameLocks noGrp="1"/>
          </p:cNvGraphicFramePr>
          <p:nvPr>
            <p:ph idx="1"/>
            <p:extLst>
              <p:ext uri="{D42A27DB-BD31-4B8C-83A1-F6EECF244321}">
                <p14:modId xmlns:p14="http://schemas.microsoft.com/office/powerpoint/2010/main" val="1443028550"/>
              </p:ext>
            </p:extLst>
          </p:nvPr>
        </p:nvGraphicFramePr>
        <p:xfrm>
          <a:off x="1228987" y="761182"/>
          <a:ext cx="9601198" cy="4662074"/>
        </p:xfrm>
        <a:graphic>
          <a:graphicData uri="http://schemas.openxmlformats.org/drawingml/2006/table">
            <a:tbl>
              <a:tblPr firstRow="1" bandRow="1">
                <a:tableStyleId>{00A15C55-8517-42AA-B614-E9B94910E393}</a:tableStyleId>
              </a:tblPr>
              <a:tblGrid>
                <a:gridCol w="1923601">
                  <a:extLst>
                    <a:ext uri="{9D8B030D-6E8A-4147-A177-3AD203B41FA5}">
                      <a16:colId xmlns:a16="http://schemas.microsoft.com/office/drawing/2014/main" val="3591827808"/>
                    </a:ext>
                  </a:extLst>
                </a:gridCol>
                <a:gridCol w="1923601">
                  <a:extLst>
                    <a:ext uri="{9D8B030D-6E8A-4147-A177-3AD203B41FA5}">
                      <a16:colId xmlns:a16="http://schemas.microsoft.com/office/drawing/2014/main" val="1009297408"/>
                    </a:ext>
                  </a:extLst>
                </a:gridCol>
                <a:gridCol w="1923601">
                  <a:extLst>
                    <a:ext uri="{9D8B030D-6E8A-4147-A177-3AD203B41FA5}">
                      <a16:colId xmlns:a16="http://schemas.microsoft.com/office/drawing/2014/main" val="3555850536"/>
                    </a:ext>
                  </a:extLst>
                </a:gridCol>
                <a:gridCol w="1923601">
                  <a:extLst>
                    <a:ext uri="{9D8B030D-6E8A-4147-A177-3AD203B41FA5}">
                      <a16:colId xmlns:a16="http://schemas.microsoft.com/office/drawing/2014/main" val="3673668067"/>
                    </a:ext>
                  </a:extLst>
                </a:gridCol>
                <a:gridCol w="1906794">
                  <a:extLst>
                    <a:ext uri="{9D8B030D-6E8A-4147-A177-3AD203B41FA5}">
                      <a16:colId xmlns:a16="http://schemas.microsoft.com/office/drawing/2014/main" val="1922907240"/>
                    </a:ext>
                  </a:extLst>
                </a:gridCol>
              </a:tblGrid>
              <a:tr h="255812">
                <a:tc>
                  <a:txBody>
                    <a:bodyPr/>
                    <a:lstStyle/>
                    <a:p>
                      <a:r>
                        <a:rPr lang="en-US" sz="1600" dirty="0"/>
                        <a:t>Exhibits</a:t>
                      </a:r>
                    </a:p>
                  </a:txBody>
                  <a:tcPr/>
                </a:tc>
                <a:tc>
                  <a:txBody>
                    <a:bodyPr/>
                    <a:lstStyle/>
                    <a:p>
                      <a:r>
                        <a:rPr lang="en-US" sz="1600" dirty="0"/>
                        <a:t>Strengths</a:t>
                      </a:r>
                    </a:p>
                  </a:txBody>
                  <a:tcPr/>
                </a:tc>
                <a:tc>
                  <a:txBody>
                    <a:bodyPr/>
                    <a:lstStyle/>
                    <a:p>
                      <a:r>
                        <a:rPr lang="en-US" sz="1600" dirty="0"/>
                        <a:t>Needs</a:t>
                      </a:r>
                    </a:p>
                  </a:txBody>
                  <a:tcPr/>
                </a:tc>
                <a:tc>
                  <a:txBody>
                    <a:bodyPr/>
                    <a:lstStyle/>
                    <a:p>
                      <a:r>
                        <a:rPr lang="en-US" sz="1600" dirty="0"/>
                        <a:t>Instructional Rec.</a:t>
                      </a:r>
                    </a:p>
                  </a:txBody>
                  <a:tcPr/>
                </a:tc>
                <a:tc>
                  <a:txBody>
                    <a:bodyPr/>
                    <a:lstStyle/>
                    <a:p>
                      <a:r>
                        <a:rPr lang="en-US" sz="1600" dirty="0"/>
                        <a:t>TEKS</a:t>
                      </a:r>
                    </a:p>
                  </a:txBody>
                  <a:tcPr/>
                </a:tc>
                <a:extLst>
                  <a:ext uri="{0D108BD9-81ED-4DB2-BD59-A6C34878D82A}">
                    <a16:rowId xmlns:a16="http://schemas.microsoft.com/office/drawing/2014/main" val="206466215"/>
                  </a:ext>
                </a:extLst>
              </a:tr>
              <a:tr h="4326794">
                <a:tc>
                  <a:txBody>
                    <a:bodyPr/>
                    <a:lstStyle/>
                    <a:p>
                      <a:r>
                        <a:rPr lang="en-US" sz="1600" dirty="0"/>
                        <a:t>2</a:t>
                      </a:r>
                    </a:p>
                  </a:txBody>
                  <a:tcPr/>
                </a:tc>
                <a:tc>
                  <a:txBody>
                    <a:bodyPr/>
                    <a:lstStyle/>
                    <a:p>
                      <a:pPr marL="0" indent="0">
                        <a:buFont typeface="Arial" panose="020B0604020202020204" pitchFamily="34" charset="0"/>
                        <a:buNone/>
                      </a:pPr>
                      <a:r>
                        <a:rPr lang="en-US" sz="1600" dirty="0"/>
                        <a:t>Beginning sounds of words she encounters in her reading</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Some of her miscues retain meaning</a:t>
                      </a:r>
                    </a:p>
                  </a:txBody>
                  <a:tcPr/>
                </a:tc>
                <a:tc>
                  <a:txBody>
                    <a:bodyPr/>
                    <a:lstStyle/>
                    <a:p>
                      <a:pPr marL="0" indent="0">
                        <a:buFont typeface="Arial" panose="020B0604020202020204" pitchFamily="34" charset="0"/>
                        <a:buNone/>
                      </a:pPr>
                      <a:r>
                        <a:rPr lang="en-US" sz="1600" i="0" dirty="0"/>
                        <a:t>Drops off inflectional endings such as “s”</a:t>
                      </a:r>
                    </a:p>
                  </a:txBody>
                  <a:tcPr/>
                </a:tc>
                <a:tc>
                  <a:txBody>
                    <a:bodyPr/>
                    <a:lstStyle/>
                    <a:p>
                      <a:r>
                        <a:rPr lang="en-US" sz="1600" i="0" dirty="0"/>
                        <a:t>Tape Julia while she is reading a short paragraph and then have her listen to tape and point out any times where her tape recorded reading does not match the written text.</a:t>
                      </a:r>
                    </a:p>
                  </a:txBody>
                  <a:tcPr/>
                </a:tc>
                <a:tc>
                  <a:txBody>
                    <a:bodyPr/>
                    <a:lstStyle/>
                    <a:p>
                      <a:r>
                        <a:rPr lang="en-US" sz="1600" dirty="0"/>
                        <a:t>Inflectional endings</a:t>
                      </a:r>
                    </a:p>
                  </a:txBody>
                  <a:tcPr/>
                </a:tc>
                <a:extLst>
                  <a:ext uri="{0D108BD9-81ED-4DB2-BD59-A6C34878D82A}">
                    <a16:rowId xmlns:a16="http://schemas.microsoft.com/office/drawing/2014/main" val="1248745382"/>
                  </a:ext>
                </a:extLst>
              </a:tr>
            </a:tbl>
          </a:graphicData>
        </a:graphic>
      </p:graphicFrame>
      <p:sp>
        <p:nvSpPr>
          <p:cNvPr id="3" name="Slide Number Placeholder 2">
            <a:extLst>
              <a:ext uri="{FF2B5EF4-FFF2-40B4-BE49-F238E27FC236}">
                <a16:creationId xmlns:a16="http://schemas.microsoft.com/office/drawing/2014/main" id="{00B6660A-8DE6-4A14-827C-BA53D11E858E}"/>
              </a:ext>
            </a:extLst>
          </p:cNvPr>
          <p:cNvSpPr>
            <a:spLocks noGrp="1"/>
          </p:cNvSpPr>
          <p:nvPr>
            <p:ph type="sldNum" sz="quarter" idx="12"/>
          </p:nvPr>
        </p:nvSpPr>
        <p:spPr/>
        <p:txBody>
          <a:bodyPr/>
          <a:lstStyle/>
          <a:p>
            <a:fld id="{DB8D4B75-CCB8-454C-BBE4-C1DEDB67A813}" type="slidenum">
              <a:rPr lang="en-US" smtClean="0"/>
              <a:t>25</a:t>
            </a:fld>
            <a:endParaRPr lang="en-US"/>
          </a:p>
        </p:txBody>
      </p:sp>
      <p:pic>
        <p:nvPicPr>
          <p:cNvPr id="6" name="slide25">
            <a:hlinkClick r:id="" action="ppaction://media"/>
            <a:extLst>
              <a:ext uri="{FF2B5EF4-FFF2-40B4-BE49-F238E27FC236}">
                <a16:creationId xmlns:a16="http://schemas.microsoft.com/office/drawing/2014/main" id="{0F65D776-01E4-4FBC-98AB-5FF94895C7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172" y="5962650"/>
            <a:ext cx="609600" cy="609600"/>
          </a:xfrm>
          <a:prstGeom prst="rect">
            <a:avLst/>
          </a:prstGeom>
        </p:spPr>
      </p:pic>
    </p:spTree>
    <p:extLst>
      <p:ext uri="{BB962C8B-B14F-4D97-AF65-F5344CB8AC3E}">
        <p14:creationId xmlns:p14="http://schemas.microsoft.com/office/powerpoint/2010/main" val="34133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3C06-DAB9-403D-ABAD-28012371DD68}"/>
              </a:ext>
            </a:extLst>
          </p:cNvPr>
          <p:cNvSpPr>
            <a:spLocks noGrp="1"/>
          </p:cNvSpPr>
          <p:nvPr>
            <p:ph type="title"/>
          </p:nvPr>
        </p:nvSpPr>
        <p:spPr/>
        <p:txBody>
          <a:bodyPr/>
          <a:lstStyle/>
          <a:p>
            <a:r>
              <a:rPr lang="en-US" dirty="0"/>
              <a:t>Exhibit 2:  Word List</a:t>
            </a:r>
          </a:p>
        </p:txBody>
      </p:sp>
      <p:sp>
        <p:nvSpPr>
          <p:cNvPr id="3" name="Content Placeholder 2">
            <a:extLst>
              <a:ext uri="{FF2B5EF4-FFF2-40B4-BE49-F238E27FC236}">
                <a16:creationId xmlns:a16="http://schemas.microsoft.com/office/drawing/2014/main" id="{92ABB4F5-6DD7-4E84-AECD-C23598EEEA1B}"/>
              </a:ext>
            </a:extLst>
          </p:cNvPr>
          <p:cNvSpPr>
            <a:spLocks noGrp="1"/>
          </p:cNvSpPr>
          <p:nvPr>
            <p:ph idx="1"/>
          </p:nvPr>
        </p:nvSpPr>
        <p:spPr/>
        <p:txBody>
          <a:bodyPr>
            <a:normAutofit/>
          </a:bodyPr>
          <a:lstStyle/>
          <a:p>
            <a:pPr marL="0" indent="0">
              <a:buNone/>
            </a:pPr>
            <a:r>
              <a:rPr lang="en-US" dirty="0"/>
              <a:t>To address Exhibit 2, I might comment on the following: </a:t>
            </a:r>
          </a:p>
          <a:p>
            <a:r>
              <a:rPr lang="en-US" dirty="0"/>
              <a:t>Based on the word list (Exhibit 2), Julia was successful at identifying the beginning sound in all of the words she read out to the teacher.  One of her miscues indicates that she does attempt to retain meaning as when she said “Dad” for “Daddy.”  She dropped off the “</a:t>
            </a:r>
            <a:r>
              <a:rPr lang="en-US" dirty="0" err="1"/>
              <a:t>dy</a:t>
            </a:r>
            <a:r>
              <a:rPr lang="en-US" dirty="0"/>
              <a:t>” on “Daddy” in much the same way that she dropped off the inflectional endings of “ed” on “wanted” and the “s” on “bikes.”  One activity that might be done is to have Julia audio tape her reading of a short passage (3-5 sentences) at her instructional or independent reading level and then have her point and match the words on the paper at the same time she is listening to her taped reading.  </a:t>
            </a:r>
          </a:p>
          <a:p>
            <a:endParaRPr lang="en-US" dirty="0"/>
          </a:p>
        </p:txBody>
      </p:sp>
      <p:sp>
        <p:nvSpPr>
          <p:cNvPr id="4" name="Slide Number Placeholder 3">
            <a:extLst>
              <a:ext uri="{FF2B5EF4-FFF2-40B4-BE49-F238E27FC236}">
                <a16:creationId xmlns:a16="http://schemas.microsoft.com/office/drawing/2014/main" id="{142CD55F-B510-472A-A766-64CDD1FAB040}"/>
              </a:ext>
            </a:extLst>
          </p:cNvPr>
          <p:cNvSpPr>
            <a:spLocks noGrp="1"/>
          </p:cNvSpPr>
          <p:nvPr>
            <p:ph type="sldNum" sz="quarter" idx="12"/>
          </p:nvPr>
        </p:nvSpPr>
        <p:spPr/>
        <p:txBody>
          <a:bodyPr/>
          <a:lstStyle/>
          <a:p>
            <a:fld id="{DB8D4B75-CCB8-454C-BBE4-C1DEDB67A813}" type="slidenum">
              <a:rPr lang="en-US" smtClean="0"/>
              <a:t>26</a:t>
            </a:fld>
            <a:endParaRPr lang="en-US"/>
          </a:p>
        </p:txBody>
      </p:sp>
      <p:pic>
        <p:nvPicPr>
          <p:cNvPr id="5" name="slide26">
            <a:hlinkClick r:id="" action="ppaction://media"/>
            <a:extLst>
              <a:ext uri="{FF2B5EF4-FFF2-40B4-BE49-F238E27FC236}">
                <a16:creationId xmlns:a16="http://schemas.microsoft.com/office/drawing/2014/main" id="{2EFC3FDC-CCE1-4E13-A8A3-E43A77B0C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 y="5981700"/>
            <a:ext cx="609600" cy="609600"/>
          </a:xfrm>
          <a:prstGeom prst="rect">
            <a:avLst/>
          </a:prstGeom>
        </p:spPr>
      </p:pic>
    </p:spTree>
    <p:extLst>
      <p:ext uri="{BB962C8B-B14F-4D97-AF65-F5344CB8AC3E}">
        <p14:creationId xmlns:p14="http://schemas.microsoft.com/office/powerpoint/2010/main" val="74385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03D31-6E65-4307-9F0F-51EF6A764575}"/>
              </a:ext>
            </a:extLst>
          </p:cNvPr>
          <p:cNvSpPr>
            <a:spLocks noGrp="1"/>
          </p:cNvSpPr>
          <p:nvPr>
            <p:ph type="title"/>
          </p:nvPr>
        </p:nvSpPr>
        <p:spPr>
          <a:xfrm>
            <a:off x="1371600" y="247650"/>
            <a:ext cx="9601200" cy="826141"/>
          </a:xfrm>
        </p:spPr>
        <p:txBody>
          <a:bodyPr/>
          <a:lstStyle/>
          <a:p>
            <a:r>
              <a:rPr lang="en-US" dirty="0"/>
              <a:t>Exhibit 3</a:t>
            </a:r>
          </a:p>
        </p:txBody>
      </p:sp>
      <p:sp>
        <p:nvSpPr>
          <p:cNvPr id="4" name="Content Placeholder 3">
            <a:extLst>
              <a:ext uri="{FF2B5EF4-FFF2-40B4-BE49-F238E27FC236}">
                <a16:creationId xmlns:a16="http://schemas.microsoft.com/office/drawing/2014/main" id="{7A20A90C-41C5-409A-9967-1909047E1E3B}"/>
              </a:ext>
            </a:extLst>
          </p:cNvPr>
          <p:cNvSpPr>
            <a:spLocks noGrp="1"/>
          </p:cNvSpPr>
          <p:nvPr>
            <p:ph sz="half" idx="1"/>
          </p:nvPr>
        </p:nvSpPr>
        <p:spPr>
          <a:xfrm>
            <a:off x="1371600" y="1073791"/>
            <a:ext cx="4447786" cy="4793609"/>
          </a:xfrm>
        </p:spPr>
        <p:txBody>
          <a:bodyPr>
            <a:normAutofit/>
          </a:bodyPr>
          <a:lstStyle/>
          <a:p>
            <a:r>
              <a:rPr lang="en-US" dirty="0"/>
              <a:t>The teacher reads Julia the following story orally.</a:t>
            </a:r>
          </a:p>
          <a:p>
            <a:r>
              <a:rPr lang="en-US" dirty="0"/>
              <a:t>At the end of the story, the teacher asked Julia four questions about the story.</a:t>
            </a:r>
          </a:p>
          <a:p>
            <a:r>
              <a:rPr lang="en-US" dirty="0"/>
              <a:t>The teacher record is included on the next slide.</a:t>
            </a:r>
          </a:p>
          <a:p>
            <a:pPr marL="0" indent="0">
              <a:buNone/>
            </a:pPr>
            <a:endParaRPr lang="en-US" dirty="0"/>
          </a:p>
        </p:txBody>
      </p:sp>
      <p:sp>
        <p:nvSpPr>
          <p:cNvPr id="5" name="Content Placeholder 4">
            <a:extLst>
              <a:ext uri="{FF2B5EF4-FFF2-40B4-BE49-F238E27FC236}">
                <a16:creationId xmlns:a16="http://schemas.microsoft.com/office/drawing/2014/main" id="{A5F12F0A-2BBC-4A30-8E20-9455A5EE0913}"/>
              </a:ext>
            </a:extLst>
          </p:cNvPr>
          <p:cNvSpPr>
            <a:spLocks noGrp="1"/>
          </p:cNvSpPr>
          <p:nvPr>
            <p:ph sz="half" idx="2"/>
          </p:nvPr>
        </p:nvSpPr>
        <p:spPr>
          <a:xfrm>
            <a:off x="6525403" y="327171"/>
            <a:ext cx="4447786" cy="6350466"/>
          </a:xfrm>
        </p:spPr>
        <p:txBody>
          <a:bodyPr>
            <a:normAutofit/>
          </a:bodyPr>
          <a:lstStyle/>
          <a:p>
            <a:pPr marL="0" indent="0" algn="ctr">
              <a:buNone/>
            </a:pPr>
            <a:r>
              <a:rPr lang="en-US" sz="1800" dirty="0"/>
              <a:t>You Cannot Fly!</a:t>
            </a:r>
          </a:p>
          <a:p>
            <a:pPr marL="0" indent="0">
              <a:buNone/>
            </a:pPr>
            <a:r>
              <a:rPr lang="en-US" sz="1800" dirty="0"/>
              <a:t>Once a boy named Sam wanted to fly.</a:t>
            </a:r>
          </a:p>
          <a:p>
            <a:pPr marL="0" indent="0">
              <a:buNone/>
            </a:pPr>
            <a:r>
              <a:rPr lang="en-US" sz="1800" dirty="0"/>
              <a:t>His mother and father said, “You cannot fly.”</a:t>
            </a:r>
          </a:p>
          <a:p>
            <a:pPr marL="0" indent="0">
              <a:buNone/>
            </a:pPr>
            <a:r>
              <a:rPr lang="en-US" sz="1800" dirty="0"/>
              <a:t>His sister said, “You cannot fly.”</a:t>
            </a:r>
          </a:p>
          <a:p>
            <a:pPr marL="0" indent="0">
              <a:buNone/>
            </a:pPr>
            <a:r>
              <a:rPr lang="en-US" sz="1800" dirty="0"/>
              <a:t>Sam tried jumping off a box.</a:t>
            </a:r>
          </a:p>
          <a:p>
            <a:pPr marL="0" indent="0">
              <a:buNone/>
            </a:pPr>
            <a:r>
              <a:rPr lang="en-US" sz="1800" dirty="0"/>
              <a:t>He tried jumping off his bed.</a:t>
            </a:r>
          </a:p>
          <a:p>
            <a:pPr marL="0" indent="0">
              <a:buNone/>
            </a:pPr>
            <a:r>
              <a:rPr lang="en-US" sz="1800" dirty="0"/>
              <a:t>He fell down each time.</a:t>
            </a:r>
          </a:p>
          <a:p>
            <a:pPr marL="0" indent="0">
              <a:buNone/>
            </a:pPr>
            <a:r>
              <a:rPr lang="en-US" sz="1800" dirty="0"/>
              <a:t>Sam tried hard but he still could not fly.</a:t>
            </a:r>
          </a:p>
          <a:p>
            <a:pPr marL="0" indent="0">
              <a:buNone/>
            </a:pPr>
            <a:r>
              <a:rPr lang="en-US" sz="1800" dirty="0"/>
              <a:t>Then one day a letter came for Sam.</a:t>
            </a:r>
          </a:p>
          <a:p>
            <a:pPr marL="0" indent="0">
              <a:buNone/>
            </a:pPr>
            <a:r>
              <a:rPr lang="en-US" sz="1800" dirty="0"/>
              <a:t>The letter said, “Come and see me, Sam, on the next airplane.”</a:t>
            </a:r>
          </a:p>
          <a:p>
            <a:pPr marL="0" indent="0">
              <a:buNone/>
            </a:pPr>
            <a:r>
              <a:rPr lang="en-US" sz="1800" dirty="0"/>
              <a:t>It was from his grandfather.</a:t>
            </a:r>
          </a:p>
          <a:p>
            <a:pPr marL="0" indent="0">
              <a:buNone/>
            </a:pPr>
            <a:r>
              <a:rPr lang="en-US" sz="1800" dirty="0"/>
              <a:t>Sam went to his family and read the letter.</a:t>
            </a:r>
          </a:p>
          <a:p>
            <a:pPr marL="0" indent="0">
              <a:buNone/>
            </a:pPr>
            <a:r>
              <a:rPr lang="en-US" sz="1800" dirty="0"/>
              <a:t>Sam said, “Now I can fly.”</a:t>
            </a:r>
          </a:p>
          <a:p>
            <a:pPr marL="0" indent="0">
              <a:buNone/>
            </a:pPr>
            <a:r>
              <a:rPr lang="en-US" sz="1800" dirty="0"/>
              <a:t>Sam and his family all laughed together.</a:t>
            </a:r>
          </a:p>
        </p:txBody>
      </p:sp>
      <p:sp>
        <p:nvSpPr>
          <p:cNvPr id="6" name="TextBox 5">
            <a:extLst>
              <a:ext uri="{FF2B5EF4-FFF2-40B4-BE49-F238E27FC236}">
                <a16:creationId xmlns:a16="http://schemas.microsoft.com/office/drawing/2014/main" id="{0C1FB817-5F11-47EA-9E66-BC044513495E}"/>
              </a:ext>
            </a:extLst>
          </p:cNvPr>
          <p:cNvSpPr txBox="1"/>
          <p:nvPr/>
        </p:nvSpPr>
        <p:spPr>
          <a:xfrm>
            <a:off x="1015068" y="6107185"/>
            <a:ext cx="48991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Story and questions adapted from </a:t>
            </a:r>
            <a:r>
              <a:rPr kumimoji="0" lang="en-US" sz="1200" b="0" i="1" u="none" strike="noStrike" kern="1200" cap="none" spc="0" normalizeH="0" baseline="0" noProof="0" dirty="0">
                <a:ln>
                  <a:noFill/>
                </a:ln>
                <a:solidFill>
                  <a:prstClr val="black"/>
                </a:solidFill>
                <a:effectLst/>
                <a:uLnTx/>
                <a:uFillTx/>
                <a:latin typeface="Franklin Gothic Book" panose="020B0503020102020204"/>
                <a:ea typeface="+mn-ea"/>
                <a:cs typeface="+mn-cs"/>
              </a:rPr>
              <a:t>The Flynt/Cooter Comprehensive Reading Inventory-2</a:t>
            </a:r>
            <a:r>
              <a:rPr kumimoji="0" lang="en-US" sz="1200" b="0" u="none" strike="noStrike" kern="1200" cap="none" spc="0" normalizeH="0" baseline="0" noProof="0" dirty="0">
                <a:ln>
                  <a:noFill/>
                </a:ln>
                <a:solidFill>
                  <a:prstClr val="black"/>
                </a:solidFill>
                <a:effectLst/>
                <a:uLnTx/>
                <a:uFillTx/>
                <a:latin typeface="Franklin Gothic Book" panose="020B0503020102020204"/>
                <a:ea typeface="+mn-ea"/>
                <a:cs typeface="+mn-cs"/>
              </a:rPr>
              <a:t>.</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B09255CE-0EF7-4CCE-A103-B6C7ED444976}"/>
              </a:ext>
            </a:extLst>
          </p:cNvPr>
          <p:cNvSpPr>
            <a:spLocks noGrp="1"/>
          </p:cNvSpPr>
          <p:nvPr>
            <p:ph type="sldNum" sz="quarter" idx="12"/>
          </p:nvPr>
        </p:nvSpPr>
        <p:spPr/>
        <p:txBody>
          <a:bodyPr/>
          <a:lstStyle/>
          <a:p>
            <a:fld id="{DB8D4B75-CCB8-454C-BBE4-C1DEDB67A813}" type="slidenum">
              <a:rPr lang="en-US" smtClean="0"/>
              <a:t>27</a:t>
            </a:fld>
            <a:endParaRPr lang="en-US"/>
          </a:p>
        </p:txBody>
      </p:sp>
      <p:pic>
        <p:nvPicPr>
          <p:cNvPr id="7" name="slide27">
            <a:hlinkClick r:id="" action="ppaction://media"/>
            <a:extLst>
              <a:ext uri="{FF2B5EF4-FFF2-40B4-BE49-F238E27FC236}">
                <a16:creationId xmlns:a16="http://schemas.microsoft.com/office/drawing/2014/main" id="{56FEF50B-D3CC-4FC7-A13F-EDA222BAEE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0110" y="5532120"/>
            <a:ext cx="609600" cy="609600"/>
          </a:xfrm>
          <a:prstGeom prst="rect">
            <a:avLst/>
          </a:prstGeom>
        </p:spPr>
      </p:pic>
    </p:spTree>
    <p:extLst>
      <p:ext uri="{BB962C8B-B14F-4D97-AF65-F5344CB8AC3E}">
        <p14:creationId xmlns:p14="http://schemas.microsoft.com/office/powerpoint/2010/main" val="194350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F5FAD9-7DA2-44D8-939E-FD190A73028D}"/>
              </a:ext>
            </a:extLst>
          </p:cNvPr>
          <p:cNvSpPr>
            <a:spLocks noGrp="1"/>
          </p:cNvSpPr>
          <p:nvPr>
            <p:ph type="title"/>
          </p:nvPr>
        </p:nvSpPr>
        <p:spPr>
          <a:xfrm>
            <a:off x="1371600" y="132127"/>
            <a:ext cx="9601200" cy="757106"/>
          </a:xfrm>
        </p:spPr>
        <p:txBody>
          <a:bodyPr/>
          <a:lstStyle/>
          <a:p>
            <a:r>
              <a:rPr lang="en-US" dirty="0"/>
              <a:t>Exhibit 3:  Continued</a:t>
            </a:r>
          </a:p>
        </p:txBody>
      </p:sp>
      <p:graphicFrame>
        <p:nvGraphicFramePr>
          <p:cNvPr id="8" name="Content Placeholder 7">
            <a:extLst>
              <a:ext uri="{FF2B5EF4-FFF2-40B4-BE49-F238E27FC236}">
                <a16:creationId xmlns:a16="http://schemas.microsoft.com/office/drawing/2014/main" id="{54F36ABA-C04F-4FA0-A586-7A51EE7169F6}"/>
              </a:ext>
            </a:extLst>
          </p:cNvPr>
          <p:cNvGraphicFramePr>
            <a:graphicFrameLocks noGrp="1"/>
          </p:cNvGraphicFramePr>
          <p:nvPr>
            <p:ph idx="1"/>
            <p:extLst>
              <p:ext uri="{D42A27DB-BD31-4B8C-83A1-F6EECF244321}">
                <p14:modId xmlns:p14="http://schemas.microsoft.com/office/powerpoint/2010/main" val="3167942203"/>
              </p:ext>
            </p:extLst>
          </p:nvPr>
        </p:nvGraphicFramePr>
        <p:xfrm>
          <a:off x="1371600" y="889000"/>
          <a:ext cx="9601200" cy="3754120"/>
        </p:xfrm>
        <a:graphic>
          <a:graphicData uri="http://schemas.openxmlformats.org/drawingml/2006/table">
            <a:tbl>
              <a:tblPr firstRow="1" bandRow="1">
                <a:tableStyleId>{5C22544A-7EE6-4342-B048-85BDC9FD1C3A}</a:tableStyleId>
              </a:tblPr>
              <a:tblGrid>
                <a:gridCol w="3452070">
                  <a:extLst>
                    <a:ext uri="{9D8B030D-6E8A-4147-A177-3AD203B41FA5}">
                      <a16:colId xmlns:a16="http://schemas.microsoft.com/office/drawing/2014/main" val="3294235849"/>
                    </a:ext>
                  </a:extLst>
                </a:gridCol>
                <a:gridCol w="2080469">
                  <a:extLst>
                    <a:ext uri="{9D8B030D-6E8A-4147-A177-3AD203B41FA5}">
                      <a16:colId xmlns:a16="http://schemas.microsoft.com/office/drawing/2014/main" val="2096200507"/>
                    </a:ext>
                  </a:extLst>
                </a:gridCol>
                <a:gridCol w="964734">
                  <a:extLst>
                    <a:ext uri="{9D8B030D-6E8A-4147-A177-3AD203B41FA5}">
                      <a16:colId xmlns:a16="http://schemas.microsoft.com/office/drawing/2014/main" val="1655919283"/>
                    </a:ext>
                  </a:extLst>
                </a:gridCol>
                <a:gridCol w="1183687">
                  <a:extLst>
                    <a:ext uri="{9D8B030D-6E8A-4147-A177-3AD203B41FA5}">
                      <a16:colId xmlns:a16="http://schemas.microsoft.com/office/drawing/2014/main" val="1050794697"/>
                    </a:ext>
                  </a:extLst>
                </a:gridCol>
                <a:gridCol w="1920240">
                  <a:extLst>
                    <a:ext uri="{9D8B030D-6E8A-4147-A177-3AD203B41FA5}">
                      <a16:colId xmlns:a16="http://schemas.microsoft.com/office/drawing/2014/main" val="4139303323"/>
                    </a:ext>
                  </a:extLst>
                </a:gridCol>
              </a:tblGrid>
              <a:tr h="370840">
                <a:tc>
                  <a:txBody>
                    <a:bodyPr/>
                    <a:lstStyle/>
                    <a:p>
                      <a:r>
                        <a:rPr lang="en-US" dirty="0"/>
                        <a:t>Comprehension Questions</a:t>
                      </a:r>
                    </a:p>
                  </a:txBody>
                  <a:tcPr/>
                </a:tc>
                <a:tc>
                  <a:txBody>
                    <a:bodyPr/>
                    <a:lstStyle/>
                    <a:p>
                      <a:r>
                        <a:rPr lang="en-US" dirty="0"/>
                        <a:t>Type of Question</a:t>
                      </a:r>
                    </a:p>
                  </a:txBody>
                  <a:tcPr/>
                </a:tc>
                <a:tc>
                  <a:txBody>
                    <a:bodyPr/>
                    <a:lstStyle/>
                    <a:p>
                      <a:r>
                        <a:rPr lang="en-US" dirty="0"/>
                        <a:t>Correct</a:t>
                      </a:r>
                    </a:p>
                  </a:txBody>
                  <a:tcPr/>
                </a:tc>
                <a:tc>
                  <a:txBody>
                    <a:bodyPr/>
                    <a:lstStyle/>
                    <a:p>
                      <a:r>
                        <a:rPr lang="en-US" dirty="0"/>
                        <a:t>Incorrect</a:t>
                      </a:r>
                    </a:p>
                  </a:txBody>
                  <a:tcPr/>
                </a:tc>
                <a:tc>
                  <a:txBody>
                    <a:bodyPr/>
                    <a:lstStyle/>
                    <a:p>
                      <a:r>
                        <a:rPr lang="en-US" dirty="0"/>
                        <a:t>Student Answer</a:t>
                      </a:r>
                    </a:p>
                  </a:txBody>
                  <a:tcPr/>
                </a:tc>
                <a:extLst>
                  <a:ext uri="{0D108BD9-81ED-4DB2-BD59-A6C34878D82A}">
                    <a16:rowId xmlns:a16="http://schemas.microsoft.com/office/drawing/2014/main" val="2147906899"/>
                  </a:ext>
                </a:extLst>
              </a:tr>
              <a:tr h="370840">
                <a:tc>
                  <a:txBody>
                    <a:bodyPr/>
                    <a:lstStyle/>
                    <a:p>
                      <a:r>
                        <a:rPr lang="en-US" dirty="0"/>
                        <a:t>What was the name of the boy in the story?</a:t>
                      </a:r>
                    </a:p>
                  </a:txBody>
                  <a:tcPr/>
                </a:tc>
                <a:tc>
                  <a:txBody>
                    <a:bodyPr/>
                    <a:lstStyle/>
                    <a:p>
                      <a:r>
                        <a:rPr lang="en-US" dirty="0"/>
                        <a:t>Character-characterization/</a:t>
                      </a:r>
                    </a:p>
                    <a:p>
                      <a:r>
                        <a:rPr lang="en-US" dirty="0"/>
                        <a:t>literal</a:t>
                      </a:r>
                    </a:p>
                  </a:txBody>
                  <a:tcPr/>
                </a:tc>
                <a:tc>
                  <a:txBody>
                    <a:bodyPr/>
                    <a:lstStyle/>
                    <a:p>
                      <a:endParaRPr lang="en-US" dirty="0"/>
                    </a:p>
                  </a:txBody>
                  <a:tcPr/>
                </a:tc>
                <a:tc>
                  <a:txBody>
                    <a:bodyPr/>
                    <a:lstStyle/>
                    <a:p>
                      <a:r>
                        <a:rPr lang="en-US" dirty="0"/>
                        <a:t>√</a:t>
                      </a:r>
                    </a:p>
                  </a:txBody>
                  <a:tcPr/>
                </a:tc>
                <a:tc>
                  <a:txBody>
                    <a:bodyPr/>
                    <a:lstStyle/>
                    <a:p>
                      <a:r>
                        <a:rPr lang="en-US" dirty="0"/>
                        <a:t>Stan</a:t>
                      </a:r>
                    </a:p>
                  </a:txBody>
                  <a:tcPr/>
                </a:tc>
                <a:extLst>
                  <a:ext uri="{0D108BD9-81ED-4DB2-BD59-A6C34878D82A}">
                    <a16:rowId xmlns:a16="http://schemas.microsoft.com/office/drawing/2014/main" val="2106143766"/>
                  </a:ext>
                </a:extLst>
              </a:tr>
              <a:tr h="370840">
                <a:tc>
                  <a:txBody>
                    <a:bodyPr/>
                    <a:lstStyle/>
                    <a:p>
                      <a:r>
                        <a:rPr lang="en-US" dirty="0"/>
                        <a:t>What were two ways Sam tried to fly?</a:t>
                      </a:r>
                    </a:p>
                  </a:txBody>
                  <a:tcPr/>
                </a:tc>
                <a:tc>
                  <a:txBody>
                    <a:bodyPr/>
                    <a:lstStyle/>
                    <a:p>
                      <a:r>
                        <a:rPr lang="en-US" dirty="0"/>
                        <a:t>Problem resolution attempts/literal</a:t>
                      </a:r>
                    </a:p>
                  </a:txBody>
                  <a:tcPr/>
                </a:tc>
                <a:tc>
                  <a:txBody>
                    <a:bodyPr/>
                    <a:lstStyle/>
                    <a:p>
                      <a:r>
                        <a:rPr lang="en-US" dirty="0"/>
                        <a:t>√</a:t>
                      </a:r>
                    </a:p>
                  </a:txBody>
                  <a:tcPr/>
                </a:tc>
                <a:tc>
                  <a:txBody>
                    <a:bodyPr/>
                    <a:lstStyle/>
                    <a:p>
                      <a:endParaRPr lang="en-US" dirty="0"/>
                    </a:p>
                  </a:txBody>
                  <a:tcPr/>
                </a:tc>
                <a:tc>
                  <a:txBody>
                    <a:bodyPr/>
                    <a:lstStyle/>
                    <a:p>
                      <a:r>
                        <a:rPr lang="en-US" dirty="0"/>
                        <a:t>Jumping off his bed and a box</a:t>
                      </a:r>
                    </a:p>
                    <a:p>
                      <a:endParaRPr lang="en-US" dirty="0"/>
                    </a:p>
                  </a:txBody>
                  <a:tcPr/>
                </a:tc>
                <a:extLst>
                  <a:ext uri="{0D108BD9-81ED-4DB2-BD59-A6C34878D82A}">
                    <a16:rowId xmlns:a16="http://schemas.microsoft.com/office/drawing/2014/main" val="3541350770"/>
                  </a:ext>
                </a:extLst>
              </a:tr>
              <a:tr h="370840">
                <a:tc>
                  <a:txBody>
                    <a:bodyPr/>
                    <a:lstStyle/>
                    <a:p>
                      <a:r>
                        <a:rPr lang="en-US" dirty="0"/>
                        <a:t>How was Sam’s problem finally solved?</a:t>
                      </a:r>
                    </a:p>
                  </a:txBody>
                  <a:tcPr/>
                </a:tc>
                <a:tc>
                  <a:txBody>
                    <a:bodyPr/>
                    <a:lstStyle/>
                    <a:p>
                      <a:r>
                        <a:rPr lang="en-US" dirty="0"/>
                        <a:t>Problem resolution/</a:t>
                      </a:r>
                    </a:p>
                    <a:p>
                      <a:r>
                        <a:rPr lang="en-US" dirty="0"/>
                        <a:t>inferential</a:t>
                      </a:r>
                    </a:p>
                  </a:txBody>
                  <a:tcPr/>
                </a:tc>
                <a:tc>
                  <a:txBody>
                    <a:bodyPr/>
                    <a:lstStyle/>
                    <a:p>
                      <a:r>
                        <a:rPr lang="en-US" dirty="0"/>
                        <a:t>√</a:t>
                      </a:r>
                    </a:p>
                  </a:txBody>
                  <a:tcPr/>
                </a:tc>
                <a:tc>
                  <a:txBody>
                    <a:bodyPr/>
                    <a:lstStyle/>
                    <a:p>
                      <a:endParaRPr lang="en-US"/>
                    </a:p>
                  </a:txBody>
                  <a:tcPr/>
                </a:tc>
                <a:tc>
                  <a:txBody>
                    <a:bodyPr/>
                    <a:lstStyle/>
                    <a:p>
                      <a:r>
                        <a:rPr lang="en-US" dirty="0"/>
                        <a:t>Sam got to ride on an airplane</a:t>
                      </a:r>
                    </a:p>
                  </a:txBody>
                  <a:tcPr/>
                </a:tc>
                <a:extLst>
                  <a:ext uri="{0D108BD9-81ED-4DB2-BD59-A6C34878D82A}">
                    <a16:rowId xmlns:a16="http://schemas.microsoft.com/office/drawing/2014/main" val="3649652361"/>
                  </a:ext>
                </a:extLst>
              </a:tr>
              <a:tr h="370840">
                <a:tc>
                  <a:txBody>
                    <a:bodyPr/>
                    <a:lstStyle/>
                    <a:p>
                      <a:r>
                        <a:rPr lang="en-US" dirty="0"/>
                        <a:t>What did Sam learn about being able to fly?</a:t>
                      </a:r>
                    </a:p>
                  </a:txBody>
                  <a:tcPr/>
                </a:tc>
                <a:tc>
                  <a:txBody>
                    <a:bodyPr/>
                    <a:lstStyle/>
                    <a:p>
                      <a:r>
                        <a:rPr lang="en-US" dirty="0"/>
                        <a:t>Theme/evaluative</a:t>
                      </a:r>
                    </a:p>
                  </a:txBody>
                  <a:tcPr/>
                </a:tc>
                <a:tc>
                  <a:txBody>
                    <a:bodyPr/>
                    <a:lstStyle/>
                    <a:p>
                      <a:endParaRPr lang="en-US" dirty="0"/>
                    </a:p>
                  </a:txBody>
                  <a:tcPr/>
                </a:tc>
                <a:tc>
                  <a:txBody>
                    <a:bodyPr/>
                    <a:lstStyle/>
                    <a:p>
                      <a:r>
                        <a:rPr lang="en-US" dirty="0"/>
                        <a:t>√</a:t>
                      </a:r>
                    </a:p>
                  </a:txBody>
                  <a:tcPr/>
                </a:tc>
                <a:tc>
                  <a:txBody>
                    <a:bodyPr/>
                    <a:lstStyle/>
                    <a:p>
                      <a:r>
                        <a:rPr lang="en-US" dirty="0"/>
                        <a:t>You have to just keep trying </a:t>
                      </a:r>
                    </a:p>
                  </a:txBody>
                  <a:tcPr/>
                </a:tc>
                <a:extLst>
                  <a:ext uri="{0D108BD9-81ED-4DB2-BD59-A6C34878D82A}">
                    <a16:rowId xmlns:a16="http://schemas.microsoft.com/office/drawing/2014/main" val="499003116"/>
                  </a:ext>
                </a:extLst>
              </a:tr>
            </a:tbl>
          </a:graphicData>
        </a:graphic>
      </p:graphicFrame>
      <p:sp>
        <p:nvSpPr>
          <p:cNvPr id="2" name="Slide Number Placeholder 1">
            <a:extLst>
              <a:ext uri="{FF2B5EF4-FFF2-40B4-BE49-F238E27FC236}">
                <a16:creationId xmlns:a16="http://schemas.microsoft.com/office/drawing/2014/main" id="{23265AD4-8EAB-482D-8AF5-BE8D2900DFD6}"/>
              </a:ext>
            </a:extLst>
          </p:cNvPr>
          <p:cNvSpPr>
            <a:spLocks noGrp="1"/>
          </p:cNvSpPr>
          <p:nvPr>
            <p:ph type="sldNum" sz="quarter" idx="12"/>
          </p:nvPr>
        </p:nvSpPr>
        <p:spPr/>
        <p:txBody>
          <a:bodyPr/>
          <a:lstStyle/>
          <a:p>
            <a:fld id="{DB8D4B75-CCB8-454C-BBE4-C1DEDB67A813}" type="slidenum">
              <a:rPr lang="en-US" smtClean="0"/>
              <a:t>28</a:t>
            </a:fld>
            <a:endParaRPr lang="en-US"/>
          </a:p>
        </p:txBody>
      </p:sp>
      <p:pic>
        <p:nvPicPr>
          <p:cNvPr id="3" name="slide28">
            <a:hlinkClick r:id="" action="ppaction://media"/>
            <a:extLst>
              <a:ext uri="{FF2B5EF4-FFF2-40B4-BE49-F238E27FC236}">
                <a16:creationId xmlns:a16="http://schemas.microsoft.com/office/drawing/2014/main" id="{BB0B868E-11C0-4F39-BA6A-D601DF97DF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172" y="5901690"/>
            <a:ext cx="609600" cy="609600"/>
          </a:xfrm>
          <a:prstGeom prst="rect">
            <a:avLst/>
          </a:prstGeom>
        </p:spPr>
      </p:pic>
    </p:spTree>
    <p:extLst>
      <p:ext uri="{BB962C8B-B14F-4D97-AF65-F5344CB8AC3E}">
        <p14:creationId xmlns:p14="http://schemas.microsoft.com/office/powerpoint/2010/main" val="29361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86DC7647-8A09-4E4E-9533-C63FEB8FCDDE}"/>
              </a:ext>
            </a:extLst>
          </p:cNvPr>
          <p:cNvSpPr>
            <a:spLocks noGrp="1"/>
          </p:cNvSpPr>
          <p:nvPr>
            <p:ph type="sldNum" sz="quarter" idx="12"/>
          </p:nvPr>
        </p:nvSpPr>
        <p:spPr/>
        <p:txBody>
          <a:bodyPr/>
          <a:lstStyle/>
          <a:p>
            <a:fld id="{DB8D4B75-CCB8-454C-BBE4-C1DEDB67A813}" type="slidenum">
              <a:rPr lang="en-US" smtClean="0"/>
              <a:t>29</a:t>
            </a:fld>
            <a:endParaRPr lang="en-US"/>
          </a:p>
        </p:txBody>
      </p:sp>
      <p:pic>
        <p:nvPicPr>
          <p:cNvPr id="5" name="slide29">
            <a:hlinkClick r:id="" action="ppaction://media"/>
            <a:extLst>
              <a:ext uri="{FF2B5EF4-FFF2-40B4-BE49-F238E27FC236}">
                <a16:creationId xmlns:a16="http://schemas.microsoft.com/office/drawing/2014/main" id="{D243A1BC-5FB5-4E00-92D4-1A1EFFE91E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 y="5996940"/>
            <a:ext cx="609600" cy="609600"/>
          </a:xfrm>
          <a:prstGeom prst="rect">
            <a:avLst/>
          </a:prstGeom>
        </p:spPr>
      </p:pic>
    </p:spTree>
    <p:extLst>
      <p:ext uri="{BB962C8B-B14F-4D97-AF65-F5344CB8AC3E}">
        <p14:creationId xmlns:p14="http://schemas.microsoft.com/office/powerpoint/2010/main" val="40395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FB56-6221-4033-A5C9-01C2D4FFD205}"/>
              </a:ext>
            </a:extLst>
          </p:cNvPr>
          <p:cNvSpPr>
            <a:spLocks noGrp="1"/>
          </p:cNvSpPr>
          <p:nvPr>
            <p:ph type="title"/>
          </p:nvPr>
        </p:nvSpPr>
        <p:spPr>
          <a:xfrm>
            <a:off x="838200" y="365125"/>
            <a:ext cx="10515600" cy="964911"/>
          </a:xfrm>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A813D321-690F-4AEB-BA77-6CFD6F6D1A74}"/>
              </a:ext>
            </a:extLst>
          </p:cNvPr>
          <p:cNvSpPr>
            <a:spLocks noGrp="1"/>
          </p:cNvSpPr>
          <p:nvPr>
            <p:ph idx="1"/>
          </p:nvPr>
        </p:nvSpPr>
        <p:spPr>
          <a:xfrm>
            <a:off x="838200" y="1330036"/>
            <a:ext cx="10515600" cy="5292437"/>
          </a:xfrm>
        </p:spPr>
        <p:txBody>
          <a:bodyPr>
            <a:normAutofit/>
          </a:bodyPr>
          <a:lstStyle/>
          <a:p>
            <a:r>
              <a:rPr lang="en-US" b="1" dirty="0"/>
              <a:t>The STR exam will be required for the issuance of five certification fields:</a:t>
            </a:r>
            <a:endParaRPr lang="en-US" dirty="0"/>
          </a:p>
          <a:p>
            <a:r>
              <a:rPr lang="en-US" dirty="0"/>
              <a:t>Early Childhood: EC – Grade 3</a:t>
            </a:r>
          </a:p>
          <a:p>
            <a:r>
              <a:rPr lang="en-US" dirty="0"/>
              <a:t>Core Subjects with Science of Teaching Reading: Early Childhood–Grade 6</a:t>
            </a:r>
          </a:p>
          <a:p>
            <a:r>
              <a:rPr lang="en-US" dirty="0"/>
              <a:t>Core Subjects with Science of Teaching Reading: Grades 4–8</a:t>
            </a:r>
          </a:p>
          <a:p>
            <a:r>
              <a:rPr lang="en-US" dirty="0"/>
              <a:t>English Language Arts and Reading with Science of Teaching Reading: Grades 4–8​</a:t>
            </a:r>
          </a:p>
          <a:p>
            <a:r>
              <a:rPr lang="en-US" dirty="0"/>
              <a:t>English Language Arts and Reading/Social Studies with Science of Teaching Reading: Grades 4–8​</a:t>
            </a:r>
          </a:p>
          <a:p>
            <a:endParaRPr lang="en-US" dirty="0"/>
          </a:p>
          <a:p>
            <a:pPr algn="ctr"/>
            <a:r>
              <a:rPr lang="en-US" sz="2200" dirty="0"/>
              <a:t>The STR exam will be required for the issuance of intern, probationary, and standard certifications for these certification fields beginning January 1, 2021.   </a:t>
            </a:r>
          </a:p>
          <a:p>
            <a:endParaRPr lang="en-US" dirty="0"/>
          </a:p>
        </p:txBody>
      </p:sp>
      <p:sp>
        <p:nvSpPr>
          <p:cNvPr id="4" name="Slide Number Placeholder 3">
            <a:extLst>
              <a:ext uri="{FF2B5EF4-FFF2-40B4-BE49-F238E27FC236}">
                <a16:creationId xmlns:a16="http://schemas.microsoft.com/office/drawing/2014/main" id="{CFA0AF42-F564-4499-B2AC-D083F29DF0F3}"/>
              </a:ext>
            </a:extLst>
          </p:cNvPr>
          <p:cNvSpPr>
            <a:spLocks noGrp="1"/>
          </p:cNvSpPr>
          <p:nvPr>
            <p:ph type="sldNum" sz="quarter" idx="12"/>
          </p:nvPr>
        </p:nvSpPr>
        <p:spPr/>
        <p:txBody>
          <a:bodyPr/>
          <a:lstStyle/>
          <a:p>
            <a:fld id="{DB8D4B75-CCB8-454C-BBE4-C1DEDB67A813}" type="slidenum">
              <a:rPr lang="en-US" smtClean="0"/>
              <a:t>3</a:t>
            </a:fld>
            <a:endParaRPr lang="en-US"/>
          </a:p>
        </p:txBody>
      </p:sp>
      <p:pic>
        <p:nvPicPr>
          <p:cNvPr id="5" name="slide3">
            <a:hlinkClick r:id="" action="ppaction://media"/>
            <a:extLst>
              <a:ext uri="{FF2B5EF4-FFF2-40B4-BE49-F238E27FC236}">
                <a16:creationId xmlns:a16="http://schemas.microsoft.com/office/drawing/2014/main" id="{F4C9F7E6-CFC4-4288-A716-0E85C6E04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020" y="5779770"/>
            <a:ext cx="609600" cy="609600"/>
          </a:xfrm>
          <a:prstGeom prst="rect">
            <a:avLst/>
          </a:prstGeom>
        </p:spPr>
      </p:pic>
    </p:spTree>
    <p:extLst>
      <p:ext uri="{BB962C8B-B14F-4D97-AF65-F5344CB8AC3E}">
        <p14:creationId xmlns:p14="http://schemas.microsoft.com/office/powerpoint/2010/main" val="181346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716-9FBC-45BF-9957-F96394C8CB6E}"/>
              </a:ext>
            </a:extLst>
          </p:cNvPr>
          <p:cNvSpPr>
            <a:spLocks noGrp="1"/>
          </p:cNvSpPr>
          <p:nvPr>
            <p:ph type="title"/>
          </p:nvPr>
        </p:nvSpPr>
        <p:spPr>
          <a:xfrm>
            <a:off x="1295400" y="165683"/>
            <a:ext cx="9601200" cy="765495"/>
          </a:xfrm>
        </p:spPr>
        <p:txBody>
          <a:bodyPr/>
          <a:lstStyle/>
          <a:p>
            <a:r>
              <a:rPr lang="en-US" dirty="0"/>
              <a:t>Exhibit 3:  Analysis</a:t>
            </a:r>
          </a:p>
        </p:txBody>
      </p:sp>
      <p:graphicFrame>
        <p:nvGraphicFramePr>
          <p:cNvPr id="4" name="Content Placeholder 3">
            <a:extLst>
              <a:ext uri="{FF2B5EF4-FFF2-40B4-BE49-F238E27FC236}">
                <a16:creationId xmlns:a16="http://schemas.microsoft.com/office/drawing/2014/main" id="{2BCC1EA8-B08A-40ED-B575-1A2F04FE06F0}"/>
              </a:ext>
            </a:extLst>
          </p:cNvPr>
          <p:cNvGraphicFramePr>
            <a:graphicFrameLocks noGrp="1"/>
          </p:cNvGraphicFramePr>
          <p:nvPr>
            <p:ph idx="1"/>
            <p:extLst>
              <p:ext uri="{D42A27DB-BD31-4B8C-83A1-F6EECF244321}">
                <p14:modId xmlns:p14="http://schemas.microsoft.com/office/powerpoint/2010/main" val="1877184381"/>
              </p:ext>
            </p:extLst>
          </p:nvPr>
        </p:nvGraphicFramePr>
        <p:xfrm>
          <a:off x="1295400" y="931178"/>
          <a:ext cx="10679185" cy="5544639"/>
        </p:xfrm>
        <a:graphic>
          <a:graphicData uri="http://schemas.openxmlformats.org/drawingml/2006/table">
            <a:tbl>
              <a:tblPr firstRow="1" bandRow="1">
                <a:tableStyleId>{00A15C55-8517-42AA-B614-E9B94910E393}</a:tableStyleId>
              </a:tblPr>
              <a:tblGrid>
                <a:gridCol w="2135837">
                  <a:extLst>
                    <a:ext uri="{9D8B030D-6E8A-4147-A177-3AD203B41FA5}">
                      <a16:colId xmlns:a16="http://schemas.microsoft.com/office/drawing/2014/main" val="3591827808"/>
                    </a:ext>
                  </a:extLst>
                </a:gridCol>
                <a:gridCol w="2135837">
                  <a:extLst>
                    <a:ext uri="{9D8B030D-6E8A-4147-A177-3AD203B41FA5}">
                      <a16:colId xmlns:a16="http://schemas.microsoft.com/office/drawing/2014/main" val="1009297408"/>
                    </a:ext>
                  </a:extLst>
                </a:gridCol>
                <a:gridCol w="2135837">
                  <a:extLst>
                    <a:ext uri="{9D8B030D-6E8A-4147-A177-3AD203B41FA5}">
                      <a16:colId xmlns:a16="http://schemas.microsoft.com/office/drawing/2014/main" val="3555850536"/>
                    </a:ext>
                  </a:extLst>
                </a:gridCol>
                <a:gridCol w="2135837">
                  <a:extLst>
                    <a:ext uri="{9D8B030D-6E8A-4147-A177-3AD203B41FA5}">
                      <a16:colId xmlns:a16="http://schemas.microsoft.com/office/drawing/2014/main" val="3673668067"/>
                    </a:ext>
                  </a:extLst>
                </a:gridCol>
                <a:gridCol w="2135837">
                  <a:extLst>
                    <a:ext uri="{9D8B030D-6E8A-4147-A177-3AD203B41FA5}">
                      <a16:colId xmlns:a16="http://schemas.microsoft.com/office/drawing/2014/main" val="1922907240"/>
                    </a:ext>
                  </a:extLst>
                </a:gridCol>
              </a:tblGrid>
              <a:tr h="332559">
                <a:tc>
                  <a:txBody>
                    <a:bodyPr/>
                    <a:lstStyle/>
                    <a:p>
                      <a:r>
                        <a:rPr lang="en-US" sz="1400" dirty="0"/>
                        <a:t>Exhibits</a:t>
                      </a:r>
                    </a:p>
                  </a:txBody>
                  <a:tcPr/>
                </a:tc>
                <a:tc>
                  <a:txBody>
                    <a:bodyPr/>
                    <a:lstStyle/>
                    <a:p>
                      <a:r>
                        <a:rPr lang="en-US" sz="1400" dirty="0"/>
                        <a:t>Strengths</a:t>
                      </a:r>
                    </a:p>
                  </a:txBody>
                  <a:tcPr/>
                </a:tc>
                <a:tc>
                  <a:txBody>
                    <a:bodyPr/>
                    <a:lstStyle/>
                    <a:p>
                      <a:r>
                        <a:rPr lang="en-US" sz="1400" dirty="0"/>
                        <a:t>Needs</a:t>
                      </a:r>
                    </a:p>
                  </a:txBody>
                  <a:tcPr/>
                </a:tc>
                <a:tc>
                  <a:txBody>
                    <a:bodyPr/>
                    <a:lstStyle/>
                    <a:p>
                      <a:r>
                        <a:rPr lang="en-US" sz="1400" dirty="0"/>
                        <a:t>Instructional Rec.</a:t>
                      </a:r>
                    </a:p>
                  </a:txBody>
                  <a:tcPr/>
                </a:tc>
                <a:tc>
                  <a:txBody>
                    <a:bodyPr/>
                    <a:lstStyle/>
                    <a:p>
                      <a:r>
                        <a:rPr lang="en-US" sz="1400" dirty="0"/>
                        <a:t>TEKS</a:t>
                      </a:r>
                    </a:p>
                  </a:txBody>
                  <a:tcPr/>
                </a:tc>
                <a:extLst>
                  <a:ext uri="{0D108BD9-81ED-4DB2-BD59-A6C34878D82A}">
                    <a16:rowId xmlns:a16="http://schemas.microsoft.com/office/drawing/2014/main" val="206466215"/>
                  </a:ext>
                </a:extLst>
              </a:tr>
              <a:tr h="2025585">
                <a:tc>
                  <a:txBody>
                    <a:bodyPr/>
                    <a:lstStyle/>
                    <a:p>
                      <a:r>
                        <a:rPr lang="en-US" sz="1400" dirty="0"/>
                        <a:t>3</a:t>
                      </a:r>
                    </a:p>
                  </a:txBody>
                  <a:tcPr/>
                </a:tc>
                <a:tc>
                  <a:txBody>
                    <a:bodyPr/>
                    <a:lstStyle/>
                    <a:p>
                      <a:pPr marL="285750" indent="-285750">
                        <a:buFont typeface="Arial" panose="020B0604020202020204" pitchFamily="34" charset="0"/>
                        <a:buChar char="•"/>
                      </a:pPr>
                      <a:r>
                        <a:rPr lang="en-US" sz="1400" dirty="0"/>
                        <a:t>Able to answer problem resolution questions</a:t>
                      </a:r>
                    </a:p>
                  </a:txBody>
                  <a:tcPr/>
                </a:tc>
                <a:tc>
                  <a:txBody>
                    <a:bodyPr/>
                    <a:lstStyle/>
                    <a:p>
                      <a:pPr marL="285750" indent="-285750">
                        <a:buFont typeface="Arial" panose="020B0604020202020204" pitchFamily="34" charset="0"/>
                        <a:buChar char="•"/>
                      </a:pPr>
                      <a:r>
                        <a:rPr lang="en-US" sz="1200" dirty="0"/>
                        <a:t>Identifying names of characters</a:t>
                      </a:r>
                    </a:p>
                    <a:p>
                      <a:pPr marL="0" indent="0">
                        <a:buFont typeface="Arial" panose="020B0604020202020204" pitchFamily="34" charset="0"/>
                        <a:buNone/>
                      </a:pPr>
                      <a:endParaRPr lang="en-US" sz="1200" dirty="0"/>
                    </a:p>
                    <a:p>
                      <a:pPr marL="285750" indent="-285750">
                        <a:buFont typeface="Arial" panose="020B0604020202020204" pitchFamily="34" charset="0"/>
                        <a:buChar char="•"/>
                      </a:pPr>
                      <a:r>
                        <a:rPr lang="en-US" sz="1200" dirty="0"/>
                        <a:t>Inferring/identifying theme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txBody>
                  <a:tcPr/>
                </a:tc>
                <a:tc>
                  <a:txBody>
                    <a:bodyPr/>
                    <a:lstStyle/>
                    <a:p>
                      <a:r>
                        <a:rPr lang="en-US" sz="1400" dirty="0"/>
                        <a:t>Use of photographs of interesting events to  re-teach inferring.</a:t>
                      </a:r>
                    </a:p>
                    <a:p>
                      <a:endParaRPr lang="en-US" sz="1400" dirty="0"/>
                    </a:p>
                    <a:p>
                      <a:r>
                        <a:rPr lang="en-US" sz="1400" dirty="0"/>
                        <a:t>Show student a photo of children gathered around a birthday cake.  </a:t>
                      </a:r>
                    </a:p>
                    <a:p>
                      <a:endParaRPr lang="en-US" sz="1400" dirty="0"/>
                    </a:p>
                    <a:p>
                      <a:r>
                        <a:rPr lang="en-US" sz="1400" dirty="0"/>
                        <a:t>Ask, what can you infer from the picture?</a:t>
                      </a:r>
                    </a:p>
                    <a:p>
                      <a:endParaRPr lang="en-US" sz="1400" dirty="0"/>
                    </a:p>
                    <a:p>
                      <a:r>
                        <a:rPr lang="en-US" sz="1400" dirty="0"/>
                        <a:t>Do you have clues in the picture that help you with that answer?</a:t>
                      </a:r>
                    </a:p>
                    <a:p>
                      <a:endParaRPr lang="en-US" sz="1400" dirty="0"/>
                    </a:p>
                    <a:p>
                      <a:r>
                        <a:rPr lang="en-US" sz="1400" dirty="0"/>
                        <a:t>We do the same thing when we are reading.  We gather clues to help us infer what is happening in the story.</a:t>
                      </a:r>
                    </a:p>
                    <a:p>
                      <a:endParaRPr lang="en-US" sz="1400" dirty="0"/>
                    </a:p>
                    <a:p>
                      <a:r>
                        <a:rPr lang="en-US" sz="1400" dirty="0"/>
                        <a:t>Show student additional photos and have them go through the same process</a:t>
                      </a:r>
                    </a:p>
                  </a:txBody>
                  <a:tcPr/>
                </a:tc>
                <a:tc>
                  <a:txBody>
                    <a:bodyPr/>
                    <a:lstStyle/>
                    <a:p>
                      <a:r>
                        <a:rPr lang="en-US" sz="1400" dirty="0"/>
                        <a:t>Make inferences and use evidence to support</a:t>
                      </a:r>
                    </a:p>
                  </a:txBody>
                  <a:tcPr/>
                </a:tc>
                <a:extLst>
                  <a:ext uri="{0D108BD9-81ED-4DB2-BD59-A6C34878D82A}">
                    <a16:rowId xmlns:a16="http://schemas.microsoft.com/office/drawing/2014/main" val="1248745382"/>
                  </a:ext>
                </a:extLst>
              </a:tr>
            </a:tbl>
          </a:graphicData>
        </a:graphic>
      </p:graphicFrame>
      <p:sp>
        <p:nvSpPr>
          <p:cNvPr id="3" name="Slide Number Placeholder 2">
            <a:extLst>
              <a:ext uri="{FF2B5EF4-FFF2-40B4-BE49-F238E27FC236}">
                <a16:creationId xmlns:a16="http://schemas.microsoft.com/office/drawing/2014/main" id="{02D2DA99-BDC3-43DF-819B-065D6402D426}"/>
              </a:ext>
            </a:extLst>
          </p:cNvPr>
          <p:cNvSpPr>
            <a:spLocks noGrp="1"/>
          </p:cNvSpPr>
          <p:nvPr>
            <p:ph type="sldNum" sz="quarter" idx="12"/>
          </p:nvPr>
        </p:nvSpPr>
        <p:spPr/>
        <p:txBody>
          <a:bodyPr/>
          <a:lstStyle/>
          <a:p>
            <a:fld id="{DB8D4B75-CCB8-454C-BBE4-C1DEDB67A813}" type="slidenum">
              <a:rPr lang="en-US" smtClean="0"/>
              <a:t>30</a:t>
            </a:fld>
            <a:endParaRPr lang="en-US"/>
          </a:p>
        </p:txBody>
      </p:sp>
      <p:pic>
        <p:nvPicPr>
          <p:cNvPr id="5" name="slide30">
            <a:hlinkClick r:id="" action="ppaction://media"/>
            <a:extLst>
              <a:ext uri="{FF2B5EF4-FFF2-40B4-BE49-F238E27FC236}">
                <a16:creationId xmlns:a16="http://schemas.microsoft.com/office/drawing/2014/main" id="{3D78F7FE-689D-41C6-876B-D23446907C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90" y="6015990"/>
            <a:ext cx="609600" cy="609600"/>
          </a:xfrm>
          <a:prstGeom prst="rect">
            <a:avLst/>
          </a:prstGeom>
        </p:spPr>
      </p:pic>
    </p:spTree>
    <p:extLst>
      <p:ext uri="{BB962C8B-B14F-4D97-AF65-F5344CB8AC3E}">
        <p14:creationId xmlns:p14="http://schemas.microsoft.com/office/powerpoint/2010/main" val="240115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F9D4-1A20-4C15-BD28-1CA832A59006}"/>
              </a:ext>
            </a:extLst>
          </p:cNvPr>
          <p:cNvSpPr>
            <a:spLocks noGrp="1"/>
          </p:cNvSpPr>
          <p:nvPr>
            <p:ph type="title"/>
          </p:nvPr>
        </p:nvSpPr>
        <p:spPr/>
        <p:txBody>
          <a:bodyPr/>
          <a:lstStyle/>
          <a:p>
            <a:r>
              <a:rPr lang="en-US" dirty="0"/>
              <a:t>Exhibit 3:  Comprehension Assessment</a:t>
            </a:r>
          </a:p>
        </p:txBody>
      </p:sp>
      <p:sp>
        <p:nvSpPr>
          <p:cNvPr id="3" name="Content Placeholder 2">
            <a:extLst>
              <a:ext uri="{FF2B5EF4-FFF2-40B4-BE49-F238E27FC236}">
                <a16:creationId xmlns:a16="http://schemas.microsoft.com/office/drawing/2014/main" id="{E3C070AB-C13E-40FD-BEF0-C4C662173091}"/>
              </a:ext>
            </a:extLst>
          </p:cNvPr>
          <p:cNvSpPr>
            <a:spLocks noGrp="1"/>
          </p:cNvSpPr>
          <p:nvPr>
            <p:ph idx="1"/>
          </p:nvPr>
        </p:nvSpPr>
        <p:spPr>
          <a:xfrm>
            <a:off x="1219200" y="1755228"/>
            <a:ext cx="10352690" cy="4782206"/>
          </a:xfrm>
        </p:spPr>
        <p:txBody>
          <a:bodyPr>
            <a:normAutofit lnSpcReduction="10000"/>
          </a:bodyPr>
          <a:lstStyle/>
          <a:p>
            <a:pPr marL="0" indent="0">
              <a:buNone/>
            </a:pPr>
            <a:endParaRPr lang="en-US" sz="1600" dirty="0"/>
          </a:p>
          <a:p>
            <a:r>
              <a:rPr lang="en-US" sz="1600" dirty="0"/>
              <a:t>Based on the comprehension questions Julia answered she did a good job of comprehending aspects related to the problem and resolution in a story.  She was able to correctly identify that Sam tried different things to try to fly, such as jumping from the box and the bed to try to fly.  Julia did miscue on the name in the story, calling Sam “Stan” throughout the reading.  This was a literal miscue and could be  due to her reading too quickly and not paying attention to the entire word as she reads.  This quick pace to her reading, at times, shows up on other assessments as well, such as her fluency rubric (Exhibit 4) and the word list (Exhibit 2).  The area of theme was one where Julia could benefit from additional instruction. Theme deals with inferring and is a first grade TEK. In terms of comprehension, one instructional strategy that could be used for addressing theme is to have the teacher create a graphic organizer that has a middle circle with theme written at the top and then has circles extending from the middle circle that say “Evidence from Story.”  Together, the class could work through a fable that is familiar to them such as The Three Little Pigs. The teacher could write the following in the “Theme” circle- “Take the time to do things the right way.”  Then the class could brainstorm the events from the story that provide evidence for this theme.  Two additional fables that might be covered are listed here:</a:t>
            </a:r>
            <a:br>
              <a:rPr lang="en-US" sz="1600" dirty="0"/>
            </a:br>
            <a:r>
              <a:rPr lang="en-US" sz="1600" dirty="0"/>
              <a:t>Chicken Little/Henny Penny- Don't believe everything someone says, or Think things through before jumping to conclusions.</a:t>
            </a:r>
            <a:br>
              <a:rPr lang="en-US" sz="1600" dirty="0"/>
            </a:br>
            <a:r>
              <a:rPr lang="en-US" sz="1600" dirty="0"/>
              <a:t>City Mouse, Country Mouse- Home is the best place to be.</a:t>
            </a:r>
          </a:p>
          <a:p>
            <a:endParaRPr lang="en-US" sz="1600" b="1" dirty="0"/>
          </a:p>
          <a:p>
            <a:r>
              <a:rPr lang="en-US" sz="1600" i="1" dirty="0"/>
              <a:t> https://firstgradecentersandmore.blogspot.com/2016/05/central-message-or-theme-in-first-grade.html</a:t>
            </a:r>
          </a:p>
          <a:p>
            <a:endParaRPr lang="en-US" sz="1600" dirty="0"/>
          </a:p>
        </p:txBody>
      </p:sp>
      <p:sp>
        <p:nvSpPr>
          <p:cNvPr id="4" name="Slide Number Placeholder 3">
            <a:extLst>
              <a:ext uri="{FF2B5EF4-FFF2-40B4-BE49-F238E27FC236}">
                <a16:creationId xmlns:a16="http://schemas.microsoft.com/office/drawing/2014/main" id="{EA859ACE-DB56-444B-A09F-66F5002F5C35}"/>
              </a:ext>
            </a:extLst>
          </p:cNvPr>
          <p:cNvSpPr>
            <a:spLocks noGrp="1"/>
          </p:cNvSpPr>
          <p:nvPr>
            <p:ph type="sldNum" sz="quarter" idx="12"/>
          </p:nvPr>
        </p:nvSpPr>
        <p:spPr/>
        <p:txBody>
          <a:bodyPr/>
          <a:lstStyle/>
          <a:p>
            <a:fld id="{DB8D4B75-CCB8-454C-BBE4-C1DEDB67A813}" type="slidenum">
              <a:rPr lang="en-US" smtClean="0"/>
              <a:t>31</a:t>
            </a:fld>
            <a:endParaRPr lang="en-US"/>
          </a:p>
        </p:txBody>
      </p:sp>
      <p:pic>
        <p:nvPicPr>
          <p:cNvPr id="5" name="slide31">
            <a:hlinkClick r:id="" action="ppaction://media"/>
            <a:extLst>
              <a:ext uri="{FF2B5EF4-FFF2-40B4-BE49-F238E27FC236}">
                <a16:creationId xmlns:a16="http://schemas.microsoft.com/office/drawing/2014/main" id="{802F756D-471D-4DE6-AF65-1F43452998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 y="6088117"/>
            <a:ext cx="609600" cy="609600"/>
          </a:xfrm>
          <a:prstGeom prst="rect">
            <a:avLst/>
          </a:prstGeom>
        </p:spPr>
      </p:pic>
    </p:spTree>
    <p:extLst>
      <p:ext uri="{BB962C8B-B14F-4D97-AF65-F5344CB8AC3E}">
        <p14:creationId xmlns:p14="http://schemas.microsoft.com/office/powerpoint/2010/main" val="311941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9C4C-87F2-430E-813B-3DA40F4A7B4F}"/>
              </a:ext>
            </a:extLst>
          </p:cNvPr>
          <p:cNvSpPr>
            <a:spLocks noGrp="1"/>
          </p:cNvSpPr>
          <p:nvPr>
            <p:ph type="title"/>
          </p:nvPr>
        </p:nvSpPr>
        <p:spPr>
          <a:xfrm>
            <a:off x="1371600" y="247650"/>
            <a:ext cx="9601200" cy="742950"/>
          </a:xfrm>
        </p:spPr>
        <p:txBody>
          <a:bodyPr/>
          <a:lstStyle/>
          <a:p>
            <a:r>
              <a:rPr lang="en-US" dirty="0"/>
              <a:t>Exhibit 4</a:t>
            </a:r>
          </a:p>
        </p:txBody>
      </p:sp>
      <p:sp>
        <p:nvSpPr>
          <p:cNvPr id="4" name="Content Placeholder 3">
            <a:extLst>
              <a:ext uri="{FF2B5EF4-FFF2-40B4-BE49-F238E27FC236}">
                <a16:creationId xmlns:a16="http://schemas.microsoft.com/office/drawing/2014/main" id="{E51F3E7A-8921-42B8-B06B-519C4C0E9344}"/>
              </a:ext>
            </a:extLst>
          </p:cNvPr>
          <p:cNvSpPr>
            <a:spLocks noGrp="1"/>
          </p:cNvSpPr>
          <p:nvPr>
            <p:ph idx="1"/>
          </p:nvPr>
        </p:nvSpPr>
        <p:spPr>
          <a:xfrm>
            <a:off x="1371600" y="1619075"/>
            <a:ext cx="9601200" cy="4248325"/>
          </a:xfrm>
        </p:spPr>
        <p:txBody>
          <a:bodyPr>
            <a:normAutofit/>
          </a:bodyPr>
          <a:lstStyle/>
          <a:p>
            <a:r>
              <a:rPr lang="en-US" sz="2800" dirty="0"/>
              <a:t>Julia’s teacher met with individual students to assess their reading fluency.</a:t>
            </a:r>
          </a:p>
          <a:p>
            <a:r>
              <a:rPr lang="en-US" sz="2800" dirty="0"/>
              <a:t>She used the Fluency Rubric to assess four areas.</a:t>
            </a:r>
          </a:p>
          <a:p>
            <a:pPr lvl="1">
              <a:buFont typeface="Arial" panose="020B0604020202020204" pitchFamily="34" charset="0"/>
              <a:buChar char="•"/>
            </a:pPr>
            <a:r>
              <a:rPr lang="en-US" sz="2800" dirty="0"/>
              <a:t>Expression and Volume</a:t>
            </a:r>
          </a:p>
          <a:p>
            <a:pPr lvl="1">
              <a:buFont typeface="Arial" panose="020B0604020202020204" pitchFamily="34" charset="0"/>
              <a:buChar char="•"/>
            </a:pPr>
            <a:r>
              <a:rPr lang="en-US" sz="2800" dirty="0"/>
              <a:t>Phrasing</a:t>
            </a:r>
          </a:p>
          <a:p>
            <a:pPr lvl="1">
              <a:buFont typeface="Arial" panose="020B0604020202020204" pitchFamily="34" charset="0"/>
              <a:buChar char="•"/>
            </a:pPr>
            <a:r>
              <a:rPr lang="en-US" sz="2800" dirty="0"/>
              <a:t>Smoothness</a:t>
            </a:r>
          </a:p>
          <a:p>
            <a:pPr lvl="1">
              <a:buFont typeface="Arial" panose="020B0604020202020204" pitchFamily="34" charset="0"/>
              <a:buChar char="•"/>
            </a:pPr>
            <a:r>
              <a:rPr lang="en-US" sz="2800" dirty="0"/>
              <a:t>Pace</a:t>
            </a:r>
          </a:p>
          <a:p>
            <a:r>
              <a:rPr lang="en-US" sz="2800" dirty="0"/>
              <a:t>Included on the next slide is Julia’s fluency rubric.</a:t>
            </a:r>
          </a:p>
        </p:txBody>
      </p:sp>
      <p:sp>
        <p:nvSpPr>
          <p:cNvPr id="3" name="Slide Number Placeholder 2">
            <a:extLst>
              <a:ext uri="{FF2B5EF4-FFF2-40B4-BE49-F238E27FC236}">
                <a16:creationId xmlns:a16="http://schemas.microsoft.com/office/drawing/2014/main" id="{DF46CD24-23DC-4AB9-B4F2-369A44A127B8}"/>
              </a:ext>
            </a:extLst>
          </p:cNvPr>
          <p:cNvSpPr>
            <a:spLocks noGrp="1"/>
          </p:cNvSpPr>
          <p:nvPr>
            <p:ph type="sldNum" sz="quarter" idx="12"/>
          </p:nvPr>
        </p:nvSpPr>
        <p:spPr/>
        <p:txBody>
          <a:bodyPr/>
          <a:lstStyle/>
          <a:p>
            <a:fld id="{DB8D4B75-CCB8-454C-BBE4-C1DEDB67A813}" type="slidenum">
              <a:rPr lang="en-US" smtClean="0"/>
              <a:t>32</a:t>
            </a:fld>
            <a:endParaRPr lang="en-US"/>
          </a:p>
        </p:txBody>
      </p:sp>
      <p:pic>
        <p:nvPicPr>
          <p:cNvPr id="5" name="slide32">
            <a:hlinkClick r:id="" action="ppaction://media"/>
            <a:extLst>
              <a:ext uri="{FF2B5EF4-FFF2-40B4-BE49-F238E27FC236}">
                <a16:creationId xmlns:a16="http://schemas.microsoft.com/office/drawing/2014/main" id="{F916A23B-6A84-42C9-8777-C43BF68FE9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1540" y="6046093"/>
            <a:ext cx="609600" cy="609600"/>
          </a:xfrm>
          <a:prstGeom prst="rect">
            <a:avLst/>
          </a:prstGeom>
        </p:spPr>
      </p:pic>
    </p:spTree>
    <p:extLst>
      <p:ext uri="{BB962C8B-B14F-4D97-AF65-F5344CB8AC3E}">
        <p14:creationId xmlns:p14="http://schemas.microsoft.com/office/powerpoint/2010/main" val="3763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40D047-EBFA-4FB2-876A-5230BFE1F0DC}"/>
              </a:ext>
            </a:extLst>
          </p:cNvPr>
          <p:cNvPicPr>
            <a:picLocks noGrp="1" noChangeAspect="1"/>
          </p:cNvPicPr>
          <p:nvPr>
            <p:ph idx="4294967295"/>
          </p:nvPr>
        </p:nvPicPr>
        <p:blipFill>
          <a:blip r:embed="rId4">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tretch>
            <a:fillRect/>
          </a:stretch>
        </p:blipFill>
        <p:spPr>
          <a:xfrm>
            <a:off x="2273027" y="634451"/>
            <a:ext cx="7865115" cy="5997575"/>
          </a:xfrm>
        </p:spPr>
      </p:pic>
      <p:sp>
        <p:nvSpPr>
          <p:cNvPr id="2" name="Slide Number Placeholder 1">
            <a:extLst>
              <a:ext uri="{FF2B5EF4-FFF2-40B4-BE49-F238E27FC236}">
                <a16:creationId xmlns:a16="http://schemas.microsoft.com/office/drawing/2014/main" id="{39ED1712-0467-42A0-ADF1-D21CE2948D60}"/>
              </a:ext>
            </a:extLst>
          </p:cNvPr>
          <p:cNvSpPr>
            <a:spLocks noGrp="1"/>
          </p:cNvSpPr>
          <p:nvPr>
            <p:ph type="sldNum" sz="quarter" idx="12"/>
          </p:nvPr>
        </p:nvSpPr>
        <p:spPr/>
        <p:txBody>
          <a:bodyPr/>
          <a:lstStyle/>
          <a:p>
            <a:fld id="{DB8D4B75-CCB8-454C-BBE4-C1DEDB67A813}" type="slidenum">
              <a:rPr lang="en-US" smtClean="0"/>
              <a:t>33</a:t>
            </a:fld>
            <a:endParaRPr lang="en-US"/>
          </a:p>
        </p:txBody>
      </p:sp>
      <p:pic>
        <p:nvPicPr>
          <p:cNvPr id="3" name="slide33">
            <a:hlinkClick r:id="" action="ppaction://media"/>
            <a:extLst>
              <a:ext uri="{FF2B5EF4-FFF2-40B4-BE49-F238E27FC236}">
                <a16:creationId xmlns:a16="http://schemas.microsoft.com/office/drawing/2014/main" id="{5632847D-0832-4E4F-B0E6-00EC5BD4E6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860" y="6022426"/>
            <a:ext cx="609600" cy="609600"/>
          </a:xfrm>
          <a:prstGeom prst="rect">
            <a:avLst/>
          </a:prstGeom>
        </p:spPr>
      </p:pic>
    </p:spTree>
    <p:extLst>
      <p:ext uri="{BB962C8B-B14F-4D97-AF65-F5344CB8AC3E}">
        <p14:creationId xmlns:p14="http://schemas.microsoft.com/office/powerpoint/2010/main" val="6191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67751918-D15D-4F81-B212-35A388C04987}"/>
              </a:ext>
            </a:extLst>
          </p:cNvPr>
          <p:cNvSpPr>
            <a:spLocks noGrp="1"/>
          </p:cNvSpPr>
          <p:nvPr>
            <p:ph type="sldNum" sz="quarter" idx="12"/>
          </p:nvPr>
        </p:nvSpPr>
        <p:spPr/>
        <p:txBody>
          <a:bodyPr/>
          <a:lstStyle/>
          <a:p>
            <a:fld id="{DB8D4B75-CCB8-454C-BBE4-C1DEDB67A813}" type="slidenum">
              <a:rPr lang="en-US" smtClean="0"/>
              <a:t>34</a:t>
            </a:fld>
            <a:endParaRPr lang="en-US"/>
          </a:p>
        </p:txBody>
      </p:sp>
      <p:pic>
        <p:nvPicPr>
          <p:cNvPr id="5" name="slide34">
            <a:hlinkClick r:id="" action="ppaction://media"/>
            <a:extLst>
              <a:ext uri="{FF2B5EF4-FFF2-40B4-BE49-F238E27FC236}">
                <a16:creationId xmlns:a16="http://schemas.microsoft.com/office/drawing/2014/main" id="{A798DD0A-FEDE-412F-B11F-71DF23D13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320" y="5932170"/>
            <a:ext cx="609600" cy="609600"/>
          </a:xfrm>
          <a:prstGeom prst="rect">
            <a:avLst/>
          </a:prstGeom>
        </p:spPr>
      </p:pic>
    </p:spTree>
    <p:extLst>
      <p:ext uri="{BB962C8B-B14F-4D97-AF65-F5344CB8AC3E}">
        <p14:creationId xmlns:p14="http://schemas.microsoft.com/office/powerpoint/2010/main" val="247007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716-9FBC-45BF-9957-F96394C8CB6E}"/>
              </a:ext>
            </a:extLst>
          </p:cNvPr>
          <p:cNvSpPr>
            <a:spLocks noGrp="1"/>
          </p:cNvSpPr>
          <p:nvPr>
            <p:ph type="title"/>
          </p:nvPr>
        </p:nvSpPr>
        <p:spPr>
          <a:xfrm>
            <a:off x="1295400" y="165683"/>
            <a:ext cx="9601200" cy="765495"/>
          </a:xfrm>
        </p:spPr>
        <p:txBody>
          <a:bodyPr/>
          <a:lstStyle/>
          <a:p>
            <a:r>
              <a:rPr lang="en-US" dirty="0"/>
              <a:t>Exhibit 4:  Analysis</a:t>
            </a:r>
          </a:p>
        </p:txBody>
      </p:sp>
      <p:graphicFrame>
        <p:nvGraphicFramePr>
          <p:cNvPr id="4" name="Content Placeholder 3">
            <a:extLst>
              <a:ext uri="{FF2B5EF4-FFF2-40B4-BE49-F238E27FC236}">
                <a16:creationId xmlns:a16="http://schemas.microsoft.com/office/drawing/2014/main" id="{2BCC1EA8-B08A-40ED-B575-1A2F04FE06F0}"/>
              </a:ext>
            </a:extLst>
          </p:cNvPr>
          <p:cNvGraphicFramePr>
            <a:graphicFrameLocks noGrp="1"/>
          </p:cNvGraphicFramePr>
          <p:nvPr>
            <p:ph idx="1"/>
            <p:extLst>
              <p:ext uri="{D42A27DB-BD31-4B8C-83A1-F6EECF244321}">
                <p14:modId xmlns:p14="http://schemas.microsoft.com/office/powerpoint/2010/main" val="3459773660"/>
              </p:ext>
            </p:extLst>
          </p:nvPr>
        </p:nvGraphicFramePr>
        <p:xfrm>
          <a:off x="1371600" y="1258888"/>
          <a:ext cx="10679185" cy="3352800"/>
        </p:xfrm>
        <a:graphic>
          <a:graphicData uri="http://schemas.openxmlformats.org/drawingml/2006/table">
            <a:tbl>
              <a:tblPr firstRow="1" bandRow="1">
                <a:tableStyleId>{00A15C55-8517-42AA-B614-E9B94910E393}</a:tableStyleId>
              </a:tblPr>
              <a:tblGrid>
                <a:gridCol w="2135837">
                  <a:extLst>
                    <a:ext uri="{9D8B030D-6E8A-4147-A177-3AD203B41FA5}">
                      <a16:colId xmlns:a16="http://schemas.microsoft.com/office/drawing/2014/main" val="3591827808"/>
                    </a:ext>
                  </a:extLst>
                </a:gridCol>
                <a:gridCol w="2135837">
                  <a:extLst>
                    <a:ext uri="{9D8B030D-6E8A-4147-A177-3AD203B41FA5}">
                      <a16:colId xmlns:a16="http://schemas.microsoft.com/office/drawing/2014/main" val="1009297408"/>
                    </a:ext>
                  </a:extLst>
                </a:gridCol>
                <a:gridCol w="2135837">
                  <a:extLst>
                    <a:ext uri="{9D8B030D-6E8A-4147-A177-3AD203B41FA5}">
                      <a16:colId xmlns:a16="http://schemas.microsoft.com/office/drawing/2014/main" val="3555850536"/>
                    </a:ext>
                  </a:extLst>
                </a:gridCol>
                <a:gridCol w="2135837">
                  <a:extLst>
                    <a:ext uri="{9D8B030D-6E8A-4147-A177-3AD203B41FA5}">
                      <a16:colId xmlns:a16="http://schemas.microsoft.com/office/drawing/2014/main" val="3673668067"/>
                    </a:ext>
                  </a:extLst>
                </a:gridCol>
                <a:gridCol w="2135837">
                  <a:extLst>
                    <a:ext uri="{9D8B030D-6E8A-4147-A177-3AD203B41FA5}">
                      <a16:colId xmlns:a16="http://schemas.microsoft.com/office/drawing/2014/main" val="1922907240"/>
                    </a:ext>
                  </a:extLst>
                </a:gridCol>
              </a:tblGrid>
              <a:tr h="332559">
                <a:tc>
                  <a:txBody>
                    <a:bodyPr/>
                    <a:lstStyle/>
                    <a:p>
                      <a:r>
                        <a:rPr lang="en-US" sz="1600" dirty="0"/>
                        <a:t>Exhibits</a:t>
                      </a:r>
                    </a:p>
                  </a:txBody>
                  <a:tcPr/>
                </a:tc>
                <a:tc>
                  <a:txBody>
                    <a:bodyPr/>
                    <a:lstStyle/>
                    <a:p>
                      <a:r>
                        <a:rPr lang="en-US" sz="1600" dirty="0"/>
                        <a:t>Strengths</a:t>
                      </a:r>
                    </a:p>
                  </a:txBody>
                  <a:tcPr/>
                </a:tc>
                <a:tc>
                  <a:txBody>
                    <a:bodyPr/>
                    <a:lstStyle/>
                    <a:p>
                      <a:r>
                        <a:rPr lang="en-US" sz="1600" dirty="0"/>
                        <a:t>Needs</a:t>
                      </a:r>
                    </a:p>
                  </a:txBody>
                  <a:tcPr/>
                </a:tc>
                <a:tc>
                  <a:txBody>
                    <a:bodyPr/>
                    <a:lstStyle/>
                    <a:p>
                      <a:r>
                        <a:rPr lang="en-US" sz="1600" dirty="0"/>
                        <a:t>Instructional Rec.</a:t>
                      </a:r>
                    </a:p>
                  </a:txBody>
                  <a:tcPr/>
                </a:tc>
                <a:tc>
                  <a:txBody>
                    <a:bodyPr/>
                    <a:lstStyle/>
                    <a:p>
                      <a:r>
                        <a:rPr lang="en-US" sz="1600" dirty="0"/>
                        <a:t>TEKS</a:t>
                      </a:r>
                    </a:p>
                  </a:txBody>
                  <a:tcPr/>
                </a:tc>
                <a:extLst>
                  <a:ext uri="{0D108BD9-81ED-4DB2-BD59-A6C34878D82A}">
                    <a16:rowId xmlns:a16="http://schemas.microsoft.com/office/drawing/2014/main" val="206466215"/>
                  </a:ext>
                </a:extLst>
              </a:tr>
              <a:tr h="2025585">
                <a:tc>
                  <a:txBody>
                    <a:bodyPr/>
                    <a:lstStyle/>
                    <a:p>
                      <a:r>
                        <a:rPr lang="en-US" sz="1600" dirty="0"/>
                        <a:t>4</a:t>
                      </a:r>
                    </a:p>
                  </a:txBody>
                  <a:tcPr/>
                </a:tc>
                <a:tc>
                  <a:txBody>
                    <a:bodyPr/>
                    <a:lstStyle/>
                    <a:p>
                      <a:pPr marL="285750" indent="-285750">
                        <a:buFont typeface="Arial" panose="020B0604020202020204" pitchFamily="34" charset="0"/>
                        <a:buChar char="•"/>
                      </a:pPr>
                      <a:r>
                        <a:rPr lang="en-US" sz="1600" dirty="0"/>
                        <a:t>When reading common sight words, able to read like she is talking.</a:t>
                      </a:r>
                    </a:p>
                    <a:p>
                      <a:pPr marL="285750" indent="-285750">
                        <a:buFont typeface="Arial" panose="020B0604020202020204" pitchFamily="34" charset="0"/>
                        <a:buChar char="•"/>
                      </a:pPr>
                      <a:r>
                        <a:rPr lang="en-US" sz="1600" dirty="0"/>
                        <a:t>Gains confidence as she progresses through text</a:t>
                      </a:r>
                    </a:p>
                    <a:p>
                      <a:pPr marL="285750" indent="-285750">
                        <a:buFont typeface="Arial" panose="020B0604020202020204" pitchFamily="34" charset="0"/>
                        <a:buChar char="•"/>
                      </a:pPr>
                      <a:r>
                        <a:rPr lang="en-US" sz="1600" dirty="0"/>
                        <a:t>Pauses at times to attempt to systematically work through a difficult word</a:t>
                      </a:r>
                    </a:p>
                  </a:txBody>
                  <a:tcPr/>
                </a:tc>
                <a:tc>
                  <a:txBody>
                    <a:bodyPr/>
                    <a:lstStyle/>
                    <a:p>
                      <a:pPr marL="285750" indent="-285750">
                        <a:buFont typeface="Arial" panose="020B0604020202020204" pitchFamily="34" charset="0"/>
                        <a:buChar char="•"/>
                      </a:pPr>
                      <a:r>
                        <a:rPr lang="en-US" sz="1600" dirty="0"/>
                        <a:t>Read with volume and expression.</a:t>
                      </a:r>
                    </a:p>
                    <a:p>
                      <a:pPr marL="285750" indent="-285750">
                        <a:buFont typeface="Arial" panose="020B0604020202020204" pitchFamily="34" charset="0"/>
                        <a:buChar char="•"/>
                      </a:pPr>
                      <a:r>
                        <a:rPr lang="en-US" sz="1600" dirty="0"/>
                        <a:t>Read with appropriate phrasing.</a:t>
                      </a:r>
                    </a:p>
                  </a:txBody>
                  <a:tcPr/>
                </a:tc>
                <a:tc>
                  <a:txBody>
                    <a:bodyPr/>
                    <a:lstStyle/>
                    <a:p>
                      <a:pPr marL="0" indent="0">
                        <a:buFont typeface="Arial" panose="020B0604020202020204" pitchFamily="34" charset="0"/>
                        <a:buNone/>
                      </a:pPr>
                      <a:r>
                        <a:rPr lang="en-US" sz="1600" dirty="0"/>
                        <a:t>Choral reading of texts at her independent reading level to gain confidence and mastery</a:t>
                      </a:r>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txBody>
                  <a:tcPr/>
                </a:tc>
                <a:tc>
                  <a:txBody>
                    <a:bodyPr/>
                    <a:lstStyle/>
                    <a:p>
                      <a:r>
                        <a:rPr lang="en-US" sz="1600" dirty="0"/>
                        <a:t>Use appropriate fluency and prosody when reading grade level texts</a:t>
                      </a:r>
                    </a:p>
                  </a:txBody>
                  <a:tcPr/>
                </a:tc>
                <a:extLst>
                  <a:ext uri="{0D108BD9-81ED-4DB2-BD59-A6C34878D82A}">
                    <a16:rowId xmlns:a16="http://schemas.microsoft.com/office/drawing/2014/main" val="1248745382"/>
                  </a:ext>
                </a:extLst>
              </a:tr>
            </a:tbl>
          </a:graphicData>
        </a:graphic>
      </p:graphicFrame>
      <p:sp>
        <p:nvSpPr>
          <p:cNvPr id="3" name="Slide Number Placeholder 2">
            <a:extLst>
              <a:ext uri="{FF2B5EF4-FFF2-40B4-BE49-F238E27FC236}">
                <a16:creationId xmlns:a16="http://schemas.microsoft.com/office/drawing/2014/main" id="{96646DD4-AF72-4DBA-8C51-F6340E020569}"/>
              </a:ext>
            </a:extLst>
          </p:cNvPr>
          <p:cNvSpPr>
            <a:spLocks noGrp="1"/>
          </p:cNvSpPr>
          <p:nvPr>
            <p:ph type="sldNum" sz="quarter" idx="12"/>
          </p:nvPr>
        </p:nvSpPr>
        <p:spPr/>
        <p:txBody>
          <a:bodyPr/>
          <a:lstStyle/>
          <a:p>
            <a:fld id="{DB8D4B75-CCB8-454C-BBE4-C1DEDB67A813}" type="slidenum">
              <a:rPr lang="en-US" smtClean="0"/>
              <a:t>35</a:t>
            </a:fld>
            <a:endParaRPr lang="en-US"/>
          </a:p>
        </p:txBody>
      </p:sp>
      <p:pic>
        <p:nvPicPr>
          <p:cNvPr id="5" name="slide35">
            <a:hlinkClick r:id="" action="ppaction://media"/>
            <a:extLst>
              <a:ext uri="{FF2B5EF4-FFF2-40B4-BE49-F238E27FC236}">
                <a16:creationId xmlns:a16="http://schemas.microsoft.com/office/drawing/2014/main" id="{06F37D52-A194-4878-9772-370CFC2E7A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5958840"/>
            <a:ext cx="609600" cy="609600"/>
          </a:xfrm>
          <a:prstGeom prst="rect">
            <a:avLst/>
          </a:prstGeom>
        </p:spPr>
      </p:pic>
    </p:spTree>
    <p:extLst>
      <p:ext uri="{BB962C8B-B14F-4D97-AF65-F5344CB8AC3E}">
        <p14:creationId xmlns:p14="http://schemas.microsoft.com/office/powerpoint/2010/main" val="153684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68AF-06A2-4217-AC3D-D2CE3208EBA3}"/>
              </a:ext>
            </a:extLst>
          </p:cNvPr>
          <p:cNvSpPr>
            <a:spLocks noGrp="1"/>
          </p:cNvSpPr>
          <p:nvPr>
            <p:ph type="title"/>
          </p:nvPr>
        </p:nvSpPr>
        <p:spPr/>
        <p:txBody>
          <a:bodyPr/>
          <a:lstStyle/>
          <a:p>
            <a:r>
              <a:rPr lang="en-US" dirty="0"/>
              <a:t>Exhibit 4: Fluency Rubric</a:t>
            </a:r>
          </a:p>
        </p:txBody>
      </p:sp>
      <p:sp>
        <p:nvSpPr>
          <p:cNvPr id="3" name="Content Placeholder 2">
            <a:extLst>
              <a:ext uri="{FF2B5EF4-FFF2-40B4-BE49-F238E27FC236}">
                <a16:creationId xmlns:a16="http://schemas.microsoft.com/office/drawing/2014/main" id="{4FAF1369-32A1-43C8-937F-2F01D9B36063}"/>
              </a:ext>
            </a:extLst>
          </p:cNvPr>
          <p:cNvSpPr>
            <a:spLocks noGrp="1"/>
          </p:cNvSpPr>
          <p:nvPr>
            <p:ph idx="1"/>
          </p:nvPr>
        </p:nvSpPr>
        <p:spPr>
          <a:xfrm>
            <a:off x="1371600" y="2285999"/>
            <a:ext cx="9601200" cy="3767959"/>
          </a:xfrm>
        </p:spPr>
        <p:txBody>
          <a:bodyPr>
            <a:normAutofit fontScale="92500" lnSpcReduction="10000"/>
          </a:bodyPr>
          <a:lstStyle/>
          <a:p>
            <a:pPr marL="0" indent="0">
              <a:buNone/>
            </a:pPr>
            <a:endParaRPr lang="en-US" sz="900" dirty="0"/>
          </a:p>
          <a:p>
            <a:r>
              <a:rPr lang="en-US" sz="2300" dirty="0"/>
              <a:t>On the Fluency Rubric, the results indicate that Julia reads in a very quiet voice and that she has spurts in her reading where she reads very quickly and then other spots in her reading where she reads very slowly.  She tends to have some rough spots in her oral reading and she sometimes pauses as she moves through the text.  She does not yet have a consistent flow to her reading, which when addressed will help with the smoothness and phrasing in her reading.  This ties in with the TEKS which states that for grade level text students should ideally attend to rate, accuracy, expression, and appropriate phrasing.  One instructional strategy that a teacher could implement is to have Julia do choral reading of independent level text.  It is important that the independent level text be used so that she can be concentrating on the accuracy and expression of her reading. </a:t>
            </a:r>
          </a:p>
          <a:p>
            <a:pPr marL="0" indent="0">
              <a:buNone/>
            </a:pPr>
            <a:endParaRPr lang="en-US" sz="1600" dirty="0"/>
          </a:p>
          <a:p>
            <a:endParaRPr lang="en-US" sz="900" dirty="0"/>
          </a:p>
        </p:txBody>
      </p:sp>
      <p:sp>
        <p:nvSpPr>
          <p:cNvPr id="4" name="Slide Number Placeholder 3">
            <a:extLst>
              <a:ext uri="{FF2B5EF4-FFF2-40B4-BE49-F238E27FC236}">
                <a16:creationId xmlns:a16="http://schemas.microsoft.com/office/drawing/2014/main" id="{02D9B036-4C6D-4401-8421-F49DC9F8480A}"/>
              </a:ext>
            </a:extLst>
          </p:cNvPr>
          <p:cNvSpPr>
            <a:spLocks noGrp="1"/>
          </p:cNvSpPr>
          <p:nvPr>
            <p:ph type="sldNum" sz="quarter" idx="12"/>
          </p:nvPr>
        </p:nvSpPr>
        <p:spPr/>
        <p:txBody>
          <a:bodyPr/>
          <a:lstStyle/>
          <a:p>
            <a:fld id="{DB8D4B75-CCB8-454C-BBE4-C1DEDB67A813}" type="slidenum">
              <a:rPr lang="en-US" smtClean="0"/>
              <a:t>36</a:t>
            </a:fld>
            <a:endParaRPr lang="en-US"/>
          </a:p>
        </p:txBody>
      </p:sp>
      <p:pic>
        <p:nvPicPr>
          <p:cNvPr id="5" name="slide36">
            <a:hlinkClick r:id="" action="ppaction://media"/>
            <a:extLst>
              <a:ext uri="{FF2B5EF4-FFF2-40B4-BE49-F238E27FC236}">
                <a16:creationId xmlns:a16="http://schemas.microsoft.com/office/drawing/2014/main" id="{2CD70C72-8B9E-474C-89E0-13BF8B4401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90" y="5948872"/>
            <a:ext cx="609600" cy="609600"/>
          </a:xfrm>
          <a:prstGeom prst="rect">
            <a:avLst/>
          </a:prstGeom>
        </p:spPr>
      </p:pic>
    </p:spTree>
    <p:extLst>
      <p:ext uri="{BB962C8B-B14F-4D97-AF65-F5344CB8AC3E}">
        <p14:creationId xmlns:p14="http://schemas.microsoft.com/office/powerpoint/2010/main" val="6796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E6E9-3DCB-4B7A-9846-8ED340689DF0}"/>
              </a:ext>
            </a:extLst>
          </p:cNvPr>
          <p:cNvSpPr>
            <a:spLocks noGrp="1"/>
          </p:cNvSpPr>
          <p:nvPr>
            <p:ph type="title"/>
          </p:nvPr>
        </p:nvSpPr>
        <p:spPr/>
        <p:txBody>
          <a:bodyPr/>
          <a:lstStyle/>
          <a:p>
            <a:r>
              <a:rPr lang="en-US" dirty="0"/>
              <a:t>You’ve Got This…</a:t>
            </a:r>
          </a:p>
        </p:txBody>
      </p:sp>
      <p:sp>
        <p:nvSpPr>
          <p:cNvPr id="3" name="Content Placeholder 2">
            <a:extLst>
              <a:ext uri="{FF2B5EF4-FFF2-40B4-BE49-F238E27FC236}">
                <a16:creationId xmlns:a16="http://schemas.microsoft.com/office/drawing/2014/main" id="{A850D60D-B54E-45A8-B901-07D3D56CEC8F}"/>
              </a:ext>
            </a:extLst>
          </p:cNvPr>
          <p:cNvSpPr>
            <a:spLocks noGrp="1"/>
          </p:cNvSpPr>
          <p:nvPr>
            <p:ph idx="1"/>
          </p:nvPr>
        </p:nvSpPr>
        <p:spPr/>
        <p:txBody>
          <a:bodyPr/>
          <a:lstStyle/>
          <a:p>
            <a:r>
              <a:rPr lang="en-US" dirty="0"/>
              <a:t>Remember, you have all the tools necessary to be successful on this test.  </a:t>
            </a:r>
          </a:p>
          <a:p>
            <a:endParaRPr lang="en-US" dirty="0"/>
          </a:p>
          <a:p>
            <a:r>
              <a:rPr lang="en-US" dirty="0"/>
              <a:t>It is our hope that going through these exercises has helped you to feel more prepared for the Constructed Response.  </a:t>
            </a:r>
          </a:p>
          <a:p>
            <a:endParaRPr lang="en-US" dirty="0"/>
          </a:p>
          <a:p>
            <a:r>
              <a:rPr lang="en-US" dirty="0"/>
              <a:t>On the day of the exam, take a deep breath, carefully map out your possible responses, check over your work, maximize your tools of writing skills, and envision yourself setting up your first classroom.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523F4D4-238A-44DB-8E7A-1154DFA718F8}"/>
              </a:ext>
            </a:extLst>
          </p:cNvPr>
          <p:cNvSpPr>
            <a:spLocks noGrp="1"/>
          </p:cNvSpPr>
          <p:nvPr>
            <p:ph type="sldNum" sz="quarter" idx="12"/>
          </p:nvPr>
        </p:nvSpPr>
        <p:spPr/>
        <p:txBody>
          <a:bodyPr/>
          <a:lstStyle/>
          <a:p>
            <a:fld id="{DB8D4B75-CCB8-454C-BBE4-C1DEDB67A813}" type="slidenum">
              <a:rPr lang="en-US" smtClean="0"/>
              <a:t>37</a:t>
            </a:fld>
            <a:endParaRPr lang="en-US"/>
          </a:p>
        </p:txBody>
      </p:sp>
      <p:pic>
        <p:nvPicPr>
          <p:cNvPr id="5" name="slide37">
            <a:hlinkClick r:id="" action="ppaction://media"/>
            <a:extLst>
              <a:ext uri="{FF2B5EF4-FFF2-40B4-BE49-F238E27FC236}">
                <a16:creationId xmlns:a16="http://schemas.microsoft.com/office/drawing/2014/main" id="{8E6EDE29-D336-4B18-91DF-C9D9E36DBF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5843786"/>
            <a:ext cx="609600" cy="609600"/>
          </a:xfrm>
          <a:prstGeom prst="rect">
            <a:avLst/>
          </a:prstGeom>
        </p:spPr>
      </p:pic>
    </p:spTree>
    <p:extLst>
      <p:ext uri="{BB962C8B-B14F-4D97-AF65-F5344CB8AC3E}">
        <p14:creationId xmlns:p14="http://schemas.microsoft.com/office/powerpoint/2010/main" val="17079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A0F7-E9B0-4289-B607-6CA5F1D26521}"/>
              </a:ext>
            </a:extLst>
          </p:cNvPr>
          <p:cNvSpPr>
            <a:spLocks noGrp="1"/>
          </p:cNvSpPr>
          <p:nvPr>
            <p:ph type="title"/>
          </p:nvPr>
        </p:nvSpPr>
        <p:spPr/>
        <p:txBody>
          <a:bodyPr/>
          <a:lstStyle/>
          <a:p>
            <a:r>
              <a:rPr lang="en-US" dirty="0"/>
              <a:t>Information and Practice</a:t>
            </a:r>
          </a:p>
        </p:txBody>
      </p:sp>
      <p:sp>
        <p:nvSpPr>
          <p:cNvPr id="3" name="Content Placeholder 2">
            <a:extLst>
              <a:ext uri="{FF2B5EF4-FFF2-40B4-BE49-F238E27FC236}">
                <a16:creationId xmlns:a16="http://schemas.microsoft.com/office/drawing/2014/main" id="{7B6ADB50-C7AB-4C6F-B3B5-B6C63A1F905D}"/>
              </a:ext>
            </a:extLst>
          </p:cNvPr>
          <p:cNvSpPr>
            <a:spLocks noGrp="1"/>
          </p:cNvSpPr>
          <p:nvPr>
            <p:ph idx="1"/>
          </p:nvPr>
        </p:nvSpPr>
        <p:spPr/>
        <p:txBody>
          <a:bodyPr>
            <a:normAutofit/>
          </a:bodyPr>
          <a:lstStyle/>
          <a:p>
            <a:r>
              <a:rPr lang="en-US" sz="2800" dirty="0"/>
              <a:t>Please view the State Assessment Website for updated information. </a:t>
            </a:r>
            <a:r>
              <a:rPr lang="en-US" sz="2800" dirty="0">
                <a:hlinkClick r:id="rId2"/>
              </a:rPr>
              <a:t>https://www.uhcl.edu/education/certification/state-assessments/</a:t>
            </a:r>
            <a:r>
              <a:rPr lang="en-US" sz="2800" dirty="0"/>
              <a:t> </a:t>
            </a:r>
          </a:p>
          <a:p>
            <a:r>
              <a:rPr lang="en-US" sz="2800" dirty="0"/>
              <a:t>Preparation Manual can be found here. </a:t>
            </a:r>
            <a:r>
              <a:rPr lang="en-US" sz="2800" dirty="0">
                <a:hlinkClick r:id="rId3"/>
              </a:rPr>
              <a:t>http://www.tx.nesinc.com/Content/StudyGuide/TX_SG_about_293.asp</a:t>
            </a:r>
            <a:r>
              <a:rPr lang="en-US" sz="2800" dirty="0"/>
              <a:t> </a:t>
            </a:r>
          </a:p>
        </p:txBody>
      </p:sp>
      <p:sp>
        <p:nvSpPr>
          <p:cNvPr id="4" name="Slide Number Placeholder 3">
            <a:extLst>
              <a:ext uri="{FF2B5EF4-FFF2-40B4-BE49-F238E27FC236}">
                <a16:creationId xmlns:a16="http://schemas.microsoft.com/office/drawing/2014/main" id="{F674A1BB-533F-4D09-B213-EA9998362FC0}"/>
              </a:ext>
            </a:extLst>
          </p:cNvPr>
          <p:cNvSpPr>
            <a:spLocks noGrp="1"/>
          </p:cNvSpPr>
          <p:nvPr>
            <p:ph type="sldNum" sz="quarter" idx="12"/>
          </p:nvPr>
        </p:nvSpPr>
        <p:spPr/>
        <p:txBody>
          <a:bodyPr/>
          <a:lstStyle/>
          <a:p>
            <a:fld id="{DB8D4B75-CCB8-454C-BBE4-C1DEDB67A813}" type="slidenum">
              <a:rPr lang="en-US" smtClean="0"/>
              <a:t>38</a:t>
            </a:fld>
            <a:endParaRPr lang="en-US"/>
          </a:p>
        </p:txBody>
      </p:sp>
    </p:spTree>
    <p:extLst>
      <p:ext uri="{BB962C8B-B14F-4D97-AF65-F5344CB8AC3E}">
        <p14:creationId xmlns:p14="http://schemas.microsoft.com/office/powerpoint/2010/main" val="325210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7E5BE-1662-4DFF-B398-E9D9F563C485}"/>
              </a:ext>
            </a:extLst>
          </p:cNvPr>
          <p:cNvSpPr>
            <a:spLocks noGrp="1"/>
          </p:cNvSpPr>
          <p:nvPr>
            <p:ph type="title"/>
          </p:nvPr>
        </p:nvSpPr>
        <p:spPr/>
        <p:txBody>
          <a:bodyPr/>
          <a:lstStyle/>
          <a:p>
            <a:r>
              <a:rPr lang="en-US" dirty="0"/>
              <a:t>Your Coursework at UHCL….</a:t>
            </a:r>
          </a:p>
        </p:txBody>
      </p:sp>
      <p:sp>
        <p:nvSpPr>
          <p:cNvPr id="3" name="Content Placeholder 2">
            <a:extLst>
              <a:ext uri="{FF2B5EF4-FFF2-40B4-BE49-F238E27FC236}">
                <a16:creationId xmlns:a16="http://schemas.microsoft.com/office/drawing/2014/main" id="{B115E9CD-10B9-4271-8AF9-D64E1B80550F}"/>
              </a:ext>
            </a:extLst>
          </p:cNvPr>
          <p:cNvSpPr>
            <a:spLocks noGrp="1"/>
          </p:cNvSpPr>
          <p:nvPr>
            <p:ph idx="1"/>
          </p:nvPr>
        </p:nvSpPr>
        <p:spPr/>
        <p:txBody>
          <a:bodyPr/>
          <a:lstStyle/>
          <a:p>
            <a:r>
              <a:rPr lang="en-US" dirty="0"/>
              <a:t>Has prepared you for the exam</a:t>
            </a:r>
          </a:p>
          <a:p>
            <a:r>
              <a:rPr lang="en-US" dirty="0"/>
              <a:t>Has provided you with knowledge of instructional strategies/activities, TEKs, and assessment tools</a:t>
            </a:r>
          </a:p>
          <a:p>
            <a:r>
              <a:rPr lang="en-US" dirty="0"/>
              <a:t>Has prepared you for building a bridge between data and instructional strategies</a:t>
            </a:r>
          </a:p>
          <a:p>
            <a:r>
              <a:rPr lang="en-US" dirty="0"/>
              <a:t>Has helped you approach student’s learning from a strengths’ perspective</a:t>
            </a:r>
          </a:p>
          <a:p>
            <a:endParaRPr lang="en-US" dirty="0"/>
          </a:p>
        </p:txBody>
      </p:sp>
      <p:pic>
        <p:nvPicPr>
          <p:cNvPr id="3074" name="Picture 2" descr="40 Best Memes To Let You Know That 'You Got This' | SayingImages.com">
            <a:extLst>
              <a:ext uri="{FF2B5EF4-FFF2-40B4-BE49-F238E27FC236}">
                <a16:creationId xmlns:a16="http://schemas.microsoft.com/office/drawing/2014/main" id="{1456FF6F-6D1E-4E91-A85C-D1E2522E3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429" y="4224504"/>
            <a:ext cx="2260116" cy="22601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B92A64B-A3FB-4547-B17A-B32FEDDCDF90}"/>
              </a:ext>
            </a:extLst>
          </p:cNvPr>
          <p:cNvSpPr>
            <a:spLocks noGrp="1"/>
          </p:cNvSpPr>
          <p:nvPr>
            <p:ph type="sldNum" sz="quarter" idx="12"/>
          </p:nvPr>
        </p:nvSpPr>
        <p:spPr/>
        <p:txBody>
          <a:bodyPr/>
          <a:lstStyle/>
          <a:p>
            <a:fld id="{DB8D4B75-CCB8-454C-BBE4-C1DEDB67A813}" type="slidenum">
              <a:rPr lang="en-US" smtClean="0"/>
              <a:t>4</a:t>
            </a:fld>
            <a:endParaRPr lang="en-US"/>
          </a:p>
        </p:txBody>
      </p:sp>
      <p:pic>
        <p:nvPicPr>
          <p:cNvPr id="5" name="slide4">
            <a:hlinkClick r:id="" action="ppaction://media"/>
            <a:extLst>
              <a:ext uri="{FF2B5EF4-FFF2-40B4-BE49-F238E27FC236}">
                <a16:creationId xmlns:a16="http://schemas.microsoft.com/office/drawing/2014/main" id="{7C39FCBF-2243-4261-947A-0C6ECB553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030" y="5843786"/>
            <a:ext cx="609600" cy="609600"/>
          </a:xfrm>
          <a:prstGeom prst="rect">
            <a:avLst/>
          </a:prstGeom>
        </p:spPr>
      </p:pic>
    </p:spTree>
    <p:extLst>
      <p:ext uri="{BB962C8B-B14F-4D97-AF65-F5344CB8AC3E}">
        <p14:creationId xmlns:p14="http://schemas.microsoft.com/office/powerpoint/2010/main" val="257142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CE6A-4D80-4626-8060-7D6B89630D8F}"/>
              </a:ext>
            </a:extLst>
          </p:cNvPr>
          <p:cNvSpPr>
            <a:spLocks noGrp="1"/>
          </p:cNvSpPr>
          <p:nvPr>
            <p:ph type="title"/>
          </p:nvPr>
        </p:nvSpPr>
        <p:spPr/>
        <p:txBody>
          <a:bodyPr/>
          <a:lstStyle/>
          <a:p>
            <a:r>
              <a:rPr lang="en-US" dirty="0"/>
              <a:t>Framework and Weighting of Test</a:t>
            </a:r>
          </a:p>
        </p:txBody>
      </p:sp>
      <p:sp>
        <p:nvSpPr>
          <p:cNvPr id="3" name="Content Placeholder 2">
            <a:extLst>
              <a:ext uri="{FF2B5EF4-FFF2-40B4-BE49-F238E27FC236}">
                <a16:creationId xmlns:a16="http://schemas.microsoft.com/office/drawing/2014/main" id="{8CDD6CBB-CF65-4496-A95D-6A54CA079148}"/>
              </a:ext>
            </a:extLst>
          </p:cNvPr>
          <p:cNvSpPr>
            <a:spLocks noGrp="1"/>
          </p:cNvSpPr>
          <p:nvPr>
            <p:ph idx="1"/>
          </p:nvPr>
        </p:nvSpPr>
        <p:spPr/>
        <p:txBody>
          <a:bodyPr>
            <a:normAutofit fontScale="92500" lnSpcReduction="10000"/>
          </a:bodyPr>
          <a:lstStyle/>
          <a:p>
            <a:r>
              <a:rPr lang="en-US" sz="3600" dirty="0"/>
              <a:t>Four Domains, see list and weighting below.</a:t>
            </a:r>
          </a:p>
          <a:p>
            <a:r>
              <a:rPr lang="en-US" sz="3600" dirty="0"/>
              <a:t>13 Competencies</a:t>
            </a:r>
          </a:p>
          <a:p>
            <a:r>
              <a:rPr lang="en-US" sz="3600" dirty="0"/>
              <a:t>Topics:</a:t>
            </a:r>
          </a:p>
          <a:p>
            <a:pPr lvl="1"/>
            <a:r>
              <a:rPr lang="en-US" sz="3200" dirty="0"/>
              <a:t>Reading Pedagogy,</a:t>
            </a:r>
          </a:p>
          <a:p>
            <a:pPr lvl="1"/>
            <a:r>
              <a:rPr lang="en-US" sz="3200" dirty="0"/>
              <a:t>Reading Development/Foundational Skills,</a:t>
            </a:r>
          </a:p>
          <a:p>
            <a:pPr lvl="1"/>
            <a:r>
              <a:rPr lang="en-US" sz="3200" dirty="0"/>
              <a:t>Reading Development/Comprehension, and</a:t>
            </a:r>
          </a:p>
          <a:p>
            <a:pPr lvl="1"/>
            <a:r>
              <a:rPr lang="en-US" sz="3200" dirty="0"/>
              <a:t>Analysis and Response</a:t>
            </a:r>
          </a:p>
        </p:txBody>
      </p:sp>
      <p:sp>
        <p:nvSpPr>
          <p:cNvPr id="4" name="Slide Number Placeholder 3">
            <a:extLst>
              <a:ext uri="{FF2B5EF4-FFF2-40B4-BE49-F238E27FC236}">
                <a16:creationId xmlns:a16="http://schemas.microsoft.com/office/drawing/2014/main" id="{32EAAEB6-7FD8-4A5F-8A7E-5FD3CE2109B7}"/>
              </a:ext>
            </a:extLst>
          </p:cNvPr>
          <p:cNvSpPr>
            <a:spLocks noGrp="1"/>
          </p:cNvSpPr>
          <p:nvPr>
            <p:ph type="sldNum" sz="quarter" idx="12"/>
          </p:nvPr>
        </p:nvSpPr>
        <p:spPr/>
        <p:txBody>
          <a:bodyPr/>
          <a:lstStyle/>
          <a:p>
            <a:fld id="{DB8D4B75-CCB8-454C-BBE4-C1DEDB67A813}" type="slidenum">
              <a:rPr lang="en-US" smtClean="0"/>
              <a:t>5</a:t>
            </a:fld>
            <a:endParaRPr lang="en-US"/>
          </a:p>
        </p:txBody>
      </p:sp>
      <p:pic>
        <p:nvPicPr>
          <p:cNvPr id="5" name="slide5">
            <a:hlinkClick r:id="" action="ppaction://media"/>
            <a:extLst>
              <a:ext uri="{FF2B5EF4-FFF2-40B4-BE49-F238E27FC236}">
                <a16:creationId xmlns:a16="http://schemas.microsoft.com/office/drawing/2014/main" id="{644520C0-47B7-4470-BF73-1452F886F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5867400"/>
            <a:ext cx="609600" cy="609600"/>
          </a:xfrm>
          <a:prstGeom prst="rect">
            <a:avLst/>
          </a:prstGeom>
        </p:spPr>
      </p:pic>
    </p:spTree>
    <p:extLst>
      <p:ext uri="{BB962C8B-B14F-4D97-AF65-F5344CB8AC3E}">
        <p14:creationId xmlns:p14="http://schemas.microsoft.com/office/powerpoint/2010/main" val="421138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1AD8-AFC5-454A-8DEF-DEF7C51E74D1}"/>
              </a:ext>
            </a:extLst>
          </p:cNvPr>
          <p:cNvSpPr>
            <a:spLocks noGrp="1"/>
          </p:cNvSpPr>
          <p:nvPr>
            <p:ph type="title"/>
          </p:nvPr>
        </p:nvSpPr>
        <p:spPr/>
        <p:txBody>
          <a:bodyPr/>
          <a:lstStyle/>
          <a:p>
            <a:r>
              <a:rPr lang="en-US" dirty="0"/>
              <a:t>Domains Covered</a:t>
            </a:r>
          </a:p>
        </p:txBody>
      </p:sp>
      <p:pic>
        <p:nvPicPr>
          <p:cNvPr id="4" name="Content Placeholder 3">
            <a:extLst>
              <a:ext uri="{FF2B5EF4-FFF2-40B4-BE49-F238E27FC236}">
                <a16:creationId xmlns:a16="http://schemas.microsoft.com/office/drawing/2014/main" id="{B38B9D61-029D-4197-A98B-99CDAF0A9DBE}"/>
              </a:ext>
            </a:extLst>
          </p:cNvPr>
          <p:cNvPicPr>
            <a:picLocks noGrp="1" noChangeAspect="1"/>
          </p:cNvPicPr>
          <p:nvPr>
            <p:ph idx="1"/>
          </p:nvPr>
        </p:nvPicPr>
        <p:blipFill rotWithShape="1">
          <a:blip r:embed="rId4"/>
          <a:srcRect l="19807" t="17223" r="23049" b="3310"/>
          <a:stretch/>
        </p:blipFill>
        <p:spPr>
          <a:xfrm>
            <a:off x="2732690" y="1309938"/>
            <a:ext cx="6947338" cy="5182937"/>
          </a:xfrm>
          <a:prstGeom prst="rect">
            <a:avLst/>
          </a:prstGeom>
        </p:spPr>
      </p:pic>
      <p:sp>
        <p:nvSpPr>
          <p:cNvPr id="3" name="Slide Number Placeholder 2">
            <a:extLst>
              <a:ext uri="{FF2B5EF4-FFF2-40B4-BE49-F238E27FC236}">
                <a16:creationId xmlns:a16="http://schemas.microsoft.com/office/drawing/2014/main" id="{DD778C68-2B8E-4B55-9D01-176BE1A6E79B}"/>
              </a:ext>
            </a:extLst>
          </p:cNvPr>
          <p:cNvSpPr>
            <a:spLocks noGrp="1"/>
          </p:cNvSpPr>
          <p:nvPr>
            <p:ph type="sldNum" sz="quarter" idx="12"/>
          </p:nvPr>
        </p:nvSpPr>
        <p:spPr/>
        <p:txBody>
          <a:bodyPr/>
          <a:lstStyle/>
          <a:p>
            <a:fld id="{DB8D4B75-CCB8-454C-BBE4-C1DEDB67A813}" type="slidenum">
              <a:rPr lang="en-US" smtClean="0"/>
              <a:t>6</a:t>
            </a:fld>
            <a:endParaRPr lang="en-US"/>
          </a:p>
        </p:txBody>
      </p:sp>
      <p:pic>
        <p:nvPicPr>
          <p:cNvPr id="5" name="slide6">
            <a:hlinkClick r:id="" action="ppaction://media"/>
            <a:extLst>
              <a:ext uri="{FF2B5EF4-FFF2-40B4-BE49-F238E27FC236}">
                <a16:creationId xmlns:a16="http://schemas.microsoft.com/office/drawing/2014/main" id="{27D1F3EB-22B0-4711-AFDE-7105F2004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5935980"/>
            <a:ext cx="609600" cy="609600"/>
          </a:xfrm>
          <a:prstGeom prst="rect">
            <a:avLst/>
          </a:prstGeom>
        </p:spPr>
      </p:pic>
    </p:spTree>
    <p:extLst>
      <p:ext uri="{BB962C8B-B14F-4D97-AF65-F5344CB8AC3E}">
        <p14:creationId xmlns:p14="http://schemas.microsoft.com/office/powerpoint/2010/main" val="39034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C9B0-B57F-4518-8C3E-7D7FE5B198ED}"/>
              </a:ext>
            </a:extLst>
          </p:cNvPr>
          <p:cNvSpPr>
            <a:spLocks noGrp="1"/>
          </p:cNvSpPr>
          <p:nvPr>
            <p:ph type="title"/>
          </p:nvPr>
        </p:nvSpPr>
        <p:spPr>
          <a:xfrm>
            <a:off x="1371600" y="341585"/>
            <a:ext cx="9601200" cy="1485900"/>
          </a:xfrm>
        </p:spPr>
        <p:txBody>
          <a:bodyPr>
            <a:normAutofit/>
          </a:bodyPr>
          <a:lstStyle/>
          <a:p>
            <a:r>
              <a:rPr lang="en-US" sz="2400" b="1" dirty="0"/>
              <a:t>Sample Assignment</a:t>
            </a:r>
            <a:br>
              <a:rPr lang="en-US" sz="2400" b="1" dirty="0"/>
            </a:br>
            <a:r>
              <a:rPr lang="en-US" sz="2400" b="1" dirty="0"/>
              <a:t>Use the information in the exhibits to complete the assignment that follows.</a:t>
            </a:r>
            <a:br>
              <a:rPr lang="en-US" sz="2400" dirty="0"/>
            </a:br>
            <a:endParaRPr lang="en-US" sz="2400" dirty="0"/>
          </a:p>
        </p:txBody>
      </p:sp>
      <p:sp>
        <p:nvSpPr>
          <p:cNvPr id="3" name="Content Placeholder 2">
            <a:extLst>
              <a:ext uri="{FF2B5EF4-FFF2-40B4-BE49-F238E27FC236}">
                <a16:creationId xmlns:a16="http://schemas.microsoft.com/office/drawing/2014/main" id="{230AE9BF-22AA-4242-90C9-D893392FC1A8}"/>
              </a:ext>
            </a:extLst>
          </p:cNvPr>
          <p:cNvSpPr>
            <a:spLocks noGrp="1"/>
          </p:cNvSpPr>
          <p:nvPr>
            <p:ph idx="1"/>
          </p:nvPr>
        </p:nvSpPr>
        <p:spPr>
          <a:xfrm>
            <a:off x="1371600" y="1713187"/>
            <a:ext cx="9601200" cy="4803228"/>
          </a:xfrm>
        </p:spPr>
        <p:txBody>
          <a:bodyPr>
            <a:normAutofit fontScale="85000" lnSpcReduction="10000"/>
          </a:bodyPr>
          <a:lstStyle/>
          <a:p>
            <a:r>
              <a:rPr lang="en-US" sz="1700" dirty="0"/>
              <a:t>This assignment focuses on a first-grade student named Julia who is six years old. Her primary language is English. The assessment data in the exhibits were collected during the first six weeks of the school year. The level of each assessment was selected based on Julia’s previous assessment results.</a:t>
            </a:r>
          </a:p>
          <a:p>
            <a:r>
              <a:rPr lang="en-US" sz="1700" dirty="0"/>
              <a:t>Using your knowledge of reading pedagogy and the developmental progression of foundational reading skills and reading comprehension as described in the Texas Essential Knowledge and Skills (TEKS) for English Language Arts and Reading (ELAR), analyze the information provided and write a response of approximately 400–600 words in which you:</a:t>
            </a:r>
          </a:p>
          <a:p>
            <a:r>
              <a:rPr lang="en-US" sz="1700" dirty="0"/>
              <a:t>Identify one significant need that the student demonstrates related to foundational reading skills (e.g., phonemic awareness skills, phonics skills, recognition of high-frequency words, syllabication skills, morphemic analysis skills, automaticity, reading fluency [i.e., accuracy, rate, and prosody]), citing specific evidence from the exhibits, particularly the Word-Reading Assessment, Passage-Reading Assessment, and Fluency Data, to support your analysis;</a:t>
            </a:r>
          </a:p>
          <a:p>
            <a:r>
              <a:rPr lang="en-US" sz="1700" dirty="0"/>
              <a:t>Describe one appropriate, effective instructional strategy or activity that would address the student's need you identified related to foundational reading skills and help the student achieve relevant grade-level standards;</a:t>
            </a:r>
          </a:p>
          <a:p>
            <a:r>
              <a:rPr lang="en-US" sz="1700" dirty="0"/>
              <a:t>Identify one significant need that the student demonstrates related to reading comprehension (e.g., vocabulary knowledge; knowledge of sentence and grammatical structures; application of literal, inferential, or evaluative comprehension skills; use of comprehension strategies; application of text analysis skills to a literary or informational text), citing specific evidence from the exhibits, particularly the Comprehension Assessment, to support your analysis;</a:t>
            </a:r>
          </a:p>
          <a:p>
            <a:r>
              <a:rPr lang="en-US" sz="1700" dirty="0"/>
              <a:t>Describe one appropriate, effective instructional strategy or activity that would address the need you identified related to the student's reading comprehension and help the student achieve relevant grade-level standards; and</a:t>
            </a:r>
          </a:p>
          <a:p>
            <a:r>
              <a:rPr lang="en-US" sz="1700" dirty="0"/>
              <a:t>Explain why each of the instructional strategies or activities you described would be effective in addressing the needs you identified and in helping the student achieve grade-level reading standards as described in the TEKS for ELAR.</a:t>
            </a:r>
          </a:p>
          <a:p>
            <a:endParaRPr lang="en-US" sz="1100" dirty="0"/>
          </a:p>
        </p:txBody>
      </p:sp>
      <p:sp>
        <p:nvSpPr>
          <p:cNvPr id="4" name="Slide Number Placeholder 3">
            <a:extLst>
              <a:ext uri="{FF2B5EF4-FFF2-40B4-BE49-F238E27FC236}">
                <a16:creationId xmlns:a16="http://schemas.microsoft.com/office/drawing/2014/main" id="{FEC19BDF-8765-43AD-8521-D0D4ACCB07C8}"/>
              </a:ext>
            </a:extLst>
          </p:cNvPr>
          <p:cNvSpPr>
            <a:spLocks noGrp="1"/>
          </p:cNvSpPr>
          <p:nvPr>
            <p:ph type="sldNum" sz="quarter" idx="12"/>
          </p:nvPr>
        </p:nvSpPr>
        <p:spPr/>
        <p:txBody>
          <a:bodyPr/>
          <a:lstStyle/>
          <a:p>
            <a:fld id="{DB8D4B75-CCB8-454C-BBE4-C1DEDB67A813}" type="slidenum">
              <a:rPr lang="en-US" smtClean="0"/>
              <a:t>7</a:t>
            </a:fld>
            <a:endParaRPr lang="en-US"/>
          </a:p>
        </p:txBody>
      </p:sp>
      <p:pic>
        <p:nvPicPr>
          <p:cNvPr id="5" name="slide7">
            <a:hlinkClick r:id="" action="ppaction://media"/>
            <a:extLst>
              <a:ext uri="{FF2B5EF4-FFF2-40B4-BE49-F238E27FC236}">
                <a16:creationId xmlns:a16="http://schemas.microsoft.com/office/drawing/2014/main" id="{DD786DF8-0B22-4FEE-AF46-0869F83445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570" y="6065143"/>
            <a:ext cx="609600" cy="609600"/>
          </a:xfrm>
          <a:prstGeom prst="rect">
            <a:avLst/>
          </a:prstGeom>
        </p:spPr>
      </p:pic>
    </p:spTree>
    <p:extLst>
      <p:ext uri="{BB962C8B-B14F-4D97-AF65-F5344CB8AC3E}">
        <p14:creationId xmlns:p14="http://schemas.microsoft.com/office/powerpoint/2010/main" val="317488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253C-DEBD-410C-AD7B-21A65925D759}"/>
              </a:ext>
            </a:extLst>
          </p:cNvPr>
          <p:cNvSpPr>
            <a:spLocks noGrp="1"/>
          </p:cNvSpPr>
          <p:nvPr>
            <p:ph type="title"/>
          </p:nvPr>
        </p:nvSpPr>
        <p:spPr>
          <a:xfrm>
            <a:off x="1295400" y="402787"/>
            <a:ext cx="9601200" cy="1485900"/>
          </a:xfrm>
        </p:spPr>
        <p:txBody>
          <a:bodyPr>
            <a:normAutofit fontScale="90000"/>
          </a:bodyPr>
          <a:lstStyle/>
          <a:p>
            <a:r>
              <a:rPr lang="en-US" b="1" dirty="0"/>
              <a:t>Section 5: Sample Constructed-Response Question</a:t>
            </a:r>
            <a:br>
              <a:rPr lang="en-US" b="1" dirty="0"/>
            </a:br>
            <a:r>
              <a:rPr lang="en-US" b="1" dirty="0"/>
              <a:t>Science of Teaching Reading (293)</a:t>
            </a:r>
            <a:endParaRPr lang="en-US" dirty="0"/>
          </a:p>
        </p:txBody>
      </p:sp>
      <p:sp>
        <p:nvSpPr>
          <p:cNvPr id="3" name="Content Placeholder 2">
            <a:extLst>
              <a:ext uri="{FF2B5EF4-FFF2-40B4-BE49-F238E27FC236}">
                <a16:creationId xmlns:a16="http://schemas.microsoft.com/office/drawing/2014/main" id="{10E9052F-27AF-48D5-90F7-D6AF78529FE6}"/>
              </a:ext>
            </a:extLst>
          </p:cNvPr>
          <p:cNvSpPr>
            <a:spLocks noGrp="1"/>
          </p:cNvSpPr>
          <p:nvPr>
            <p:ph idx="1"/>
          </p:nvPr>
        </p:nvSpPr>
        <p:spPr>
          <a:xfrm>
            <a:off x="838200" y="1888687"/>
            <a:ext cx="10515600" cy="4351338"/>
          </a:xfrm>
        </p:spPr>
        <p:txBody>
          <a:bodyPr>
            <a:normAutofit fontScale="85000" lnSpcReduction="20000"/>
          </a:bodyPr>
          <a:lstStyle/>
          <a:p>
            <a:endParaRPr lang="en-US" b="1" dirty="0"/>
          </a:p>
          <a:p>
            <a:r>
              <a:rPr lang="en-US" b="1" dirty="0"/>
              <a:t>General Directions</a:t>
            </a:r>
          </a:p>
          <a:p>
            <a:r>
              <a:rPr lang="en-US" dirty="0"/>
              <a:t>This question requires you to demonstrate your knowledge of the subject area by providing an in-depth written response. Read the question carefully before you begin to write your response to ensure that you address all components. Think about how you will organize what you plan to write.</a:t>
            </a:r>
          </a:p>
          <a:p>
            <a:r>
              <a:rPr lang="en-US" dirty="0"/>
              <a:t>The final version of your response should conform to the conventions of standard English. Your written response should be your original work, written in your own words, and not copied or paraphrased from some other work. You may, however, use citations when appropriate.</a:t>
            </a:r>
          </a:p>
          <a:p>
            <a:r>
              <a:rPr lang="en-US" dirty="0"/>
              <a:t>Exhibits for the constructed-response question will be presented in a tabbed format on the computer-administered test. You will have the ability to move between exhibits by clicking on the tab labels at the top of the screen.</a:t>
            </a:r>
          </a:p>
          <a:p>
            <a:r>
              <a:rPr lang="en-US" dirty="0"/>
              <a:t>An on-screen answer box will be provided on the computer-administered test. The answer box includes a white response area for typing your response, as well as tools along the top of the box for editing your response. A word counter that counts the number of words entered for the response is also provided in the lower left corner of the box. Note that the size, shape, and placement of the answer box will depend on the content of the assignment.</a:t>
            </a:r>
          </a:p>
          <a:p>
            <a:endParaRPr lang="en-US" dirty="0"/>
          </a:p>
        </p:txBody>
      </p:sp>
      <p:sp>
        <p:nvSpPr>
          <p:cNvPr id="4" name="Slide Number Placeholder 3">
            <a:extLst>
              <a:ext uri="{FF2B5EF4-FFF2-40B4-BE49-F238E27FC236}">
                <a16:creationId xmlns:a16="http://schemas.microsoft.com/office/drawing/2014/main" id="{E985259E-FCFF-4143-B24C-E3BC0F1208AB}"/>
              </a:ext>
            </a:extLst>
          </p:cNvPr>
          <p:cNvSpPr>
            <a:spLocks noGrp="1"/>
          </p:cNvSpPr>
          <p:nvPr>
            <p:ph type="sldNum" sz="quarter" idx="12"/>
          </p:nvPr>
        </p:nvSpPr>
        <p:spPr/>
        <p:txBody>
          <a:bodyPr/>
          <a:lstStyle/>
          <a:p>
            <a:fld id="{DB8D4B75-CCB8-454C-BBE4-C1DEDB67A813}" type="slidenum">
              <a:rPr lang="en-US" smtClean="0"/>
              <a:t>8</a:t>
            </a:fld>
            <a:endParaRPr lang="en-US"/>
          </a:p>
        </p:txBody>
      </p:sp>
      <p:pic>
        <p:nvPicPr>
          <p:cNvPr id="5" name="slide8">
            <a:hlinkClick r:id="" action="ppaction://media"/>
            <a:extLst>
              <a:ext uri="{FF2B5EF4-FFF2-40B4-BE49-F238E27FC236}">
                <a16:creationId xmlns:a16="http://schemas.microsoft.com/office/drawing/2014/main" id="{0A4A9404-A327-4094-A800-8726060955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6041906"/>
            <a:ext cx="609600" cy="609600"/>
          </a:xfrm>
          <a:prstGeom prst="rect">
            <a:avLst/>
          </a:prstGeom>
        </p:spPr>
      </p:pic>
    </p:spTree>
    <p:extLst>
      <p:ext uri="{BB962C8B-B14F-4D97-AF65-F5344CB8AC3E}">
        <p14:creationId xmlns:p14="http://schemas.microsoft.com/office/powerpoint/2010/main" val="422314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7D6D3-4E98-4592-9B80-137B8BD7D079}"/>
              </a:ext>
            </a:extLst>
          </p:cNvPr>
          <p:cNvSpPr>
            <a:spLocks noGrp="1"/>
          </p:cNvSpPr>
          <p:nvPr>
            <p:ph type="title"/>
          </p:nvPr>
        </p:nvSpPr>
        <p:spPr>
          <a:xfrm>
            <a:off x="1295400" y="123738"/>
            <a:ext cx="9601200" cy="782273"/>
          </a:xfrm>
        </p:spPr>
        <p:txBody>
          <a:bodyPr/>
          <a:lstStyle/>
          <a:p>
            <a:r>
              <a:rPr lang="en-US" dirty="0"/>
              <a:t>Suggested Approach</a:t>
            </a:r>
          </a:p>
        </p:txBody>
      </p:sp>
      <p:sp>
        <p:nvSpPr>
          <p:cNvPr id="6" name="Content Placeholder 5">
            <a:extLst>
              <a:ext uri="{FF2B5EF4-FFF2-40B4-BE49-F238E27FC236}">
                <a16:creationId xmlns:a16="http://schemas.microsoft.com/office/drawing/2014/main" id="{61DFCC00-0909-4C2F-96F8-FDDBF567B6D3}"/>
              </a:ext>
            </a:extLst>
          </p:cNvPr>
          <p:cNvSpPr>
            <a:spLocks noGrp="1"/>
          </p:cNvSpPr>
          <p:nvPr>
            <p:ph idx="1"/>
          </p:nvPr>
        </p:nvSpPr>
        <p:spPr>
          <a:xfrm>
            <a:off x="1371600" y="906011"/>
            <a:ext cx="9601200" cy="2944536"/>
          </a:xfrm>
        </p:spPr>
        <p:txBody>
          <a:bodyPr>
            <a:normAutofit fontScale="92500" lnSpcReduction="10000"/>
          </a:bodyPr>
          <a:lstStyle/>
          <a:p>
            <a:pPr marL="457200" indent="-457200">
              <a:buFont typeface="+mj-lt"/>
              <a:buAutoNum type="arabicPeriod"/>
            </a:pPr>
            <a:r>
              <a:rPr lang="en-US" dirty="0"/>
              <a:t>In order to not to feel overwhelmed with each of the exhibits, I suggest that you create a notetaking chart on scratch paper like below.</a:t>
            </a:r>
          </a:p>
          <a:p>
            <a:pPr marL="457200" indent="-457200">
              <a:buFont typeface="+mj-lt"/>
              <a:buAutoNum type="arabicPeriod"/>
            </a:pPr>
            <a:r>
              <a:rPr lang="en-US" dirty="0"/>
              <a:t>Go through each exhibit and complete the chart.</a:t>
            </a:r>
          </a:p>
          <a:p>
            <a:pPr marL="457200" indent="-457200">
              <a:buFont typeface="+mj-lt"/>
              <a:buAutoNum type="arabicPeriod"/>
            </a:pPr>
            <a:r>
              <a:rPr lang="en-US" dirty="0"/>
              <a:t>Once you have done this, you are ready to write.  </a:t>
            </a:r>
          </a:p>
          <a:p>
            <a:pPr lvl="1">
              <a:buFont typeface="Arial" panose="020B0604020202020204" pitchFamily="34" charset="0"/>
              <a:buChar char="•"/>
            </a:pPr>
            <a:r>
              <a:rPr lang="en-US" dirty="0"/>
              <a:t>Remember you must adhere to the following; Using your knowledge of reading pedagogy and the developmental progression of foundational reading skills and reading comprehension as described in the Texas Essential Knowledge and Skills (TEKS) for English Language Arts and Reading (ELAR), analyze the information provided and </a:t>
            </a:r>
            <a:r>
              <a:rPr lang="en-US" b="1" dirty="0"/>
              <a:t>write a response of approximately 400–600 words.</a:t>
            </a:r>
            <a:endParaRPr lang="en-US" dirty="0"/>
          </a:p>
          <a:p>
            <a:pPr marL="0" indent="0">
              <a:buNone/>
            </a:pPr>
            <a:endParaRPr lang="en-US" dirty="0"/>
          </a:p>
        </p:txBody>
      </p:sp>
      <p:graphicFrame>
        <p:nvGraphicFramePr>
          <p:cNvPr id="7" name="Table 6">
            <a:extLst>
              <a:ext uri="{FF2B5EF4-FFF2-40B4-BE49-F238E27FC236}">
                <a16:creationId xmlns:a16="http://schemas.microsoft.com/office/drawing/2014/main" id="{11370944-35FB-4141-8756-B6666A4E6EFC}"/>
              </a:ext>
            </a:extLst>
          </p:cNvPr>
          <p:cNvGraphicFramePr>
            <a:graphicFrameLocks noGrp="1"/>
          </p:cNvGraphicFramePr>
          <p:nvPr/>
        </p:nvGraphicFramePr>
        <p:xfrm>
          <a:off x="1090569" y="4217875"/>
          <a:ext cx="11023135" cy="2123440"/>
        </p:xfrm>
        <a:graphic>
          <a:graphicData uri="http://schemas.openxmlformats.org/drawingml/2006/table">
            <a:tbl>
              <a:tblPr firstRow="1" bandRow="1">
                <a:tableStyleId>{7DF18680-E054-41AD-8BC1-D1AEF772440D}</a:tableStyleId>
              </a:tblPr>
              <a:tblGrid>
                <a:gridCol w="2204627">
                  <a:extLst>
                    <a:ext uri="{9D8B030D-6E8A-4147-A177-3AD203B41FA5}">
                      <a16:colId xmlns:a16="http://schemas.microsoft.com/office/drawing/2014/main" val="2515776998"/>
                    </a:ext>
                  </a:extLst>
                </a:gridCol>
                <a:gridCol w="2204627">
                  <a:extLst>
                    <a:ext uri="{9D8B030D-6E8A-4147-A177-3AD203B41FA5}">
                      <a16:colId xmlns:a16="http://schemas.microsoft.com/office/drawing/2014/main" val="3042472902"/>
                    </a:ext>
                  </a:extLst>
                </a:gridCol>
                <a:gridCol w="2204627">
                  <a:extLst>
                    <a:ext uri="{9D8B030D-6E8A-4147-A177-3AD203B41FA5}">
                      <a16:colId xmlns:a16="http://schemas.microsoft.com/office/drawing/2014/main" val="116696646"/>
                    </a:ext>
                  </a:extLst>
                </a:gridCol>
                <a:gridCol w="2204627">
                  <a:extLst>
                    <a:ext uri="{9D8B030D-6E8A-4147-A177-3AD203B41FA5}">
                      <a16:colId xmlns:a16="http://schemas.microsoft.com/office/drawing/2014/main" val="792140353"/>
                    </a:ext>
                  </a:extLst>
                </a:gridCol>
                <a:gridCol w="2204627">
                  <a:extLst>
                    <a:ext uri="{9D8B030D-6E8A-4147-A177-3AD203B41FA5}">
                      <a16:colId xmlns:a16="http://schemas.microsoft.com/office/drawing/2014/main" val="3660780186"/>
                    </a:ext>
                  </a:extLst>
                </a:gridCol>
              </a:tblGrid>
              <a:tr h="370840">
                <a:tc>
                  <a:txBody>
                    <a:bodyPr/>
                    <a:lstStyle/>
                    <a:p>
                      <a:r>
                        <a:rPr lang="en-US" dirty="0"/>
                        <a:t>Exhibit Number</a:t>
                      </a:r>
                    </a:p>
                  </a:txBody>
                  <a:tcPr/>
                </a:tc>
                <a:tc>
                  <a:txBody>
                    <a:bodyPr/>
                    <a:lstStyle/>
                    <a:p>
                      <a:r>
                        <a:rPr lang="en-US" dirty="0"/>
                        <a:t>Student Strengths</a:t>
                      </a:r>
                    </a:p>
                  </a:txBody>
                  <a:tcPr/>
                </a:tc>
                <a:tc>
                  <a:txBody>
                    <a:bodyPr/>
                    <a:lstStyle/>
                    <a:p>
                      <a:r>
                        <a:rPr lang="en-US" dirty="0"/>
                        <a:t>Student Needs</a:t>
                      </a:r>
                    </a:p>
                  </a:txBody>
                  <a:tcPr/>
                </a:tc>
                <a:tc>
                  <a:txBody>
                    <a:bodyPr/>
                    <a:lstStyle/>
                    <a:p>
                      <a:r>
                        <a:rPr lang="en-US" dirty="0"/>
                        <a:t>Instructional Recommendations</a:t>
                      </a:r>
                    </a:p>
                  </a:txBody>
                  <a:tcPr/>
                </a:tc>
                <a:tc>
                  <a:txBody>
                    <a:bodyPr/>
                    <a:lstStyle/>
                    <a:p>
                      <a:r>
                        <a:rPr lang="en-US" dirty="0"/>
                        <a:t>TEKS</a:t>
                      </a:r>
                    </a:p>
                  </a:txBody>
                  <a:tcPr/>
                </a:tc>
                <a:extLst>
                  <a:ext uri="{0D108BD9-81ED-4DB2-BD59-A6C34878D82A}">
                    <a16:rowId xmlns:a16="http://schemas.microsoft.com/office/drawing/2014/main" val="948569600"/>
                  </a:ext>
                </a:extLst>
              </a:tr>
              <a:tr h="370840">
                <a:tc>
                  <a:txBody>
                    <a:bodyPr/>
                    <a:lstStyle/>
                    <a:p>
                      <a:r>
                        <a:rPr lang="en-US" dirty="0"/>
                        <a:t>1</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73467583"/>
                  </a:ext>
                </a:extLst>
              </a:tr>
              <a:tr h="370840">
                <a:tc>
                  <a:txBody>
                    <a:bodyPr/>
                    <a:lstStyle/>
                    <a:p>
                      <a:r>
                        <a:rPr lang="en-US"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84423587"/>
                  </a:ext>
                </a:extLst>
              </a:tr>
              <a:tr h="370840">
                <a:tc>
                  <a:txBody>
                    <a:bodyPr/>
                    <a:lstStyle/>
                    <a:p>
                      <a:r>
                        <a:rPr lang="en-US" dirty="0"/>
                        <a:t>3</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53062649"/>
                  </a:ext>
                </a:extLst>
              </a:tr>
              <a:tr h="370840">
                <a:tc>
                  <a:txBody>
                    <a:bodyPr/>
                    <a:lstStyle/>
                    <a:p>
                      <a:r>
                        <a:rPr lang="en-US" dirty="0"/>
                        <a:t>4</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2426762"/>
                  </a:ext>
                </a:extLst>
              </a:tr>
            </a:tbl>
          </a:graphicData>
        </a:graphic>
      </p:graphicFrame>
      <p:sp>
        <p:nvSpPr>
          <p:cNvPr id="2" name="Slide Number Placeholder 1">
            <a:extLst>
              <a:ext uri="{FF2B5EF4-FFF2-40B4-BE49-F238E27FC236}">
                <a16:creationId xmlns:a16="http://schemas.microsoft.com/office/drawing/2014/main" id="{DB6D9296-C237-4BFC-ACB6-00C1F7532C77}"/>
              </a:ext>
            </a:extLst>
          </p:cNvPr>
          <p:cNvSpPr>
            <a:spLocks noGrp="1"/>
          </p:cNvSpPr>
          <p:nvPr>
            <p:ph type="sldNum" sz="quarter" idx="12"/>
          </p:nvPr>
        </p:nvSpPr>
        <p:spPr/>
        <p:txBody>
          <a:bodyPr/>
          <a:lstStyle/>
          <a:p>
            <a:fld id="{DB8D4B75-CCB8-454C-BBE4-C1DEDB67A813}" type="slidenum">
              <a:rPr lang="en-US" smtClean="0"/>
              <a:t>9</a:t>
            </a:fld>
            <a:endParaRPr lang="en-US"/>
          </a:p>
        </p:txBody>
      </p:sp>
      <p:pic>
        <p:nvPicPr>
          <p:cNvPr id="3" name="slide9">
            <a:hlinkClick r:id="" action="ppaction://media"/>
            <a:extLst>
              <a:ext uri="{FF2B5EF4-FFF2-40B4-BE49-F238E27FC236}">
                <a16:creationId xmlns:a16="http://schemas.microsoft.com/office/drawing/2014/main" id="{C1A7069D-DE72-4791-B9F9-A0EA94BBBE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6275070"/>
            <a:ext cx="609600" cy="609600"/>
          </a:xfrm>
          <a:prstGeom prst="rect">
            <a:avLst/>
          </a:prstGeom>
        </p:spPr>
      </p:pic>
    </p:spTree>
    <p:extLst>
      <p:ext uri="{BB962C8B-B14F-4D97-AF65-F5344CB8AC3E}">
        <p14:creationId xmlns:p14="http://schemas.microsoft.com/office/powerpoint/2010/main" val="28639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4C87697D73DA4C836C3D0DC50A53BD" ma:contentTypeVersion="13" ma:contentTypeDescription="Create a new document." ma:contentTypeScope="" ma:versionID="c83773a474490e643410bf80838264c8">
  <xsd:schema xmlns:xsd="http://www.w3.org/2001/XMLSchema" xmlns:xs="http://www.w3.org/2001/XMLSchema" xmlns:p="http://schemas.microsoft.com/office/2006/metadata/properties" xmlns:ns3="96cd936c-4516-4569-8c97-7c82d7ab543b" xmlns:ns4="2905cd64-2ad4-4425-b4fa-5161f8f7194d" targetNamespace="http://schemas.microsoft.com/office/2006/metadata/properties" ma:root="true" ma:fieldsID="c01bd49c455b17916bf16fcb699dc170" ns3:_="" ns4:_="">
    <xsd:import namespace="96cd936c-4516-4569-8c97-7c82d7ab543b"/>
    <xsd:import namespace="2905cd64-2ad4-4425-b4fa-5161f8f7194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d936c-4516-4569-8c97-7c82d7ab5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05cd64-2ad4-4425-b4fa-5161f8f719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02E036-B7C3-43D7-9EFA-B906107F20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cd936c-4516-4569-8c97-7c82d7ab543b"/>
    <ds:schemaRef ds:uri="2905cd64-2ad4-4425-b4fa-5161f8f719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F42C3E-F32D-4601-B0B1-B4C0E1BB4AF7}">
  <ds:schemaRefs>
    <ds:schemaRef ds:uri="http://schemas.microsoft.com/sharepoint/v3/contenttype/forms"/>
  </ds:schemaRefs>
</ds:datastoreItem>
</file>

<file path=customXml/itemProps3.xml><?xml version="1.0" encoding="utf-8"?>
<ds:datastoreItem xmlns:ds="http://schemas.openxmlformats.org/officeDocument/2006/customXml" ds:itemID="{4B22C9F7-1BCA-4EEF-BD0B-B8E408272450}">
  <ds:schemaRefs>
    <ds:schemaRef ds:uri="http://purl.org/dc/dcmitype/"/>
    <ds:schemaRef ds:uri="http://schemas.microsoft.com/office/infopath/2007/PartnerControls"/>
    <ds:schemaRef ds:uri="http://purl.org/dc/elements/1.1/"/>
    <ds:schemaRef ds:uri="96cd936c-4516-4569-8c97-7c82d7ab543b"/>
    <ds:schemaRef ds:uri="http://schemas.microsoft.com/office/2006/documentManagement/types"/>
    <ds:schemaRef ds:uri="http://schemas.openxmlformats.org/package/2006/metadata/core-properties"/>
    <ds:schemaRef ds:uri="http://www.w3.org/XML/1998/namespace"/>
    <ds:schemaRef ds:uri="2905cd64-2ad4-4425-b4fa-5161f8f7194d"/>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1275</TotalTime>
  <Words>3993</Words>
  <Application>Microsoft Office PowerPoint</Application>
  <PresentationFormat>Widescreen</PresentationFormat>
  <Paragraphs>312</Paragraphs>
  <Slides>38</Slides>
  <Notes>0</Notes>
  <HiddenSlides>0</HiddenSlides>
  <MMClips>37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Franklin Gothic Book</vt:lpstr>
      <vt:lpstr>Wingdings</vt:lpstr>
      <vt:lpstr>Crop</vt:lpstr>
      <vt:lpstr>Constructed Response Example &amp; Practice</vt:lpstr>
      <vt:lpstr>Welcome</vt:lpstr>
      <vt:lpstr> </vt:lpstr>
      <vt:lpstr>Your Coursework at UHCL….</vt:lpstr>
      <vt:lpstr>Framework and Weighting of Test</vt:lpstr>
      <vt:lpstr>Domains Covered</vt:lpstr>
      <vt:lpstr>Sample Assignment Use the information in the exhibits to complete the assignment that follows. </vt:lpstr>
      <vt:lpstr>Section 5: Sample Constructed-Response Question Science of Teaching Reading (293)</vt:lpstr>
      <vt:lpstr>Suggested Approach</vt:lpstr>
      <vt:lpstr>Ways you can practice…</vt:lpstr>
      <vt:lpstr>Carefully looking at the scoring criteria</vt:lpstr>
      <vt:lpstr>Rubric</vt:lpstr>
      <vt:lpstr>Score Scale</vt:lpstr>
      <vt:lpstr>Materials for Practicing</vt:lpstr>
      <vt:lpstr>Make your chart based on each of the assessments provided.  You will write your response using this chart as a guide.  </vt:lpstr>
      <vt:lpstr> Before writing:  Read the directions over several times, look back over your needs charts, and jot down notes. </vt:lpstr>
      <vt:lpstr>Let’s Practice</vt:lpstr>
      <vt:lpstr>Preparing to Answer the Prompt…</vt:lpstr>
      <vt:lpstr>Exhibit 1: Reader Response</vt:lpstr>
      <vt:lpstr>Make your chart based on each of the assessments provided.  You will write your response using this chart as a guide.  </vt:lpstr>
      <vt:lpstr>Exhibit 1:  Analysis</vt:lpstr>
      <vt:lpstr>Exhibit 1:  Reader Response</vt:lpstr>
      <vt:lpstr>Exhibit 2- Word List</vt:lpstr>
      <vt:lpstr>Make your chart based on each of the assessments provided.  You will write your response using this chart as a guide.  </vt:lpstr>
      <vt:lpstr>Exhibit 2:  Analysis</vt:lpstr>
      <vt:lpstr>Exhibit 2:  Word List</vt:lpstr>
      <vt:lpstr>Exhibit 3</vt:lpstr>
      <vt:lpstr>Exhibit 3:  Continued</vt:lpstr>
      <vt:lpstr>Make your chart based on each of the assessments provided.  You will write your response using this chart as a guide.  </vt:lpstr>
      <vt:lpstr>Exhibit 3:  Analysis</vt:lpstr>
      <vt:lpstr>Exhibit 3:  Comprehension Assessment</vt:lpstr>
      <vt:lpstr>Exhibit 4</vt:lpstr>
      <vt:lpstr>PowerPoint Presentation</vt:lpstr>
      <vt:lpstr>Make your chart based on each of the assessments provided.  You will write your response using this chart as a guide.  </vt:lpstr>
      <vt:lpstr>Exhibit 4:  Analysis</vt:lpstr>
      <vt:lpstr>Exhibit 4: Fluency Rubric</vt:lpstr>
      <vt:lpstr>You’ve Got This…</vt:lpstr>
      <vt:lpstr>Information and 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Constructed Response Example &amp; Practice</dc:title>
  <dc:creator>McEnery, Lillian B</dc:creator>
  <cp:lastModifiedBy>Lane, Michelle Thayne</cp:lastModifiedBy>
  <cp:revision>62</cp:revision>
  <dcterms:created xsi:type="dcterms:W3CDTF">2020-11-29T22:39:30Z</dcterms:created>
  <dcterms:modified xsi:type="dcterms:W3CDTF">2021-01-12T14:34:42Z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0x010100344C87697D73DA4C836C3D0DC50A53BD</vt:lpwstr>
  </property>
</Properties>
</file>