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8" r:id="rId4"/>
    <p:sldId id="259" r:id="rId5"/>
    <p:sldId id="257" r:id="rId6"/>
    <p:sldId id="260" r:id="rId7"/>
    <p:sldId id="265" r:id="rId8"/>
    <p:sldId id="262" r:id="rId9"/>
    <p:sldId id="264" r:id="rId10"/>
    <p:sldId id="267" r:id="rId11"/>
    <p:sldId id="269" r:id="rId12"/>
    <p:sldId id="271" r:id="rId13"/>
    <p:sldId id="266" r:id="rId14"/>
    <p:sldId id="261" r:id="rId15"/>
    <p:sldId id="263" r:id="rId16"/>
    <p:sldId id="268" r:id="rId17"/>
    <p:sldId id="270" r:id="rId18"/>
    <p:sldId id="274" r:id="rId19"/>
    <p:sldId id="275" r:id="rId20"/>
    <p:sldId id="277" r:id="rId21"/>
    <p:sldId id="273" r:id="rId22"/>
    <p:sldId id="272" r:id="rId23"/>
    <p:sldId id="278" r:id="rId24"/>
    <p:sldId id="282" r:id="rId25"/>
    <p:sldId id="276" r:id="rId26"/>
    <p:sldId id="281" r:id="rId27"/>
    <p:sldId id="279" r:id="rId28"/>
    <p:sldId id="283" r:id="rId29"/>
    <p:sldId id="280" r:id="rId30"/>
    <p:sldId id="286" r:id="rId31"/>
    <p:sldId id="290" r:id="rId32"/>
    <p:sldId id="291" r:id="rId33"/>
    <p:sldId id="292" r:id="rId34"/>
    <p:sldId id="284" r:id="rId35"/>
    <p:sldId id="288" r:id="rId36"/>
    <p:sldId id="295" r:id="rId37"/>
    <p:sldId id="297" r:id="rId38"/>
    <p:sldId id="294" r:id="rId39"/>
    <p:sldId id="299" r:id="rId40"/>
    <p:sldId id="289" r:id="rId41"/>
    <p:sldId id="296" r:id="rId42"/>
    <p:sldId id="298" r:id="rId43"/>
    <p:sldId id="301" r:id="rId44"/>
    <p:sldId id="300" r:id="rId45"/>
    <p:sldId id="303"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D"/>
    <a:srgbClr val="63666A"/>
    <a:srgbClr val="C1D7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54" autoAdjust="0"/>
  </p:normalViewPr>
  <p:slideViewPr>
    <p:cSldViewPr snapToGrid="0">
      <p:cViewPr>
        <p:scale>
          <a:sx n="50" d="100"/>
          <a:sy n="50" d="100"/>
        </p:scale>
        <p:origin x="2190"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DBCAB-F804-47FB-9DD6-7FBA45CDB3B1}"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2F0A0-8F12-4E05-80D8-8E60F10CC607}"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0676" y="-920592"/>
            <a:ext cx="12933803" cy="8606327"/>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3585" y="776992"/>
            <a:ext cx="4024830" cy="325150"/>
          </a:xfrm>
          <a:prstGeom prst="rect">
            <a:avLst/>
          </a:prstGeom>
        </p:spPr>
      </p:pic>
    </p:spTree>
    <p:extLst>
      <p:ext uri="{BB962C8B-B14F-4D97-AF65-F5344CB8AC3E}">
        <p14:creationId xmlns:p14="http://schemas.microsoft.com/office/powerpoint/2010/main" val="882759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FDBCAB-F804-47FB-9DD6-7FBA45CDB3B1}"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F0A0-8F12-4E05-80D8-8E60F10CC607}" type="slidenum">
              <a:rPr lang="en-US" smtClean="0"/>
              <a:t>‹#›</a:t>
            </a:fld>
            <a:endParaRPr lang="en-US"/>
          </a:p>
        </p:txBody>
      </p:sp>
      <p:sp>
        <p:nvSpPr>
          <p:cNvPr id="7" name="Rectangle 6"/>
          <p:cNvSpPr/>
          <p:nvPr userDrawn="1"/>
        </p:nvSpPr>
        <p:spPr>
          <a:xfrm>
            <a:off x="0" y="0"/>
            <a:ext cx="12192000" cy="6858000"/>
          </a:xfrm>
          <a:prstGeom prst="rect">
            <a:avLst/>
          </a:prstGeom>
          <a:solidFill>
            <a:srgbClr val="007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5105400" y="721123"/>
            <a:ext cx="8582140" cy="6742805"/>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002" y="353860"/>
            <a:ext cx="4024830" cy="325150"/>
          </a:xfrm>
          <a:prstGeom prst="rect">
            <a:avLst/>
          </a:prstGeom>
        </p:spPr>
      </p:pic>
    </p:spTree>
    <p:extLst>
      <p:ext uri="{BB962C8B-B14F-4D97-AF65-F5344CB8AC3E}">
        <p14:creationId xmlns:p14="http://schemas.microsoft.com/office/powerpoint/2010/main" val="374112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DBCAB-F804-47FB-9DD6-7FBA45CDB3B1}"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F0A0-8F12-4E05-80D8-8E60F10CC607}" type="slidenum">
              <a:rPr lang="en-US" smtClean="0"/>
              <a:t>‹#›</a:t>
            </a:fld>
            <a:endParaRPr lang="en-US"/>
          </a:p>
        </p:txBody>
      </p:sp>
      <p:sp>
        <p:nvSpPr>
          <p:cNvPr id="7" name="Rectangle 6"/>
          <p:cNvSpPr/>
          <p:nvPr userDrawn="1"/>
        </p:nvSpPr>
        <p:spPr>
          <a:xfrm>
            <a:off x="0" y="0"/>
            <a:ext cx="12192000" cy="777240"/>
          </a:xfrm>
          <a:prstGeom prst="rect">
            <a:avLst/>
          </a:prstGeom>
          <a:solidFill>
            <a:srgbClr val="007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755935"/>
            <a:ext cx="12192000" cy="110998"/>
          </a:xfrm>
          <a:prstGeom prst="rect">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834" y="248223"/>
            <a:ext cx="4024830" cy="325150"/>
          </a:xfrm>
          <a:prstGeom prst="rect">
            <a:avLst/>
          </a:prstGeom>
        </p:spPr>
      </p:pic>
    </p:spTree>
    <p:extLst>
      <p:ext uri="{BB962C8B-B14F-4D97-AF65-F5344CB8AC3E}">
        <p14:creationId xmlns:p14="http://schemas.microsoft.com/office/powerpoint/2010/main" val="59440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FDBCAB-F804-47FB-9DD6-7FBA45CDB3B1}"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2F0A0-8F12-4E05-80D8-8E60F10CC607}" type="slidenum">
              <a:rPr lang="en-US" smtClean="0"/>
              <a:t>‹#›</a:t>
            </a:fld>
            <a:endParaRPr lang="en-US"/>
          </a:p>
        </p:txBody>
      </p:sp>
    </p:spTree>
    <p:extLst>
      <p:ext uri="{BB962C8B-B14F-4D97-AF65-F5344CB8AC3E}">
        <p14:creationId xmlns:p14="http://schemas.microsoft.com/office/powerpoint/2010/main" val="99366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FDBCAB-F804-47FB-9DD6-7FBA45CDB3B1}"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2F0A0-8F12-4E05-80D8-8E60F10CC607}" type="slidenum">
              <a:rPr lang="en-US" smtClean="0"/>
              <a:t>‹#›</a:t>
            </a:fld>
            <a:endParaRPr lang="en-US"/>
          </a:p>
        </p:txBody>
      </p:sp>
    </p:spTree>
    <p:extLst>
      <p:ext uri="{BB962C8B-B14F-4D97-AF65-F5344CB8AC3E}">
        <p14:creationId xmlns:p14="http://schemas.microsoft.com/office/powerpoint/2010/main" val="353674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FDBCAB-F804-47FB-9DD6-7FBA45CDB3B1}"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2F0A0-8F12-4E05-80D8-8E60F10CC607}" type="slidenum">
              <a:rPr lang="en-US" smtClean="0"/>
              <a:t>‹#›</a:t>
            </a:fld>
            <a:endParaRPr lang="en-US"/>
          </a:p>
        </p:txBody>
      </p:sp>
    </p:spTree>
    <p:extLst>
      <p:ext uri="{BB962C8B-B14F-4D97-AF65-F5344CB8AC3E}">
        <p14:creationId xmlns:p14="http://schemas.microsoft.com/office/powerpoint/2010/main" val="366890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FDBCAB-F804-47FB-9DD6-7FBA45CDB3B1}"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2F0A0-8F12-4E05-80D8-8E60F10CC607}" type="slidenum">
              <a:rPr lang="en-US" smtClean="0"/>
              <a:t>‹#›</a:t>
            </a:fld>
            <a:endParaRPr lang="en-US"/>
          </a:p>
        </p:txBody>
      </p:sp>
    </p:spTree>
    <p:extLst>
      <p:ext uri="{BB962C8B-B14F-4D97-AF65-F5344CB8AC3E}">
        <p14:creationId xmlns:p14="http://schemas.microsoft.com/office/powerpoint/2010/main" val="169180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DBCAB-F804-47FB-9DD6-7FBA45CDB3B1}"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F0A0-8F12-4E05-80D8-8E60F10CC607}" type="slidenum">
              <a:rPr lang="en-US" smtClean="0"/>
              <a:t>‹#›</a:t>
            </a:fld>
            <a:endParaRPr lang="en-US"/>
          </a:p>
        </p:txBody>
      </p:sp>
    </p:spTree>
    <p:extLst>
      <p:ext uri="{BB962C8B-B14F-4D97-AF65-F5344CB8AC3E}">
        <p14:creationId xmlns:p14="http://schemas.microsoft.com/office/powerpoint/2010/main" val="340797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DBCAB-F804-47FB-9DD6-7FBA45CDB3B1}"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2F0A0-8F12-4E05-80D8-8E60F10CC607}" type="slidenum">
              <a:rPr lang="en-US" smtClean="0"/>
              <a:t>‹#›</a:t>
            </a:fld>
            <a:endParaRPr lang="en-US"/>
          </a:p>
        </p:txBody>
      </p:sp>
    </p:spTree>
    <p:extLst>
      <p:ext uri="{BB962C8B-B14F-4D97-AF65-F5344CB8AC3E}">
        <p14:creationId xmlns:p14="http://schemas.microsoft.com/office/powerpoint/2010/main" val="342992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DBCAB-F804-47FB-9DD6-7FBA45CDB3B1}" type="datetimeFigureOut">
              <a:rPr lang="en-US" smtClean="0"/>
              <a:t>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2F0A0-8F12-4E05-80D8-8E60F10CC607}" type="slidenum">
              <a:rPr lang="en-US" smtClean="0"/>
              <a:t>‹#›</a:t>
            </a:fld>
            <a:endParaRPr lang="en-US"/>
          </a:p>
        </p:txBody>
      </p:sp>
    </p:spTree>
    <p:extLst>
      <p:ext uri="{BB962C8B-B14F-4D97-AF65-F5344CB8AC3E}">
        <p14:creationId xmlns:p14="http://schemas.microsoft.com/office/powerpoint/2010/main" val="1885546393"/>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3" r:id="rId4"/>
    <p:sldLayoutId id="2147483654"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hyperlink" Target="https://www.usembassy.gov/"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hyperlink" Target="http://www.cbp.gov/I94"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hyperlink" Target="https://www.uhcl.edu/student-affairs/campus-community/orientation/"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travel.stackexchange.com/questions/35581/is-there-room-for-a-rollaboard-in-a-crj-200-overhead-bin/58599"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3.jpeg"/><Relationship Id="rId5" Type="http://schemas.openxmlformats.org/officeDocument/2006/relationships/hyperlink" Target="https://i94.cbp.dhs.gov/I94/#/home" TargetMode="External"/><Relationship Id="rId4" Type="http://schemas.openxmlformats.org/officeDocument/2006/relationships/hyperlink" Target="https://apps.uhcl.edu/isd"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hyperlink" Target="https://www.uhcl.edu/registrar/enrollment/"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hyperlink" Target="https://www.uhcl.edu/education/advising/"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uhcl.edu/human-sciences-humanities/advising/" TargetMode="External"/><Relationship Id="rId5" Type="http://schemas.openxmlformats.org/officeDocument/2006/relationships/hyperlink" Target="https://www.uhcl.edu/business/advising/" TargetMode="External"/><Relationship Id="rId4" Type="http://schemas.openxmlformats.org/officeDocument/2006/relationships/hyperlink" Target="https://www.uhcl.edu/science-engineering/advisin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hyperlink" Target="https://studyinthestates.dhs.gov/what-is-the-form-i-20"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hyperlink" Target="https://www.uhcl.edu/academics/advising/international/"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hyperlink" Target="https://www.internationalstudent.com/tax/"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hyperlink" Target="https://www.uhcl.edu/student-affairs/health-wellness/health-services/insurance-student"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hyperlink" Target="https://www.apartments.com/clear-lake-houston-tx/"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www.apartmentfinder.com/Texas/Houston/Clear-Lake-Neighborhood-Apartments/q/?cd=zp-g11437Izox14qD" TargetMode="External"/><Relationship Id="rId5" Type="http://schemas.openxmlformats.org/officeDocument/2006/relationships/hyperlink" Target="https://campuslivingvillages.com/united-states/university-of-houston-clear-lake/university-forest-uhcl-housing/" TargetMode="External"/><Relationship Id="rId4" Type="http://schemas.openxmlformats.org/officeDocument/2006/relationships/hyperlink" Target="https://www.uhcl.edu/student-affairs/campus-community/housing/hunter-hall/" TargetMode="Externa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hyperlink" Target="http://www.flickr.com/photos/dakiny/15081207515/" TargetMode="Externa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7.jpeg"/><Relationship Id="rId5" Type="http://schemas.openxmlformats.org/officeDocument/2006/relationships/hyperlink" Target="https://www.ridemetro.org/" TargetMode="External"/><Relationship Id="rId4" Type="http://schemas.openxmlformats.org/officeDocument/2006/relationships/hyperlink" Target="https://www.uhcl.edu/maps/parking/shuttle-service/"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hyperlink" Target="https://www.uhcl.edu/counseling-services/" TargetMode="Externa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hyperlink" Target="https://www.uhcl.edu/computing/" TargetMode="External"/><Relationship Id="rId12" Type="http://schemas.openxmlformats.org/officeDocument/2006/relationships/hyperlink" Target="https://www.uhcl.edu/student-affairs/advocacy/uhcl-food-pantry"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www.uhcl.edu/career-services/" TargetMode="External"/><Relationship Id="rId11" Type="http://schemas.openxmlformats.org/officeDocument/2006/relationships/hyperlink" Target="https://www.uhcl.edu/accessibility-support-center/" TargetMode="External"/><Relationship Id="rId5" Type="http://schemas.openxmlformats.org/officeDocument/2006/relationships/hyperlink" Target="https://www.uhcl.edu/student-success-center/tutoring" TargetMode="External"/><Relationship Id="rId10" Type="http://schemas.openxmlformats.org/officeDocument/2006/relationships/hyperlink" Target="https://www.uhcl.edu/library/" TargetMode="External"/><Relationship Id="rId4" Type="http://schemas.openxmlformats.org/officeDocument/2006/relationships/hyperlink" Target="https://www.uhcl.edu/academics/advising/" TargetMode="External"/><Relationship Id="rId9" Type="http://schemas.openxmlformats.org/officeDocument/2006/relationships/hyperlink" Target="https://www.uhcl.edu/writing-center/"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hyperlink" Target="https://www.uhcl.edu/student-affair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Pre-Arrival%20Guide"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hyperlink" Target="https://connect.uhcl.edu/register/?id=5692ac54-6827-40e5-9935-5742c8c74f73"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ice.gov/sevis/i901/wu-instructions" TargetMode="External"/><Relationship Id="rId4" Type="http://schemas.openxmlformats.org/officeDocument/2006/relationships/hyperlink" Target="http://www.fmjfe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3362" y="2016087"/>
            <a:ext cx="6794735" cy="830997"/>
          </a:xfrm>
          <a:prstGeom prst="rect">
            <a:avLst/>
          </a:prstGeom>
          <a:noFill/>
        </p:spPr>
        <p:txBody>
          <a:bodyPr wrap="square" rtlCol="0">
            <a:spAutoFit/>
          </a:bodyPr>
          <a:lstStyle/>
          <a:p>
            <a:pPr algn="ctr"/>
            <a:r>
              <a:rPr lang="en-US" sz="4800">
                <a:solidFill>
                  <a:schemeClr val="bg1"/>
                </a:solidFill>
                <a:latin typeface="Trebuchet MS" panose="020B0603020202020204" pitchFamily="34" charset="0"/>
              </a:rPr>
              <a:t>International Student</a:t>
            </a:r>
          </a:p>
        </p:txBody>
      </p:sp>
      <p:cxnSp>
        <p:nvCxnSpPr>
          <p:cNvPr id="3" name="Straight Connector 2"/>
          <p:cNvCxnSpPr/>
          <p:nvPr/>
        </p:nvCxnSpPr>
        <p:spPr>
          <a:xfrm>
            <a:off x="3194892" y="3128790"/>
            <a:ext cx="5717754" cy="0"/>
          </a:xfrm>
          <a:prstGeom prst="line">
            <a:avLst/>
          </a:prstGeom>
          <a:ln w="19050">
            <a:solidFill>
              <a:srgbClr val="C1D72E"/>
            </a:solidFill>
          </a:ln>
        </p:spPr>
        <p:style>
          <a:lnRef idx="1">
            <a:schemeClr val="accent1"/>
          </a:lnRef>
          <a:fillRef idx="0">
            <a:schemeClr val="accent1"/>
          </a:fillRef>
          <a:effectRef idx="0">
            <a:schemeClr val="accent1"/>
          </a:effectRef>
          <a:fontRef idx="minor">
            <a:schemeClr val="tx1"/>
          </a:fontRef>
        </p:style>
      </p:cxnSp>
      <p:sp>
        <p:nvSpPr>
          <p:cNvPr id="5" name="Subtitle 2"/>
          <p:cNvSpPr txBox="1">
            <a:spLocks/>
          </p:cNvSpPr>
          <p:nvPr/>
        </p:nvSpPr>
        <p:spPr>
          <a:xfrm>
            <a:off x="3865945" y="3370682"/>
            <a:ext cx="3769118" cy="639457"/>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1">
                <a:solidFill>
                  <a:schemeClr val="bg1"/>
                </a:solidFill>
                <a:latin typeface="ITC Garamond Std Book Cond"/>
              </a:rPr>
              <a:t>Online Pre-Arrival Orientation</a:t>
            </a:r>
          </a:p>
        </p:txBody>
      </p:sp>
      <p:pic>
        <p:nvPicPr>
          <p:cNvPr id="7" name="Recorded Sound">
            <a:hlinkClick r:id="" action="ppaction://media"/>
            <a:extLst>
              <a:ext uri="{FF2B5EF4-FFF2-40B4-BE49-F238E27FC236}">
                <a16:creationId xmlns:a16="http://schemas.microsoft.com/office/drawing/2014/main" id="{880BF362-534E-AC85-9B04-6E92857A38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3982700" y="7518552"/>
            <a:ext cx="609600" cy="609600"/>
          </a:xfrm>
          <a:prstGeom prst="rect">
            <a:avLst/>
          </a:prstGeom>
        </p:spPr>
      </p:pic>
    </p:spTree>
    <p:custDataLst>
      <p:tags r:id="rId1"/>
    </p:custDataLst>
    <p:extLst>
      <p:ext uri="{BB962C8B-B14F-4D97-AF65-F5344CB8AC3E}">
        <p14:creationId xmlns:p14="http://schemas.microsoft.com/office/powerpoint/2010/main" val="3816202469"/>
      </p:ext>
    </p:extLst>
  </p:cSld>
  <p:clrMapOvr>
    <a:masterClrMapping/>
  </p:clrMapOvr>
  <mc:AlternateContent xmlns:mc="http://schemas.openxmlformats.org/markup-compatibility/2006">
    <mc:Choice xmlns:p14="http://schemas.microsoft.com/office/powerpoint/2010/main" Requires="p14">
      <p:transition spd="slow" p14:dur="2000" advTm="11077"/>
    </mc:Choice>
    <mc:Fallback>
      <p:transition spd="slow" advTm="1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843" objId="7"/>
        <p14:stopEvt time="11077"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5591930" cy="1206084"/>
          </a:xfrm>
        </p:spPr>
        <p:txBody>
          <a:bodyPr>
            <a:normAutofit fontScale="90000"/>
          </a:bodyPr>
          <a:lstStyle/>
          <a:p>
            <a:r>
              <a:rPr lang="en-US">
                <a:solidFill>
                  <a:srgbClr val="0078AD"/>
                </a:solidFill>
                <a:latin typeface="Trebuchet MS" panose="020B0603020202020204" pitchFamily="34" charset="0"/>
              </a:rPr>
              <a:t>Schedule Your Visa Appointment </a:t>
            </a:r>
          </a:p>
        </p:txBody>
      </p:sp>
      <p:sp>
        <p:nvSpPr>
          <p:cNvPr id="3" name="Content Placeholder 2"/>
          <p:cNvSpPr>
            <a:spLocks noGrp="1"/>
          </p:cNvSpPr>
          <p:nvPr>
            <p:ph idx="1"/>
          </p:nvPr>
        </p:nvSpPr>
        <p:spPr>
          <a:xfrm>
            <a:off x="276340" y="2409371"/>
            <a:ext cx="5661752" cy="4238583"/>
          </a:xfrm>
        </p:spPr>
        <p:txBody>
          <a:bodyPr>
            <a:normAutofit/>
          </a:bodyPr>
          <a:lstStyle/>
          <a:p>
            <a:r>
              <a:rPr lang="en-US" sz="2000">
                <a:solidFill>
                  <a:srgbClr val="63666A"/>
                </a:solidFill>
                <a:latin typeface="ITC Garamond Std Book Cond" panose="02020606060506020304" pitchFamily="18" charset="0"/>
              </a:rPr>
              <a:t>After paying your SEVIS fee, find the nearest U.S. Embassy or Consulate at: </a:t>
            </a:r>
            <a:r>
              <a:rPr lang="en-US" sz="2000">
                <a:solidFill>
                  <a:srgbClr val="63666A"/>
                </a:solidFill>
                <a:latin typeface="ITC Garamond Std Book Cond" panose="02020606060506020304" pitchFamily="18" charset="0"/>
                <a:hlinkClick r:id="rId4"/>
              </a:rPr>
              <a:t>https://www.usembassy.gov/</a:t>
            </a:r>
            <a:endParaRPr lang="en-US" sz="2000">
              <a:solidFill>
                <a:srgbClr val="63666A"/>
              </a:solidFill>
              <a:latin typeface="ITC Garamond Std Book Cond" panose="02020606060506020304" pitchFamily="18" charset="0"/>
            </a:endParaRPr>
          </a:p>
          <a:p>
            <a:r>
              <a:rPr lang="en-US" sz="2000">
                <a:solidFill>
                  <a:srgbClr val="63666A"/>
                </a:solidFill>
                <a:latin typeface="ITC Garamond Std Book Cond" panose="02020606060506020304" pitchFamily="18" charset="0"/>
              </a:rPr>
              <a:t>Locate the website of the Embassy/Consulate in your country​ and schedule your appointment</a:t>
            </a:r>
          </a:p>
          <a:p>
            <a:r>
              <a:rPr lang="en-US" sz="2000">
                <a:solidFill>
                  <a:srgbClr val="63666A"/>
                </a:solidFill>
                <a:latin typeface="ITC Garamond Std Book Cond" panose="02020606060506020304" pitchFamily="18" charset="0"/>
              </a:rPr>
              <a:t>Bring these items to your visa interview:</a:t>
            </a:r>
          </a:p>
          <a:p>
            <a:pPr lvl="1"/>
            <a:r>
              <a:rPr lang="en-US" sz="1600">
                <a:solidFill>
                  <a:srgbClr val="63666A"/>
                </a:solidFill>
                <a:latin typeface="ITC Garamond Std Book Cond" panose="02020606060506020304" pitchFamily="18" charset="0"/>
              </a:rPr>
              <a:t>Passport​</a:t>
            </a:r>
          </a:p>
          <a:p>
            <a:pPr lvl="1"/>
            <a:r>
              <a:rPr lang="en-US" sz="1600">
                <a:solidFill>
                  <a:srgbClr val="63666A"/>
                </a:solidFill>
                <a:latin typeface="ITC Garamond Std Book Cond" panose="02020606060506020304" pitchFamily="18" charset="0"/>
              </a:rPr>
              <a:t>Form I-20 (don’t forget to sign it)</a:t>
            </a:r>
          </a:p>
          <a:p>
            <a:pPr lvl="1"/>
            <a:r>
              <a:rPr lang="en-US" sz="1600">
                <a:solidFill>
                  <a:srgbClr val="63666A"/>
                </a:solidFill>
                <a:latin typeface="ITC Garamond Std Book Cond" panose="02020606060506020304" pitchFamily="18" charset="0"/>
              </a:rPr>
              <a:t>Confirmation from your visa application​</a:t>
            </a:r>
          </a:p>
          <a:p>
            <a:pPr lvl="1"/>
            <a:r>
              <a:rPr lang="en-US" sz="1600">
                <a:solidFill>
                  <a:srgbClr val="63666A"/>
                </a:solidFill>
                <a:latin typeface="ITC Garamond Std Book Cond" panose="02020606060506020304" pitchFamily="18" charset="0"/>
              </a:rPr>
              <a:t>Proof of funding ​</a:t>
            </a:r>
          </a:p>
          <a:p>
            <a:pPr lvl="1"/>
            <a:r>
              <a:rPr lang="en-US" sz="1600">
                <a:solidFill>
                  <a:srgbClr val="63666A"/>
                </a:solidFill>
                <a:latin typeface="ITC Garamond Std Book Cond" panose="02020606060506020304" pitchFamily="18" charset="0"/>
              </a:rPr>
              <a:t>Admission letter from UHCL​</a:t>
            </a:r>
          </a:p>
          <a:p>
            <a:pPr lvl="1"/>
            <a:r>
              <a:rPr lang="en-US" sz="1600">
                <a:solidFill>
                  <a:srgbClr val="63666A"/>
                </a:solidFill>
                <a:latin typeface="ITC Garamond Std Book Cond" panose="02020606060506020304" pitchFamily="18" charset="0"/>
              </a:rPr>
              <a:t>And any other required support documentation specified on the ​ embassy/consulate website </a:t>
            </a:r>
          </a:p>
        </p:txBody>
      </p:sp>
      <p:pic>
        <p:nvPicPr>
          <p:cNvPr id="5" name="Picture 4">
            <a:extLst>
              <a:ext uri="{FF2B5EF4-FFF2-40B4-BE49-F238E27FC236}">
                <a16:creationId xmlns:a16="http://schemas.microsoft.com/office/drawing/2014/main" id="{4AC8A664-092C-40AD-8A23-96B6A30061B1}"/>
              </a:ext>
            </a:extLst>
          </p:cNvPr>
          <p:cNvPicPr>
            <a:picLocks noChangeAspect="1"/>
          </p:cNvPicPr>
          <p:nvPr/>
        </p:nvPicPr>
        <p:blipFill>
          <a:blip r:embed="rId5"/>
          <a:stretch>
            <a:fillRect/>
          </a:stretch>
        </p:blipFill>
        <p:spPr>
          <a:xfrm>
            <a:off x="5938092" y="1564379"/>
            <a:ext cx="6173042" cy="4123592"/>
          </a:xfrm>
          <a:prstGeom prst="rect">
            <a:avLst/>
          </a:prstGeom>
        </p:spPr>
      </p:pic>
      <p:pic>
        <p:nvPicPr>
          <p:cNvPr id="4" name="Recorded Sound">
            <a:hlinkClick r:id="" action="ppaction://media"/>
            <a:extLst>
              <a:ext uri="{FF2B5EF4-FFF2-40B4-BE49-F238E27FC236}">
                <a16:creationId xmlns:a16="http://schemas.microsoft.com/office/drawing/2014/main" id="{FA77E683-1112-876C-0B9B-EA9610D9FE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6334" y="7867154"/>
            <a:ext cx="609600" cy="609600"/>
          </a:xfrm>
          <a:prstGeom prst="rect">
            <a:avLst/>
          </a:prstGeom>
        </p:spPr>
      </p:pic>
    </p:spTree>
    <p:extLst>
      <p:ext uri="{BB962C8B-B14F-4D97-AF65-F5344CB8AC3E}">
        <p14:creationId xmlns:p14="http://schemas.microsoft.com/office/powerpoint/2010/main" val="2596586546"/>
      </p:ext>
    </p:extLst>
  </p:cSld>
  <p:clrMapOvr>
    <a:masterClrMapping/>
  </p:clrMapOvr>
  <mc:AlternateContent xmlns:mc="http://schemas.openxmlformats.org/markup-compatibility/2006">
    <mc:Choice xmlns:p14="http://schemas.microsoft.com/office/powerpoint/2010/main" Requires="p14">
      <p:transition spd="slow" p14:dur="2000" advTm="35328"/>
    </mc:Choice>
    <mc:Fallback>
      <p:transition spd="slow" advTm="3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F-1 Visa</a:t>
            </a:r>
          </a:p>
        </p:txBody>
      </p:sp>
      <p:sp>
        <p:nvSpPr>
          <p:cNvPr id="3" name="Content Placeholder 2"/>
          <p:cNvSpPr>
            <a:spLocks noGrp="1"/>
          </p:cNvSpPr>
          <p:nvPr>
            <p:ph idx="1"/>
          </p:nvPr>
        </p:nvSpPr>
        <p:spPr>
          <a:xfrm>
            <a:off x="4804229" y="1499647"/>
            <a:ext cx="6725162" cy="4554749"/>
          </a:xfrm>
        </p:spPr>
        <p:txBody>
          <a:bodyPr>
            <a:normAutofit/>
          </a:bodyPr>
          <a:lstStyle/>
          <a:p>
            <a:r>
              <a:rPr lang="en-US" sz="2400">
                <a:solidFill>
                  <a:srgbClr val="63666A"/>
                </a:solidFill>
                <a:latin typeface="ITC Garamond Std Book Cond" panose="02020606060506020304" pitchFamily="18" charset="0"/>
              </a:rPr>
              <a:t>The visa is a stamp or sticker placed in your passport by a U.S. Embassy or Consulate</a:t>
            </a:r>
          </a:p>
          <a:p>
            <a:r>
              <a:rPr lang="en-US" sz="2400">
                <a:solidFill>
                  <a:srgbClr val="63666A"/>
                </a:solidFill>
                <a:latin typeface="ITC Garamond Std Book Cond" panose="02020606060506020304" pitchFamily="18" charset="0"/>
              </a:rPr>
              <a:t>It is granted for entry purposes only; the visa can expire while you are inside the U.S.</a:t>
            </a:r>
          </a:p>
          <a:p>
            <a:r>
              <a:rPr lang="en-US" sz="2400">
                <a:solidFill>
                  <a:srgbClr val="63666A"/>
                </a:solidFill>
                <a:latin typeface="ITC Garamond Std Book Cond" panose="02020606060506020304" pitchFamily="18" charset="0"/>
              </a:rPr>
              <a:t>Even if your visa stamp is valid, you can lose your legal F-1 status if you do not comply with the immigration laws regulating your stay in the US. </a:t>
            </a:r>
          </a:p>
          <a:p>
            <a:r>
              <a:rPr lang="en-US" sz="2400">
                <a:solidFill>
                  <a:srgbClr val="63666A"/>
                </a:solidFill>
                <a:latin typeface="ITC Garamond Std Book Cond" panose="02020606060506020304" pitchFamily="18" charset="0"/>
              </a:rPr>
              <a:t>The visa does not govern how long you may stay in the U.S</a:t>
            </a:r>
          </a:p>
          <a:p>
            <a:r>
              <a:rPr lang="en-US" sz="2400">
                <a:solidFill>
                  <a:srgbClr val="63666A"/>
                </a:solidFill>
                <a:latin typeface="ITC Garamond Std Book Cond" panose="02020606060506020304" pitchFamily="18" charset="0"/>
              </a:rPr>
              <a:t>It cannot be renewed in the U.S.</a:t>
            </a:r>
          </a:p>
          <a:p>
            <a:r>
              <a:rPr lang="en-US" sz="2400">
                <a:solidFill>
                  <a:srgbClr val="63666A"/>
                </a:solidFill>
                <a:latin typeface="ITC Garamond Std Book Cond" panose="02020606060506020304" pitchFamily="18" charset="0"/>
              </a:rPr>
              <a:t>Think of your visa as your “key”​ to the U.S.</a:t>
            </a: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EaAa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pCyr95gPqaWvmf4m+KvEFx421GNL+a1hspDFFBGSPMAppXA+lTLHjPmJj/eoMsf/PRP++hXxnrniLW7WyYtrN64uyFAEp/dN2yanl8ay2UcYk1e+uZAgWQJIea2p0efqZzqcp9iefDtJ86PA/2hUFlqFpeW4nhmQoSQMsO1fJWnSeLvFNwINB/tKNJBgl5mAx+dZ3iW21/wnrlvpNx4muZJUBaSKKUkKT24pvD2drkxq822x9m+fBj/AF0f/fQpPtFv/wA/EX/fYr4mt9a1+4ctJq96kTkptEpySOlTSatrESkyateJgYZPNOfrVLCyfUcavN0PtM3NuOTcRD/gYpPtVt/z8Q/99ivi5NQ165TaNWu1CjIzKeaeNXv7dCg1a8YMRuzIcg0nh7O1x+0XQ+zTeWn/AD8w/wDfYppvrIdbuD/v4K+JLvWNXaQp/al5GA2xh5hyynvU1rdarGyrNqd2dv3cynlaFh1fcn2yufah1CxHW8gx/vik/tLT/wDn9g/77FfGbXOpXKrGmpXSoSWU+Yae19dWlu7y6lcsVX95+8PFDw/Zj9tHofZX9pWH/P5B/wB9ik/tLT8f8ftv/wB/BXxbLc6tM5MWp3CqoDL+8OWU00yX8kTW41K8TOdjeYc0fVn3JddJ2Ptb+0LH/n8t/wDv4KjOraYH2fb7fd6bxXyP4V8H+Itb8NtrGl+IJppbZzHNbSTkMD69axNS1PV9FugmpwXiuvG7zDinHDc2kWJ1ndWR9pnVtMGM39uPrIKadY0pWCnULYE9BvFfFGpa3Z6xZw51a7sFhfdI28jis7VtS1RjHMuoXQvVTbZIGOJk/vGodG3UqNW6vY+5jrmjhSx1O0wvU+YOKa/iDRE27tUtBu6fvBzX5/308yRC3j1m7ezmO7UZPNIMMnoPxrpfBmj3HibVoLVtcuYLiBdtspc4kTsTXLiKiotLe/Y93KMplmSnJS5VHyufbf8Ab+ihS39p22PXfR/wkGi4BOpW3PT56+RLzT5vD2qvpkupT3kpP73BOEHrW9qEQsbexdbtp5J8GFc4496iniITmoOLXn0PUnwu4xTjVvfbRn06niDRXJC6lbHH+3Tv7c0gn/kIW/8A31XzrHa21iyG6aRJJl3N8xxVlmtwiyRn5MfIxfg16E6NOG818jFcNVv50e/J4g0hrl7cX0W9ACcnipRrOlE4+3wZ/wB6vnuS7EUoSRGWSQfLz1qVJ4GBR2YSLycN0+tSqVNu3MUuF6386+49/Os6UOt/AP8AgdVp/E/h+AfvtWtk+rV4FqAhWFZjM4D8LhvvGs7NvvWG6i3P/Crdaqth4Uoc/On5GcuHakH709D6LPizw2qbzrNrt9d1Jb+LvDVw+2HWbVz6Bq+bkksrueWG1tfMkj4ePuPwqOyubQzssNmqNF/rNg5FeHTzCc5qLpNJ9dDefDMovSd16H06fEGig4/tK3/76psniTQoxl9Utx/wKvA7ry5NOWaMZBHBBrFuZ/stitzd8Qytth7ljXt16MaVBVr3v0J/1am5KMZ/gfR0njDwxHjfrVqP+BGnL4u8NsMjWLbH1NfNV20K6S+pRwxTKrBfLI5yauWMwC+TNpy7iu7A7D3ryqOJnOa50oR6tu+nyNVwtO9uf8D6MHirw6RkatbEf71KfFHh8DJ1W3x/vV82RSQwypNIqiCV9qEHjPpVy4nt40WRoQIGfy1c9C3pVZlio4NKUPfT7EU+GZSm6fPqj38+M/C4Yr/bVrkdtxpP+E28K7S39tW2B1OTXzrIlqAJFtEUs21WP8R9qrsm6Z7Q2USsBuZTxgetc1LHzrpOEOX/ABfpYuPDDv78mvkfSH/CdeEs7f7ctM+mTVV/iT4GQuH8SWS7OG+Y8fpXzBeaZJcQvdRRJGq8LKTha47xPoE1vAt3JaqbORgCyHPmPXXKtyxvdM7KXB9Odv3/AOB9or8R/BLOijxDZln+6Nx5o/4WP4J2O/8AwkFoVjOHIJ+U+9fGNh4a1I7VkjiW+wDbRlsEL9KuR2kVhevp9/brGowbtD1LetZRxbe8TKtwlCntWv8AL+vl56H2GPiJ4NIU/wBu23z/AHRk5ak/4WN4M+b/AIntsdv3uvH1r5RWzRJ4l8uMzuP9D9AvvSizh3OBCgQH/SefvN7V0e2T6HD/AKvRX/Lz8P69PXQ+rE+I/g103rrcDLnGeajn+JXg+KaKL+1FcynAKjIX618yWlrEE3fZ4wh6fSrNtbxwz7vs6EMMgHn8aPa6XscWIylUlpLX0Ppw+PvCYZ1OrwjYcHr1p1r468L3N6lnDqkTTvIsapg8sxwB+tfOmnxxrtRbVZy/+pYjqe5P0rd8H2gj8XaZvjtrhkvYtroRnO8ZJ+lKnWc20onmPDyW7PpOiiitjEKKKKACvlH4gR3B8eatJLnz0uX+y4/i5719XV8q+PvMXx3q0LsGkmuW+zPn7hz3/GrhuI54waS1rdQ6pIU8wZlI/heuNtmiguJLhdv2ZXxCrdSPerfiNbi7vJZLfLeWfLnzwN9ZKadPIz/aJvLXGStdlL3Ve5zVNbq2h0q+NPEBje10m6FsFGCU4wKz1ZppFke6a4umbdJPKc5NYFrGtsJPLkbazc+9Wo7qKP8AfXMqxxRDcR/erW97GNnsjtLrR7O1s4Hn1NI3uJ0UFTwu44z+tZPxs8H3vw88UaEr6lLeaXfr5rTnr6kV5h4w8R3mrOXQvHDCQ8CKepB4r6N+LTf8Jp+zF4d8SQxmS9tPLhc4yV52mspzcWrM3i200zG0vwS+u/Dm6+IF1qjWMMJK2cA4V8dM0ngvwQ/iPwZrPiVrww3Om/MydnIFdH8dZv8AhFfgp4P8GQEJNdlGlA44Az/WpPgpOW+CvjwspDRiQfXCmo5nyt+Y/tJWOR+HPhC/8d6u9pDKttEsYe4mf+Ee1dhpnw08B32sSaTp3jwXGrQgqImYYLelcF8EficfCVwLy70+41GzuYfJuRAmTEMnk/nXYaPp/wAC/FnitLHQ9SvNN1vUHLRhMht/fmnJuLZNPlaucH43sr3Q5dRsbqdQ+nMVLRHhh2Irs/hV8K7fxV4Ch17xFrclgNRl8uEE43DoK4b4s+G77wz4nuvCbXct9LIyBJXOS6uRjP51658cNP8AEmifDrwPoHhjS7m8a0kinmMK9NuDg/jmnKei13Kjq3dHnHiK103wX8RJ/BOuzTRhED2d6P40PrV7VbNdPjivLG5jmQNnD/xVe/bW0ZpdP8MeMXgeOaaNbe5GOVOARn8q8j8NeKj9kGkak5aM8QS9dvsadKV1zdRTbTOtn1a5tmkn024ksrnPKBsLLWdeeJrrUYja6hIXbod3UVnT3W8FQwcr0aqkdrDdXJDybZJOje9bSb6GL13H2lvZW91518z3NlvDSRjrt71uau4vNUA05HiE6D+y93/LNB1BrKg0m4WVUScP7etW5YZ4nfTC5DTAGOcn/j3PpmsXHVGkNDD1iSzRpDEv+hr+71EHvLnqPxrvPhaI7XVrS6kkwdn7oj+Fe1cHfKsjNPJHsWBhHcQ4/wCPg/367nw7YMLFVtHy7ruU/wB0eleVmE4RkpSP0PhBTcJ20jqjs7WVLjxhqVxsWdto9+Kj1Hy7vV7NWypjQkAfw1g6Rc6lp95I0dvKJSu15CvDCrti2pLHPqPlMz8qgK881503ia0XGD0tdW/Ftn1ijTpSk5PTRI35daj1S0msLlQGtjhJv6Vh3R+0PZWKTt5IYsQh6GmeHI74yyWMtnIwusmRiv3fes630jVvD+qTRRxyzeaxaMkZCrVzjUnRdSO2yfn5mkY04TlFRs7XXn6G9qepS3Vxp7WbCV7bIwOpOOlP0ye4tLO/a8z590CWB/hrl/Ddvqug6lLc3EEkqyS+YBjpmrPiK6v9R1NZk3KqnhV/irB1aqkp/Y/Xsa/u+dU7af0zRt576ObREbc9vDKWZz0wfWpvF8v2jVb/AFGG6Akj2tCg7YxzVXUb++TwrDE1hKio20vjn61h3QnaFG8t3LAKz+1FGrKomp9H+RjFWvKTV9V8mdL4P1F4vEkurS7Q00QVlHc4qz4VaG11e61hmz5s5WUN0K1ya/bI5TsikGQPnA4AqxeS3DWq2cFwq723P706tRylGNHdNP5dQ9nTfNzO/T5Hc6bfI+s3+mxkNav88X+znqKz5dd0wBtKnXzPIY+W2M7aXwjp8MFs8010guT23dAO1cdLZ6hpviS7v1xMsz/6vGQBW8cyhXh7CfR/n2OaPKqkorpaz7nQajNHJatLYT5CkM8Z6PitDwfdXUd3e6hqB+a5hIjQ/wAIxgVzTRz3d4q7VhiB6g4wO9WPEd8IZYoo5t8KAKGTsKmo3SkuS3Iuv+X/AATolKE0qbdm+g8W9/No8K2+Wg+1l3JP3K3rq+jvNCutJlTyPJ+eBz/Gw71xzapfQWRgs4ppbctuBUctTL83Oq6SsMay282/l2PIqpuTSjF3T3+4HTTleS1vp5G6VvLmKx1OebbaWZBCjuw9agj1C517xBqV1bcN5Hlpjo1UIIddTRp9HVDLHIp3SDscdazfBtzf+Hbz7GQJC+V3tXPXhUjH2dB+9pZPp5fMVOpZPn1ava3VHTSKp8JW+g3lwUZZB5jA+9ZzXU1tM2nRqs9jbzpIitzg8U27t7m81B7qeQbOmwHio57aaGUzKH2/3cV0exr2UZRd7a/qbU61C2j3NvV7PQde1ZdXt9Tktr1SMAHG1h2rltaS8bxRc3l8yyyIAQo/5aiopJLOKaRJA6y/eJXo1M+0NNcrPlxKi4gQ/wAQqHPmvb/h/MUYcsWnt/X9fib1pFJ5SrIytPc8xOD/AKkelWljJ3N8myDhx/z0PrVfTJkEARshZv8AXvj/AFf0q8k9u55bATiH5f8AWVukmrnh1X79l5/1/XqPt42aIupXL8hfb0q1bRbLj98wMYGcL1B9KS28pMMj5lPLDHT2q7pqs87iLG/q7MOFFazT5Twse9NugsAuPs0/kSLb3UzhXiP8Keq1s+E9HsIvEelTJcyR3UeoQfJnhxvGTWfbGNs3UjB5LZf3MhHXPY1b8KySxeNtH+ZZGlu4dzdcZccVNNJbnz07o+mKKKK7DzwooooAK+WfH0UUfjXV7aNw/wBpuWO/vDz+nNfU1fLfxHgRfGWsqNyxSTk3BI+6M9jVREzl7yyd1kMIjDIQG3dJx6j3rE163t7K0R7iOQSTMUXH8J966dl+aJZGJEa/6GQPv/WqupWj3dlLGfmkYg3JI4jI7iuiFXl0IlBWfc4GLTbyeV9sZiVepbv9KwvHOnXUc9laWivIHyWfsD6V6BfSS2caw3QfnAgZV/1gqvBf6ZIyi5gmMUHzM2zo1dCjzax6nMrnLeHvCIsVW71j945GEjXoufWvYPhj8SfDfg3wpeeHPFVk97pkk/mQ7Vyo9j+Ncfc6pZ+auVmIYDy8p96ua8VCO8tpbeyglkVW3n5fuH3odJtNMqN1K5t/Hb4g2Pj/AMY2Op6Usy6fZw+XDEw5z64q18MvippXhn4eeJfDeqQTS3ur7/IKDgZBAz+dcj4KtrW1la71a3kUMCsS7eGPtXOahaNBqE48kqQ5KhhziodP3bdB8zvc7/4AeMI/Bes3k95psWoWs0WyeBlDHHPK16FbfFH4GaHrv/CQaZ4RnXWYmLJhT8jH0r58028uLLUfOjG5mQrt9RVWMB3aUqAxOc45NJxT1JjJx0PTpvidH4g+MKeMdb015NPSQOsCDLBV6D9BW78Q/wBoDxXrHitbjwlK9hpHliNYZFG7PrXnPgm3jOrNNcKxiC4AAzk07VNFmTUneCKT7PvyxC8gUcsbalKe5654l+I//CUfC+Pwp4k06XUdVDqy3IXge9eOeI/Cc9rE97pzE24+9G33lNdraTW8QDtHKpdQF49O1Wr26sbgx/6wRRp86bfvNVqFvhDV7o5TQdMmvNIgmbMMwUrIp7ehpVsXtLtpLuFxDD8zMvcV1SXFmscMEe7dIfn4/IVD/Z8mpzhtQzFp0TZYA/NIewpuLWrIafYktPL+wxzW0G27bBhR+rKe9QarZjznVpVNrcgNeSnrCw7CtmVZAYkjjUXvH2T0VO2apaxCrWjyw/NBDzfr3d/QVnKXMaqMUjjNXEpkWXrcQfLaxj/lvH6n8K6vwhfJbxlgGIIzKP7jelYEsaHZHIdt5JzaN/zyX0NXoWWzj86BCYlI+3e7eorxc1i3FrufpHA7iqczsbnxLetItvBEDF90fLyTWnoviK8tXltr+0UAJ8jEfdPvUbWtjfW+k3do6pCzjc/90+9XNVtbO30TU7i4uFZnJSJj/Ec8YqcHOphqPJRei/LqfR1YYb2nK46v8/66GXP4u1qz80tAm1fulV6+lXNI8V6m00U95DGYmIWQMOVzU82lvY+ArbUp4xcyI67kHVgTTNJtbHUtRu7iRJEjTayKRwTUTqVb826Wtv8AgBKrQUHZLtc6HVtVs4rCZRCrSMmIvl6k15vb/b7W6FwyPhH3nI7eldzexSXOn3V7b2rSJCuyIAZJY1a8G6U+o6M1veWzfaF+8WHUGj6zXxHI5KzXT9TCjWp0KUlUs29GQSzPeaSY5ubeZPkYDoa8m1xdUtbuf7NcSv5MgXZjqtenabDc2L3uj3DhRbOfL3f3fWufvbTN5YzfKPNkYOezDmt8ZPC4i8qUeWd9ew8tcKdWUenYz7bUnk8PlGYifIVhjkA96yrKC4jvFds7RIFjduh966rxbptvpWnrcQriW5YIgrT8R6dFB4c02TyxlpUBrghGa1keg50YpxitJHNavo95BqCmG4fD/M7RninPHceSkiXDEt8jA16JpOlxzxXhjXIij3AnnBxXDzavbT6IY7hEhvPtQWNV6uAa0nBTtNOyZzUq+kaXL8P67GOtlqNxHdKJCBCpyO5+lQeFNMu9SY292xtiT1futdwl3HBrSaNewpDc3ADKe7CqvjyAaBrNjbs3lpcY5A7ntVeykprns49PPv6DpYpTjKLjaT1Xl6HOWV1qelapKsYDW0Z2qSOCKteJ9PvobqJopH23AEhAH3Qa0/GdhcaTHZXkdubiKQgCMf3j0NXPh01zrs+oG9IeaDgoR9z2rL2MFJtOz7d1/wAA3lXlG1aKVktf6/MwtFfUbWzublLovkmNY+/TrXOWoD6ubfU52iVcyOejfQV0nhKa3h8W6il1JmJpCik/dVqxfGmk3v8AwnBjtIWn8xBtAHWiblZXf+f3kKUfact9Wr3/AEJLjyGuJJNPuJfIiUFlY81O2r3V5KIYY87U647VWfwzq0VvNLcN9naIgEf3yT92tax0iXR9OlkuhI012BHEqrlhn0rpoY3EYfm5G7Pc1lVoqOtm195yd7BfCCRrhcCNt24DqKp291LuV45NzZ+Un+Eelej6NpD6hpkumz2s6SBCAZlwzCn+G/hDNrWjte2V0B5TmKRD1Vga89xs+pjWzLDRjzTat36HEW2q3sjPAoUJIcPxW7p9vJKyedIwVB8hHY12Nr8E9ahk3K6su3HWn3fw88VaWAsVr9oXvjsK3inFe8eVUxuBqW9nJMybXTHeNfIZmdhuYn1p8v2iziCyRyiR2C7QOWPauhtNP1TTYhLfafKEYAHavTFauizWtxK8uqW7QtKP3Ydfugd67FG6cbnzuatKKcTljBIkUdjMPLu5W8y4UdAvatT4dQtceLrV4huMN7HuHou4c03VPDM9rqazW1+SLoEx7+Qw9zV34YiaLxdastm0f79Y5GJ6kNyatRXMrnzsndO59F0UUV0nAFFFFABXg/x80VrHxHFrCt/oV2gFyh7kcf0r3iuB+OWmrd+EDeiMyS2UgkVQM5HcYqovUGeV2/w38azKJI9OTy3Aa2kMy5iB6E81Nc/DPxzC8SLZwXcTn/Sdsqjf6Hk19B6S27S7RsYzAhx6fKKs0+cGfOL/AAx8XuzF9JVo1/1CGZMxH86afhb4uaKOH+x4Ad2Zm81MSD0xmvpCijnYHzm3ww8UtOZG0SIxBcRR+amYz6jmo1+Ffi5Ywg0mESFsySeYmJB6Hmvo5+Rx1rz742fErTfh54YnumkSbU5F22lsDyWPc+wqJVVCPM2NRcnY8xb4W+K3vPNbQ4vIA+SIyp8jeo5ry74r/DjXNH1VLrVL3SbITL8onvEQk/nVfxZ8d/jNYWdtNJqmmRQ3z+Wu2IZQHvmsbw1pOj+Ir59Q8T67PrUhJLPcnemT2UHpWFXMY0kpbm8cE6js9DLtPCFyzGUa14faU8KBfp8o/Oun034GfES/RLzTdLs7uzmG5ZIryNl/9CrU1D4V+E7+xeOzW0jd/u7FAIFZGjz/ABK+Dd2194b1KW/0lSPMsZzuBXvt9KVLNY1NArZa4bHoXhL4N+ONJtfLbQYi8n+sZp0OPpzXQQ/C7xxPdBZ9OtYolHD+YpLfWu/+Anxm0H4q6XKbVDY6tbcXFjI3zj3HtXqVdvtm9bHLyW0PAB8ENWuJvMnvoo1IB2Dop9q1rD4G20Yf7RfGQtjkV7TRR7aRPs11PIYvgdoyowN2+ScqT/DUD/AvT0ZzDqcjBhyHr2Rl3DFAAxS9rK24/Zx7HzrrfwV8QWsLtp92lw38OTyPpXOX/gfxNprQTT6SzRxj96qjPmN6mvq6msqsMMoYehGauNdrdC5NNGfDmqaJcQ3EkN3ZyRG8kyJSpAi56CnXFhcTQbI7dt1v8rKB/rx619n6p4f0fU4vLvNPgkH+7iqUXgzw7EYyunRZQ5WuXEw9s09j6LIs3jltOakrtnjngH4ZzeJvBPmXbvprkbYUUYBHvXR6R8ENPNsI9c1Ga6KrhFQ/KvvXr0MUcMaxxIqIvQAYApxPIFZxoRsr7kV8+xc6knTlypu9ux41d/BW6WIw2fiOfyOcRPnGO1YWreCNY8MWC2xuY7os2IV/ibPWvoOsDxh4bTX44Cty9tcQNlJF7U3RinzIvDZ7ieZRrSvHroeFeLV17w4dK07TwqxyxlrmbPCse1Q+B7rxNZeMbe21VzNa3IPttB6GvSrz4TfbGk+16/dSpIRuUitjxN8PbXVodOWC9ks5bOMR+Yg5dR61PLPnvF2R66z3CqmoNJ3um7bdmeU/Hnw1deZZa9pIby4/ku0jblkrz/XPF2m3mjwadZ6ZKn2cfu5wOVb3r6CuvhbNcWj2r+Irsxv1B5q5p3wn8MWmkJY/Z/McD5pCOWNRUpS5+ans/wADfDcQYOjSjCo3Jx2aVvvPmbXPE0t1/ZhvLclLNPmKj7/vW1qnxAsdQ0yDT5tLkEKYYMByCK+gYfhT4Yj4NvvX0YVHa/CXwxBdecsO5P7hHFP2FT+YufEmAkrOD0/M8M0/4lyaRYMtjo0l2s/DZXnFUdM1yw+2f2gPCckkgbzEUpna1fTVn4A8L2qhY9NjIDFhkVoWvhfQrYkxadCP+A1EaFS6k3p26HLLiPBpe5Sd3vqfL0d1rmp+LG8S3nhiVrmMAW6bOFrf1yw8W+NrNJLrwyUu4jtibGNvvX0nFZWkQxHbxL/wEVOqqowqgfQVp7CWt5HBU4iu1KnTs1tq9F2PBv8AhHfG02jW+m3WkwyTx4CzHGB70WXgrxd4f1CWXStOt5PPH79jj5z3Ne9VX1G6jsrKW6kOFRc1fsut9Tn/ALfxDeys+h4Ppfw2uTq9xda9Zx29pOpO1Ou/1qnqPhLxPYXsTW8UN3bxj9xMv3wPQ16bLfXupBrpn/c44z2FQfZpEyyaodsgxtz9yuWSi5e6ejHM8S2pSevY4mw+GXiTxODda1cpaW6fvIYlPzPIOm6pr7wf44kjt1isrUXFtIGim46jvXY6Zq19pOtW9tNMZoJflY5yPqK9EByAR0PNdUEpK5yV83xVGVmk100/r5nj/jjwx48m1i11DSVs5S0AWUMANr98VT+H/hHx/pvir7VqTQRWEuTPHGeGPrXttFVKkpO55kczqqm6dlb0MI5t8oSd3cVbt1bGWbjufSrN3DG2HKgsOhqHdvzGOEUZY+tTycrOWMroR4YZ2DSxqyL91SOtUdb0vSbmAx3VnEWfgELyK0TIojEhwB2FZ9yHkmBfPXitoQT3RMpW2PHfFqw6FfzaffTtLEh3WsY+9/8Aqql4PuWuPFWkt9qdT9qjyB0lBYdPpT/HatqmqX17cbY2tZCkbHqFrH8ALdf8JZpCRxZj+2xNhusK7xn8/wCtYVnyyjy7am0ZXjqfUNFFFbnIFFFFABWF4/jll8IaisGPM8olc+ordrC8fiQ+D9SETbX8k7TnvTW4M1NLz/Zlru4byUz9cCrNVtK3f2Xa7uW8lM/XaKs0gCig9K8w/aO+Ix+G/wAPpdQs1Emr3jfZtPi9ZG7/AEFFxpNuyLnxd+Jmj+B9OmBnSbU2jPlwKc7OPvN6V8I+PfGN18RPiTYsuoSTwyEPOGPAIPIH4CtLxdqv9l6Hd3PifUJr3XtVjPnSs2WyecD2FcF8KtJubjXodUiUNbwORIB1rzqlTnjOXRbHoU6aTjHqewePvDq30Wg2k0YNrETNcDvjjFZTeJPC+myGyjuFi2NtVV6A1s/HzVLrR/DttdWSkGeAR7v7gr5keRmYszFieSSe9ceFwf1iHvPRHRiMSqU7JH2d4PtNL1HTVu7W4aKUDcxVs5966aD7Le2Rt5ZEnjHEhbqa+cf2evFF4t4dNMu+SLDRRk/fHcV7F4msdQntX1jw25juE+a4tWOBXHWw7oVGddKsq0DjPHfhXW/AHiKH4ieAZXhktpN08aHiQdwR6V9cfAT4qaR8UvCCalZkQ6hAAl7ak/NG/c/Q18laP8TPs9w+ma/AYg5KypMPkP8Au0zwbr4+FPxd0/xfpLn/AIRnVXEOoRIcqoY/ex7Zr18HiZP3Jnm4vDxXvRPv6iobO4hu7WK6t5FkhlQOjA8EHoamr0jzRGbFRR3VtJLJEkyF4zh1zyKfN90c4wQa8i8b+FvGE/imXUtDf9xM5yA+MjB5ppDPXJZo0jaQyKFXknPSmxzQshcTRlfXcK8Q07wz8SIbOexllLLdH5XL58vBql4o8P8AjLw54e+2PJcXgl+W4iiYks38JH607BY9y1LWtM065gt7y7jhluDiMMfvVd82Pbu8xMeu7ivNNZ8D6h4mGi3Vzctb/Z9MCvz83nYGK5i68H/ECXy4YpnW3BMZTzTzxgt+NKwHtVxqVhbvCs13Ehmz5WW+/wDSpI7iGaASwzIydmzxXl/iXwFq2r+FdAsreZoLvS42YOX58zjGT3rmtN8D/EWS6MF1eGG0aMCRFk4J45FAWPelkjIGHU56YPWnV4ja+CvH1l4o02RNRdtMhmVtvmE455zXtwzgZ60hBRRTJX2DNTKSirsB9FV/Mz/Fmpo2zWFPExqSsOw6iiiukQUUUUAFRXlzBZ20lzcyLHFGpZmY8AVLXPfELTLrVvC1xZ2fMu5X2ZxvAOSv40Aauk6pY6pZpd2NwksL52sD1xUHiG3j1HSprVZU3suVG4c4ry3VNB8Y3k1tdaNaDSgBtjiRsKnqSPeqj+CvF1nqNvKb+Xy8sC5kOFB/+vQ0ralR3Vjr9Ot7aOzWO5uAsivtWMH7x9Kz5Da3BvorO5jeZuFG7+IdR9awH8L65p2u2WoNqAurKJ98q5O7f6/yrlbvwf4n0/X5L/SZHMMkrXEqFujn0rhjGD6nrxrVE22j06LTLu61GziSSIRqqvIS3K4616NbTQSQhopkdR8u4N3r580/wl41vp/7Qe/eK4dT5a+YQAOwNSx+EfiPDaBLO5kgiWbfKgkyWk/vD26VvRcbaO5x4ypKcldWPoMMp6EGlrnPh3Yahp/hqGLVpmmvmYtMxOeTW3dzeWp9q15425r6HHZ3sNumbcFU8t19hUJfbMIUHGM1GvnSYY8Z5pzELKW3fNisFU5m2zoUbKxRDkzSqWwqtwKS4lwisPWpzaq7PIuQW7Gqc2MqueQePeu2m01Ywmmjy740aTHCbfUbVXLzviSIHgn1rE8GzNLrujvMPKnF9Cm9ek67x/L+ld98WreGTwzLLcSGPysEMOufSuI8GlY9V0OTYCGu4VweseXH8/61hWi07o6KUn7Np9D6LoooqzlCiiigArhvjTqC23hJrMT+VJduIwe+M13NeL/HW+a61qHTFUGGCMNOwPK5q4LUTPX9KXbplquc4hQZ9flFWaraXgaZahTlfJTH/fIqzUDCvjD4065J45+OWqK0wm0fwrAI4kH3TMfvH68CvrbxvrcXhzwjquuTMqrZWskwz3YKSB+dfFPhy1mt/AM2r3C7b/xBdyXVwT12k8CvPzKqoUGurO3AUnOqn0Rxnh3wPdfEfxPe6rqTvFpFq/lqScZANeq6H4J8IeG5fM0+4ZWYDzAxypIrzvxz40j8EeD7HQdJUC7uCZJ2B7V5gnjnxfql0LW1unZpjtSNRk1yKhWrQWtonY6lOEtFeR9KfFHR9P8AFfgi90+xu4Gu0j3RpuGSR2FfHd1bTWl1La3CmOWJirqeoIr6A8G/BvxxdpBruoapcWlyZAyxqScr713Xij4DaX4g1ePU53a1kKgTIg/1rAcsa6cNJYb3b3RpUy+viveUbM+WPBury6F4itNThYqY3Gcelfafh3ULPUNIh1SEhcxgzBf618z/ABp+Et/4F8vULNpbvTZM5lK/6s+hrrvgN4uvLa2gtrpRLZ/6tmBySPcdqzzCKnBVYk4WEsPUdGruei/EHwz4c1nTXmkgjbfyZE6qa+fvG0GqeEGk01ZXvNHvY8IZPmx9PQ17r49Nz4etX13SkafT5eZI1+YqPpXgHxH8XHWo/sVoB9jJD/MPmVu4rnwCnKd/shjoqEfM+w/2E/igfFHgp/B2qXBfU9HUeSXPzSQdvrivpcV+cvwPK+Adf8P+OrGVnSQrDdJnjY/3ifpX6K2lxFdWsV1buHhlQSRsOjKRkGvbhUjLY8idNx3G3w3QYzjJFSxDbGo9qjvBmH8RUifcH0rToR0FA60jIrDDKGHoRmnUUhB2xRRRQAHkUfjRRQAHpRRRQAjHAzUD/NnPSpZh8lQ9q8nH1Jc3J0LitARFWnchvamhvmA9acc4rCFuXQCWNty06o4O4FSV6+HlzU0yXuFFFFbCCiiigArH8Qy8xwhv9oitiuZ1GZpryRj0B2j6VzYmVoW7nXg4c1S/YgG0qVddwNJxuO0AD0oorz7nq2Cr+j3Eq3axl2ZH6gmqFS2jiO6idugYZqqcuWSZFWClBo6c4VTzxWVLI0jEk5GeBWncN+4YgjpWSuO/St8XJpqKPIpLqP8ANkyDuPHSmnczj1J5NJSqcMDjNctKT51dmpYmZduI25Xisi6DK4kAy2fyrQk3Ancm0EckVV27cFjnJ/Svco6NsyqJNJHKfFB2Xw1cv5Imwo+Q/wA64HwW0f8AbWhmckqbqIw4/jO8dfp/SvQfimYf+EauGkYrEoGWHf2rzLwHcI/iLSLdlIYXkTbT0Qbxgj61hippL7vzNKK0kj6XooorU5QooooAK+dfG9x9t8XatcW7kxxSmO5DdwpxgflX0VXzh4gRW8Q6oygoIryVmH/PX5zxWtJbkyPofS9v9m2u3hfJTH02irFV9NOdOtiBgGFOPTgVYPSsijw/9sPWmg8A2Xhe3Yi4168SAYPIRSC1fP3xt1pfDPh+0trcAPbRJGqds16X+0He/wBtftFeH9EWTzIdLs/PZR0SQk9fwxXzd+0trDXXiNLDdzGxMg/l/WvKrRVfEqD6HpUZOjRckcX8TNat9d1OzvYDybZRIvo2BmvWv2PvBVpq2rz+IryPebRtkSkcZxXz0ep/Svtf9kXTBpvw3WYrhrtzLn9P6V1V70qVol5ZD22I5n01PcrO1XHZQBxirK28O0/KuT1NMs+YR696ndea4VdrU9yc5OW5h+OfDNj4q8Jal4fuEj/0uBkjdh9xscGvz2jh8QeAvHk+jyN9kuYJvLkSbhWGeCfav0iC8jOTzmvnn9sP4Uz+JLNfGmhW3m6laptvY4xzIg/i+orpoSjZxlszzcdRckpx3Q/wZ4ittS0JbTVLaOKRkw46pJnuK8I+NHgBdJ1VtV0ZS9hK/wC8jHWInvWV8PPHU2mzx6XrDu1pkKrn70Zr1G41mK41FdLvmR4bmINbMeRMPT61wKFTCVW/smSksTTSe5U8J6TKng2TTZv9UF2Ke+08g/mBX1p+y74pbxB8MbexupN2oaOxs51zyAv3D/3zivBPD1qksMbbB5RTyZFHb0rof2aNSuNC+OepaA8nl2mpWZk2n+KVT1/IVWXV3Kq7hj6SVNWPqu95hx23CvLfEXj7VPDvj2a0vnR9KwFijVfmz716nd48rnpkVl3vhfQr+/k1C60+Oa4kj2M7c8V7/Q8a+hwNx8WLiSW4Fjo0s8UBUF+xz6VUf42RteXdna6NPNNEgZMD73rXpVr4Y0W2tvs8FlGkfoO9JbeFfD9vM80OmQLI4wzbeTRdCOF0b4upe+IrHQ5tHmhuZseaT0QHp9a9UrIXw3oi30d8unwi4j+7JjmtepYBRRRQAUUUUAI4ypqAe9WKglUg152Ppt2muhcWIxVQCaGYFKO3NDLuwK443toNj7cfKalpEXaoFLXr0IOFNRZDCiiithBRRUN3OtvCZG/AepobsCVx1xLHDEzyNgAVy8h3OzjOCc89atXUzTyKkrcZz/8AWqAyK0jbSCM4I9K4K9RVNEenhabpq/ciwaQkDqaYt1GZzEoOVPNQyzA3Dw8jAyD2rn5UdyuyySAMk4FLWXe34triK3dS4kGQ3YU2fUo7UIzsSZDtUdqbh2Zag2dJZX8qEQyfPGRjB6iniRcFuQo6n0rMtJFkjV2O1iPyp8t1+8+zqcxkdazlPmfK+h5tVQ5tC79oUsABwamgbc5A61ShGFXuewq1a/LcHJOT0rpo043uYWLpG6MhvSsqZwwEYzx1NbH8OO1ZM4VQdpHDV6VIzkcr8Stw8MXCIgc4HDdPrXnfgQM+r6L5kQMq30flv/eXeM5+nNeifE7MvhW63bguACU615z4QbHiXRE3Mkkd1AsmOmNwxj696wxCTmk+36l0muVn0nRRRWxyhRRRQAV876+N+v6kJF2mO7lMA/vnea+iK+c/EIb+3tTaZuTeSi29FO81rS6kTPoXTsnT7bcMHykz+QqZmCqWbgAZNQ6du/s+23fe8pM/XArD+J2uDw38P9c1w4JtLOR1BPVsYH6msmWj5S0K9XxL8dfHHiKH95FFP9niY+iKFOPxBr5p+MV39r+Iepyq2QH219FfAS3nPhO51SePyp715Llz/eLkt/WvmHx0ki+MNUD9fPavLwzUsTOR6eJXLhomPGnmTJGOdzBR+dfoP8JdNGi/DbTYSpAitg7DvjGa+Evh9p/9reM9J0/bu825QEe2c1+i9xH/AGN4Qa/+zvNDZ2w3RRjLOFHQVvipO6ideUWhzVH6HnWofHPw/pd00LaVrHlRkrJI1uQMetdt4A+Inhnxta+ZoOoLK4OGhkO2T8q8gn/aR+H0zmx1bwxcmMNskWSEZA9DxVSP4eaH42vG8XfBnXhpGrh9z2+7YvPUAVKpaanRPF3lo0z6WRyQxOAAenenDGSSu4MPmUjIIPY1R8P6TrUWhWK6pNE2qJEqzlT8pYdTXnPxf8WfEDSPEcPhnwVoDXlxJH5st1Iv7tV9jWSg27GrqQtuePftWfBFdPabxv4St82kjFr20jH+qbuwHoa+fYfEV5FpMNq8jNLayiS2c9U9RX2SdR+Nen2AvdY0fS9Q0+Xal3aRANIyEgHA+lfOX7UvhPTvC/xEB0e2NtZX1slwsRH3HP3lrrg1L3JankYqi4Xqw0Ot/Zx8ZSX99d2GpuZGchsn9K9Pu410P42eDPEWdkMl0YZiOmGBUZ/E18t/B/Ujp/jO2y+1JPlPue1fUXxIbf4V07U1/wBba3lvMfZQyk/1rzqkFQxKcdi6dR1aDUtz69uf3kI29CQalXhRVDR7qO90KyvITuSWBHU/UVk3fjLSrXW30pvMeSNcySKPkQ+hPrXtrVHlWOmorHi1qx+yebNfQxq5wjM45z0pH17To7K5uxexyx2alrjaclBUt2DlNmisDSPF3h/UxE1rqMTLOoaMlsBs1fj1vSXmkhXUbYyRZLr5g+XFMVjQopkE0c8SywyLJGwyrKcg0+gQUUUE4obsAVFMckYpHkLdOBTK8nFYxTXJHY0jEUMB1p0ZG/2pmBT8ccVhRk00+wMmopqHK06vbjJSSaMwoooqgGyuI0LHoKxriZZ7oKWJ2jcwPQVevzIZI0XGzOWFZduxkmuWZdvOB7iuLEVNeVHTRj1K0TCQSOxBwTgis3S5PPeUrnaHIJ9avxwrawPGmWLEkn0zVXTbP7GNgk3BiWz9a4k72PThsUNLu5J9WurdoyEU8EjrTZpm/t77OWwhXgVqlle/dVRVVVw5HUmsy+tGm1VV3gJtzvHUe1aRfc3hLUo+IJTHc2iKRhjtJql4luP7PtYJgA5WQA59Kt6yoVBM6l1ib5h/dA71javqWlzwQW32iOVZwXXJ/hHU00dCko25mbI1T+z44iMyRzsAT/dzW7Zy2zHEMiv6kmuKnuLcaOymaOVsDylQ5OPWsOx8QW81rcWtncOb22YO659+lHslJ3OOvhYyaadm2ey2qB13nk1OOLkbeuPyrO8P6hbz6XDMbqFZCgMmWHy/WpdV1PTdEiS61G5VI24VifvH2rppxaZ58tLpm2PurnrWJe7hdMuRt3U7Q/FGiatlLa6EcuOUk4YfnSTtai/fdeQnkDG4dfSu2knc5pu9jD+Iryw+FbnyNok28buleaeDFuF1vQ18tZUN5EySd87xuB/XFem/EoxL4WuTcKzRgD5V6k15p4Mbd4j0hFzB/pULOh6EbhjFY1o3rR+ZrT2aPo6iiitTkCiiigArwjxtZDT/ABHqMUmJftEpeNscRljn+te715f8XrRodSgukh+S4TZLIO1aUnZkzV0ekacMafbAnOIk59eK8N/bR1hl8A2Hhe3dxc6zeImFPWNeW/pXuenjFhbgcgRL/Kvm/wCOok1n486dps53QaZY/aIV7Bmxn+dcmJnyU2zpw0OeokYllCPDvhO3hCgFVVcf7PQfpXyv8U9FuG+Il3DbqSLj94h7H1r6z8W2z32izpDwyjcn4dRXjevaSb3WdMv0XLQB43GOSCK8PCYjkra9T2cRR9pH2aPLfgZIbf4p6PkA/v8Aac9q/Qi8k1C+so9NtYdtuxDPKeeB1Ffnb4Viv9E8cDVVtpHj0u8BuAB91ScZP51+iOk38cngax1K1bb5/lsG9mx/jXrV1eSfkRgHak4tbM5jxX8I/Cni6wutPfSoIXu3V5LiJNrqR6U7VPC+j6HFpnh3wXaiyutLiVWuY+OP9v1Jr0ixk2RTzcHYhP14rjNGvLW6Wee3vIp5XlLybGyUyfutWftLQOmNJVK2qLNvbXTRPNPfTNcKAMg8E9+K8v8AjdonxY1BpdY8L63GwiCww2MS4kZO5zXrUcn7l9vB7H1qSyVQncEcq3esYVLSudNbCprTQ+aPBviH40+EPHFj4b1iyfU47xVncEE4Qj5ue2K5P9uNgfHumADH+hBiD2JJzX2Q1tCX80xq0oUhHI+bH1r4t/bauBJ8Ura3Dbnjs0yPQkmumg+apc8/HR5MPa/U4z4XeHIdW0tr5W2XNtcgqfavonX1a7+E17IfmaK3ds/TNeK/B/Nr4Qu2kUxt9pwcjBFe36aon+GOpQ8kNaSjnv8AKa8vF1ebFcpOGpWw/MfSXwouN/wt8PXHUGyjrmvEfw/1jUNUuV0/Ukg0+6m89zj5we4rV+AdwLr4N+HWPOy2CN+DGu9CLwdo6V9FH4UeK9GzxXWPhFqkwOzXJnVZB5CZ4Va6Hw58P5tJ03UbeS9aX7bZ/Z3DfxNzyfzr0ukwD1GaTVyUzwiT4LavG/l2GsGG13I0Sjgx464rQ1v4OX9xZS/YtakhupCpdwfvAAZH417RRTV0IxPA2jzaD4Xs9LnmM0kKYZic5rboooAKjlb+EUkrfwimdq8zF4renEuMeolFFOX73NedFXaRYgz2pRnvSD7w+tObqfrWtNe7cTFRtvFSK2ahNPU9K7MPXkvd6EtElMnbZEzDqBxS1T1abyoBz9412Va6hByZKWpB5md/PIXmoSE8gsDzWfHJI00xDYDfKSfSlNxb2EZJczM3Ra8xVOfU7KZMmHkbYpYlefaq8tu4miO8Iq9QaoXmuzRgrHbkE9cDms+aS/vIQ0W7zM7uewppxO6nGW5rslvbXMksk4/ee9V7n7LDuk8/CEdfWsa3tbiSYzTzZAGNvvUN1o8+AJruXaT8uO1aJrsdKprTU2Y7nTLqMQzchgQx/vCvJ9Z+Gt00moF9VYedNuslU42Rd1/nXZ3em3T2ZiE7RiMH5kHzNXhvgvxp4kuvF1vZHUTf3DahJbPaueY4AR8/161tT1T5UZ14wjbmb1O60P4c+I7HX9P1GbVw9rbRFDHu7ehpmueCdVgGpywPsku7hGSWPqFyM5/DNdNeNq0T+TEyuTnGD29aBqt1aiaCTfIn2R2STsHAOM0uZyadzdYdUqTjv+Zmr8NfFuqWs/2W6uLGFAoQF+bgY5PtXba54T1PV9N03S5ZQ5063VkZv45lxwf1rj9Cv/Ec3wyvNesfEl3LdxyBWEmQIxnotexaIzyWtlNKxMkkCsx9WxXXd7nzx5x4q8A+LPEEUeoxmLTbttqvHB8uAO/6VkD4aeMLfUIpDqMrKk6y8vnOOte+RsxTPPTms3UnbzI2UnGMGtobkNM5f4lrJ/wi86RkLL5YDMeg9a8v8CyXEusaJG8YkRL2Py5P4hhxnPt6V6d8SCW8K3aFC4IGQOteY+DFWPXtJkWbypheQRzAdJRvGMe/rWOJjzTib0vgbPpKiiitTlCiiigArj/izAJPDBmY4WJwzepFdhXLfE/yx4VlaQghWB2n+LnpVR3RMtjotOwdPtivTylx+Qr5g8UX32z9oTxFu/1kECwR+w/yK+nrBs2FsVGAYl49OBXyh8WZ18N/tR3Ee3EWsaYHU/8ATQYzXFjYt0nY7MHJKojpTwvTco+Vh/WvKPitHJodrqN9YnbiLzIiOx71191rpa2a8tZA3kMYbhAeVI7mvMviFrcV14e1DTJ7lTcmBpIhnqteBShKdRRPdlUjTTn5GV+yt5XiLxrrdvq6idNQgYSqw4YnvX1etp/winw4ttJaQzQW8y7ZSei7s4/DpXxh+yrrK6V8T7eGVwsd0hj57ntX3J420631TwPJpt0zrDMyK5Q84J7Gvbqp+0cfIywMk6EX1uR6Brtn4i0vV7LSLkPLbRNHNIpz5ZI4H1ryrwa2jfCT7Lo3iC5mzrJa4bVJSTHvJ4UnoK6rwX/wjfwsum8M29jd/ZdQBuGvHO8ySf3T+dN17xH8OPGYuvAevYEs6HyElTDL6Mp7YpKCaNOaUKr116HXy6hplroD6tcX0Edkqbzc7hsI9ap6Br+n6kdtnMGwN2D1ZT3HtXinh/4YalZ6jH4b8TePLeTwtHP5kFo0uHmUHIUnPStD9oK+n8D6loPjPwqyPKP9CktYjuSSLtwO/FZujax0wqyu3UPeVmDxqoIJY7SfQV8F/tWaimofGq+2HP2ZUhP1H/66+vvhz4l1bXdBfW9a0R9H8uEyxxuf9YAM5/Svgn4k6qdb8fa1qwyRPduw+gOP6Vvho+9c8/NKiVNRXVnsl5HBY+EkeFQGnMe4j+8e9es6LCU+Hhjb7zW7KfyNfN3h/WLzW77RtFicyR+Snmj0ZcV9P3eLHwfJxwLYt+YryMTQ9nU5isPU9pCx6Z+yhefa/gzZtniK6ljH0BFeuAjArx39kK2Nv8FrRW/jvJn59yKy/EGoeOdI8Sa74mtZJZNOtZDEluw4bnjFfRU9YI8Ka95nuxYVGZl2FvSvn9viv42eF5P7JCkKjBdh6HGfxq1bfE/xReW9x5NjGEOD5m04hI/hPuackyUl1PdIrhZGwEYD17U9pQrYKn615P4M8UeL9T8RaZPqlulnpt0jjyiDuyAcVzEfjLxpoXiRIr63mvLF7md1l2nAiDHAP5Vl7/Rjsj6B3ik8z2rxG4+Inje48y9sdIQWQjZgCp3GsrT/AIp+MrOzsraTTPtTSZka4Knj/YPvUXrPqhWR9ASMGNM/GsPwHqGqax4at9S1a3W3uZyW8ofwjOB/Ktw15GIUlNuRaFHJ4pKRT8xxwRTm3HHzVmknF33GJTx0pqin4rajF7iY2lXrTWPBxXgNx8QPE3hPxBfQtDcay9xd7R8p8u3TPetsPT55O3QGfQnasDxBcsLhY15K8ke1c74I8d3+uavqFheaf9lS1RTFIQf3pIHT6ZrQm8zzmupnBbOB9KeOnypQ6kELSyXVyybSkQ79MmoxZIlwjSSGRgcqKW4uizCO3XLEcema5T4pzavZeC5r60mMV0GVVZf4cmuSguZpHRB21OqvrmC3QibaBnk9/pWbdav9nUrDCztjIAHUV5FpXi7xFJbXVqIDc3EUe9pJAcMB6Vv+BPEOuX0VxbXdp5zyLJLBJt+7tB4rtlQcLs76NeErI7Iape+dH/oJRHUnJHQ+lEWoa1yott/POR92vNovG+v6HbGRIW1KOUF5S6/6mTcfl/QVLZfEDxTLrdnp9xZKgvpBuKqflB7VqqM+hrHGUmtdD0OW715V3fY0Dc7xjovrXjUXw6u9N1b+0LeQw6jHfteRXCjBdGIJQ+3Wvaru21a4me3iuQHGUYnptFZ1xZ6pAgk8yK5VTsb2FZqXL8J1unCbXMkc9Lr0zpIfsTKQQN4H3vXFRS6jbX+n3GnRuYGkQpkjoTWzMdS3hotPiaNFKoMdfeub1trdNFv5mtZYbuGFsADrJ2qubqdKXP7qW51Udraa74Rl+Hvh3VoLXUrSJHupQo5zn8zXoWhx3VhpthZ30wnuYYxG0oGA2K+OPBOv+ItA8XJrljFNNeIwWZCpO9W42n617Zp3xK8QR3AmvLVTI5OcqdqAfw/WlgsTKupXVtSeJ8ho5PWpxp1FJSiuqdnbXbp1X/APfI2IT61U1NSsiEj5DXkN78XtesdKe9m0TmR8WybTnb3zVLTfH3iiS481osw8ySLMp4HoK9OmrPU+UbTZ3/xEVm8M3phlEbbeGPSvMfAKAarosixiRPtseA3WNt4yfxrs9U1x/E3w5uNV+xskUv8AqI+hYDua4vwTGp17RhLIUk+1wsQOj4cYH4VGI1SXmbQfus+kqKKKs5AooooAK89+L17+6trFZADu8wr/AHj2FehV4j4juprjXr6a+JZvtLx23ttbA/lWlJXZE30PaLDmxtyRg+UvH4V89/tcfCrxV4u1DRvFXgpIm1PSw3mKz7S6dcD1r6Esc/YoN3Xy1z9cVNWUknozSLa1PzB8W+Kde0DWzd3Om3mmXdwph1CzmQhJCONw+tee317f6tcBkaRsZ8tByVU9q/Vfxx8P/CfjKyntte0W1uWliaMTFBvTI6g+or4N1Lwqnwk+JF94R8S2SG1nYvp9+6cPGenNc0qaowcoq7OmE3VkoSe54t4d1KbRdestTiPz20yuPwPNfo5p+u2Wt/DDSdQt7qJjdLExUNk5zyfzr4L+I3gu7026k1SwjEunTEuDHzsB9a9V/ZM8e2sdx/wiussGAO6zaRuh/uj8aKk1UhzxO3AJwr+yk+p9VXyjYs6QpLdWp3wI65BNVYU+G/jxo9Q1K0tdL1u1PlMzgIwbuAe4q8hVtrodxx8ua4Xxr4KurjWRqmkxRzbx+9ikONjeq1yU61nY9nE4ONZpJ2l3Lfj74I/C7VYpNUvfEU1qYEyZI7j7oHPAzWJ8O/Bmk2dwJIrw6tp0Q8yy+0Hdt+ue9Q23w51nXdQtk1a4NrpkTCSZI3O6QjsfavTodLsbHbBZ26QR45C9DirrTukZUcHLD1nzz5jz39ozxkvhP4XXxjlEd5fL9nt1Xtnrj8M18Fb2MjNnLNkkmvaP2nPFWoeNviHJounwSGx0rMcKAcuw+8355rgPCHgrUtW1aOG6t5Le2U7pWYYyO4HvXRSnCnTvJnk4+cq9blitEeg/s3eGzcXw1WZON3yZHYd690+Idw0fhW4jiGGuMxxj3I4FVPhvo9vpum+atv5EZUJEuOwq/rUZ1LxZoGhAbnmu0l247A5/pXiVarrVWdsIKjTPevgxoh8P/C7RdPdSsvkh5Af7zc12L28EkRjeJGRuSCMg0iKI7aNOFCqB+QqRSOB3xX0kVaKR4EpXdyq2n2uD/otvk9/LHSobXRdNtYnhgsrZIpG3yL5Y+ZvU1pUU3qTcg+yW2VbyI8r935en0pHsrR0Mb28TKexUEVYopcq7Bdlf7HapGVS3iAxjAUYxVZbGx8vaLOALu3Y2DGfWtCT7h+lV1+4K87F3jJcuhURyBVUKqgD0FI1LjkUVyzu42ZQ0460vakAG40HArFXW4CjrUlRrgnNSV1UNhMjf71c9pus+FNQ1q60i0ktJr1SfPjVQTketdDJ0P0ryT4Jaa8V5r+rzWVsIm1CZYbgf60ndzn2pU0ozlK+wdDv9QWET7o4ooynyrtGCax7nLMGlO1auX7MzbvvNn7oqubaedy0sZyoztrhru7ZMb3GW1xG8pCRfLt69MGlnghuEaO4QSo33lYZBpbdWeM3Bj2AnbxTzxznFZxk7aG+piXlrbwSeUltAi44KpjIqKNEiH7pFjwMfKMcVq6vCPJWTKkjvn9Kyq9GlLmge5hZqdNO2o0QwBDGIItjHJGwYJ9aa1tbNIkjW8XmIcq23kGpaM1qb8kewu5s53HPrmkij2efKjY3L8y9j70UArl055Q80IozfE11JCLbyJChxlQPWknjt5mNzcxBnVNzg9GOKpa//AKiyfkuGPNTT3AZjEykh4eo+lG6sU1ZaDPhuljqXxFl3adboHsgApQYyrMc/XmvWpfDulyLtayttu7djyx19a8l+FMip8QbFQADJBcL9doU/1r3KurCxXK/U8zPG1VptdYL8G1+hQfSNNkVVlsbd9vIyg4NZuq6Xp89sYWs4QjHacKM4roazb0r5GcfNursildHixe5xnje1Sy8ISWlmwtLaBMKQOgrzHwU3/FR6REUyPt0TKf7nzj+f9a9X+JKtJ4SvFSMMSvC15b4Kjd9W0NZPleO9i3MOko3jj8P6VjiHtE6KWzPo6iiitTkCiiigArw3Xm26zfeYu4SXUix/7B3nmvcq8V1tB/bGobcsZJ5A/wDsDcea1pbsmR7JY8WUAJyfLXn8KmqGwGLKAZyBGvP4VNWRQdq5vxv4K8M+MtPaz8QaXDdqVKrIy/OmfQ9q6GeWKCF5ppFjjRSzuxwFA6kmvFviD8eNK0e6Nj4dhjv5I2zLPM2yEj/Zbuadr6A5cupzvjT9mPSl0SVfCOtXGnyqp4uT5ibMcjtXwbqS3mheJ7qGOVo7mzunVZF4yVYjI9uK+xtW+O2v+Omfwr4YJivLj5buZB8kEffDevauB/aL+Esk3hiDxfods3m2cQS7iVfmdR1kI/M1hJ06UuXud8MLWnT9sjtf2dPi7F4t0xdE1h0i1S3UDJP+tHqK98t8OgPCsO/rX5g6LqV9pOoRXun3DwXMTbkdTgivo7wN+1HNa6ZHZ+INLE0kahTOp5b3rmq4a7vE9LD4+Dgo1H7x9Z3EqxoW3LkdfevIv2jPiGngPwiFtZANXv2xDGTzGndq4W//AGobKYCDR/Dr3t0+FjjI+81eBfGvVvGGs+LPt/jCGW3upow8EL8COM9AKilQk37w6+MjCD5D1fSJNN1K0t9VhEDXMqAlv4iT97P611vhKz0261FBOwWRGzGMYB+tfPnwn13TdKnnGpXEiSZHk8/KK9TXxRo8MTyxalEoPLYPP4V52KoVI1LLYzw9eEoXe57O+o2KXTWrSJ+6XfJjoord/Z/0iLxH4t1LxlOu+3tW+z2RI4z3YV8r6x45/tSWPQfC5muNR1CZYFY9VycV9+fCPwpH4L+Huk+H15lggBuGPVpW5f8AUmuvA4Rp800c2NxKa5YnUyjcoHqa4c/EGzt/Eeo2N3amKzsPke5z1b0xXcSsFTccADua4e68AaTfa5dX7XxZLxvNeENkE+v617PQ81Dj8UfCzTSwxXEjSIAQNvBqaP4l+E5AFXUlLlxHhRn5j2ryrxW3g7w/8UtK8L2zG6lvnFtenPy2/mcKP97JH0BrsR8EPDsP/HvczxBZhInPTHasYVoVHKMXtudmKy7EYSnTqVo2VRXj5q9v68tT1OJyyK3GCMinbjnAqOCPy4UjBJCKFB9cVJUOT7nEMkZsY7Uh4ApJ+2emaXPSuKrJ8zuNCZ+akZgMkkAClP36zvEMc82i30VuCZWiIjx1zXPK+zfUo0NwOCvII6ihlBFeBS33xPsbM2ltb3TmHYEPqMdKn1fX/ilNPbCxsJoYo9i3RYfx55xXVLC76qwrnuP2i3jkSF5kWRvuoW5NWO1eRfEG11aXxWLi1s7ua5NpH9leI/Kkg+9muXuNa+KkgkvVt7lJLd2SOPHD8Hk06VFcqfMK59BOeDVKz060s7aSC1iWJJGLsB3Y9TWP8PbrWbnwfYXGvKV1GQEyjHvXQb12kN+Jrhqu1XluWtUVorWCM71G5s9TUUmdzAAAY+Zvb0q4Am0BW6frUbAM2CKzqQtsawslYrLBHJbbGHlp29qxHePz3tyyeWp5d+B9a6HI/wBW2D9a4r4tW8914LvLXR4n+2s68p1xnmqoRUrF7alvVoXeSGOM7485JXo1WFsoR5gKKWK4x/dryjXtU8WaTFiJJv7JhtlAlAy3m+lMsrjxz5ct3P5yRLamROfmc4+XNd31flej0OmliEo2R6kq20KNDcBMt931zUpbTUO94AcDH414zZSeNGRb65SaS5liDBCeEGev1q/ouqeI59WgmuA32GJwvz/xjuTWip8qvc3WIjN21PSLmbTkbYu1mC52KfmAqAvGX83AVSmAteZeI7i4s9a1W/0vz2vFmJUk/IYsGuck1/xX5C3zuxlkIBTsqZ60ez5ralxxai2pJ6HrGuSWj26wQtiQc89qS2gjmI/eLvWHB+uKSwFnPp8NzdsnnSRjeM9GqKCygVyq3G3cSfvVjs7HoxacSj4BkaH4laKRxt+2KwPcsiY/lXtlxeSpHuDAYPpXjmmwraeNNBnVuTdmPd67sCvXbpd0DCujDS1fr+iOLOopqi/7rX/k0n+pciuJHVeRk96ZeqBbn65pLIL5SE9cVNdgNGcntXetz5/0OS+I+xvCV1lzGdn3hXkngQTDXNKktwWjF7CsiN1j+cc/jXsPj9APB93MkYkZU+VD3NeUeApT/bulGaPmS6j2uv8AEdwyD9K5sS17Ra/1c1g7Jn0RRRRXQcoUUUUAFeLa0rf2xqPk9538/wBAu417TXjPiUiHWL5CRHsnZnH/AD0BbOMfjWtLdkTR7BY4+xQbenlrj8qZqd9Z6bYTX1/cR29tCpeSSRsKoHrWJr3i3RvDekpLqFwEdYVZYhyx44FfPPj/AFnWfiPeAavLLYaEj74bKNsM+P757g0o05SFKoolr4kfE66+JWov4b8LtcWnhiJv9O1BeDdqP4Yz6Hoa8T1b4d+KfiN45v8Aw9pFxDp2j6QECo5wADnn3PFeswRQ28AitYUggTiNIxgAVNot9HoHihddZT9nmQW9zjuD0Y/St69HlpXQsHUjUxCjPY6D4Y/DPQ/AukLY2kQmuCN007D5nP1rtHWNkZZUEkDgo6MMqy9waehUqHjkEiEAqwOQwpGIYn09K+aTlzPmPv6cIqKjHY+Of2hfgtqXh3XLjXvDFnJd6LcEyFIlyYD3H0rwrY7OF2MWY42471+nREbo0borxsMMjDKkVzMvw68Evq0Wqf2FbCeJ96gINufpXXDFWWp4+IyhSnzQe543+yh8KW060bxl4ksVFxKMWMEq8qP7+K6/9rDwlpevfDO816S3B1XSVXyZY1+ZkPUH2r1p/wCFY1CqvCqOij0FMvLO11Cwn0+9iWW2uEKSoR1BrNVmpczOx4GEaHIfmNnpxz61u+E/DOueKL5LTSbOWcuwXfztU16t8QPgNdaZ8TE0LTr5fsF5G1zDIw/1aZ+6a9c8HaFZeFdEt9LsUCbB80wHzM3rXsUKSqq58fiZPDT5Huaf7Lf7NN54X8QxeMPGbxtc2/zWVqvIBI+81fWQOa8c+GXxCa1ePR9enLoTthnbt6A17FGyOgkRgysMgg8GpqU3B2FCopoz/FIz4b1EBih+zvhgenFfPH7P1x4yv/GRg8Q3U1vD/ZjxafIDksuQPMweCa+kr6GO4tZLeZcxyjYw9QaxNM0DRNP1Gza32rcWkBhhUnkR8Z/lU9DaLa1R89aj8Fden8dajJouvpe3li8dy810MM0xIcAnpnBBr6cg81bCBZ/9aI1D4OfmxzXMfDhTdQ6zrhxu1LUpSPcQnyR+kddW33QMrnsM15+Fw0KUXKH2v6R9NxHnWKzCpChiGn7JWvZJ3suZadLrQep+QUbsAmoiyK4QyAO3QZp7n5DVybWp81YRm3A+lMVgMJ3pszbYN1Ro/wAyZ9K86rN8wyd2w4qprF9Hp2m3V9IuVgiaQgd8VJO/zgL1xVHW7N9S0O7ss4M8LID6E9KwnN82okzyn/hcGt/YlszokUes3cgks0Y/IYSNwJPrirk/xngi1nS9N/s5ZBc2jy3MoPyxyrkbPxxWJb+Dtfm0C/k1rSGlu9iWNkIzhowAF8zPpgVzifAvxR/Zc119tZb63dVt488Ouckn869aUaLWotTvtZ+L8kE2nafY6Wr6jqdsJbQMcDJ659qsap8R/EmkpZ3WpeH4orFCFv5AerE4+T19a4keAvFl5dWWvXmmbZ9CthaxQA83AP3mH5CrPg7QPHB1aKLxXpM95pJ8xbOItnyN5PzN64BpRhTS0sBuD4v6s1jfFdDT7VMSdHjzxMnqan1L4na7H4Y03XLXRI5IZ7lbO6jJ+ZJu4H61zv8AwhPjJIp71bFTNohZdPi/5+ASTn9a6TQfBmuSf8I2mqxiO0t55NSu4x0EzdF/U1nONFe9oNXsd/HfKJEaQOuUUsPQkdKbe3TSOsoYogHGO9R3citK5I+8c/SqcgmlA2t8gPNeRUloUpPuSyXyoA8khLY6Vk+JfFS6J4dn1SO38+XIWKM/xOxwB+dXHt4I5cNlj1/CvNf2gPFlnpvhWPRrVWF/cSLNEVH+qVW+8T+FOjUjBc8tj1ctwGIzLEww2HV5S/Du36A/xQutVGn6Qum2dvqt1KUmgnI8tAMc89+aW98d3TeJ9U8PyW4UaaIwJR92UsQCB9M15V8P9JuNT0y51K1sX1S/XdAozzAWwVk/MH8q1x4M8R6baWmpyTS3erecWu4ieCM5r1KMqVWmp7XOjM8FXyvG1MK9eR2vbdd/nudpqHivVG1efQ9It45b2Igv5jYHlbQx/mar6j4luNPvEOpaeYdNuEKQ44dpR3x6e9YdxpviC6vNS8Qw6RMJr2Lyfs6n54yFADfnVSyj8X3FvPb69prS6k8IjtZ2+5Co5/M1ulTSRywq1nKy39DoU8QyyeHhez6SI72O6jhuo88JG5GG/IipNTuooPGsGlyWDR6bcMsMc5HzMxA5A9BmufsB4sk0C8WXRWmvbq5h3RL1VYyPm/HFXrXWPE0njuXUtS0UsFVYrUt9y3UAAn60WjqbqVXSKl2OyvfDNuWeGLU5FOc4Jxg1Qm8M3sQLW+pEkfdy1asWtXF1NJ5lrGWVfvDvWb/wlEEcu2S0YqpxWVnpqepHnQ6GPVLLxF4dlvHVof7WtkyPVmxXts8n7tsV4hqWp2d1daRPbM4MWp20hDdBhute33Khoyq+lVQbU2jlzVXo0m/7y/L/ADKmt6suj+HbnVXXf9nTIX+8TwB+dcXD8T75/D8N9c6F5d39tW1uYsnEStja/wCRrp/F1jNqngu+sLdczsgaMepU5x+lea3em+LX8Ey3T6DI+o3t/G7WynmOOMAZ/Gu+L1PnJLsdD488VStqGp+F7mzaO3trIXcdwDzN/s/rXnPwf1aXXtS0/UvKNtv1BFMBHCKrgAj64rrPF0XiDUPGslwNDlSzbSvJWVunmYHFcZ8H7HxBo2qafY65pklo41NTFkcMpkzn9aisryVghNpWPqiiiitTAKKKKACsS68O6VJrB1Wa3Ek5x1+7+VbdQXBOcVUdxx3PEvjlp6w+LLe6yQLiIYzyuRXCOWkY5wD0ODxXr/x9sTJpFhfDpFLtP0NeQDgFQO+a9DDpOB5uIbVQD8uNvzAUhVZIijcxuNu09getKOB7Ud898VvdW5WY2le8dzV+HuuSaVeDwzq0jC1fJ024PI2/3GPavQmVgQhGMdCO4ryWWPzIjCy8btynuDXd+FNfgns0s7ybbPHwGbvXg43AtPmifX5NmyqR9lPdG8FNLzU0Khzzzn7pHSmtHIr4xXkuMk9j6RTTGKMcmkTLS4zgd6lkhkEe5untWH4n1ZdLtjBCQ9zIuBj+EVpSozlMyrYiFGm5yZwXiCRtQ8b3+ovIfs0Ci2tR6D+I/nmoyQud3zj7q0nZv9s5b3NLjp7dK+rw1PkppH51isR9ZquoJncm1lBH616B8NfHs2kSRaXqkjTWDHEcrHLR+x9q4DvnvQ3Oc85HNXKkpbmEKri9D6ojmhuraOa3kWSJ8FWU5BFeK/EnT/HNv4p1bxhYYitIrY2cKF/4W434+uPzrW+BF/qktxd2DymawiQEFj9xuwrrPigTdaTp+iKxDarqMVuOccLmU/pHXkYhOkpWPfyyKr16cZbX19Fq/wADzHQfD/xQtNISOwuSvkRxtbqxwCXAZ8/iWqTXdK+JVldG5M00ztFtgWNshT3Jr3jthelJ3pQioxUexFas6tSVR7tt/efP9vZ/EeJftLyXL3PytMTniPHOPeuk8EW/j5tcgvtTuJGsTMFEb9oeOvv1r1zj0FKVUoRjjFZyjKzMrmbdy722rkDtTrYfIGbkDoasFV7Ae1CqFBAHBrw5zvIpJ3IjtM34U9hwKlG3GCoPoaqozL8p6k1nNbNPcZODx1pN3y8VAJHMhXoAKVWY7egFTzu1hcxJliwanBvc0yEsxIbsanCirpxk2CI23EjaaZcZ+zyY5OOlTEjOKiuGCwO3oK0cbMd9DmbojYfMG3mqMlyEUgLnHX0p+rTKzfezk1TyZLMsykNniuSoZRbvoRS30rXI3pyeBiuR+I1vFNZrYTQRzSXNxDCu5QdodwGIz6A5rrYEY3UfQjOD61la/bfbvHek2YAP2aOS6lHqCpVD/wB9ClTV0/M9rKHNYiNS/wAN5f8AgKv+L0H+BfD+l6NqV0NJt1tjMiiXZwG25xx+Jp998s84Zud/J74rU0vdb620DLnMeSwqe9tLfMk/l5bHNdsUoqyR1KtUrT9pVk5N9XqynoIUXXDHJWsy8ikkeTcHA3n8K09Nj+z3vl9WKbl+lWdVjaVoU4RWPzEDrWq0N4u0jF0FfL1OR1ZiDH+Oaxr3d9qlhfdyxOD3rflQ2msRNvHzoQAO9VL+1ku53m2YZe9bRjc2jPXmMzw7Gsmourj5VQ4rkdUgl+2XCkYBkO3Hbmu9ih8vV4CBs8xOcd6xxbwzandqw37X3Z9Pai+popanJ2xkbT7icEbbaRWz9DX0o0MywB25yoz7cV4BrFj9l0XxCLdCzC0eYKvbAr6NBWS1Ug5DIOfwrShHmnL0X6nNm839WpPzl+UCjZsWjX1Bq5vfOcnPrVazVhxjoauNGevQ12RPnW0UpVaQsu4tzkA9Kh+wwyXUEkqB3RwVyMkHNXUjC3zY5JFMMhW6SFPvbxvPtmurdGLsalFFFYmYUUUUAFQXG3dU9U7rcZDirgtS4K8jB+Klit94GvlxzEnmL9RXzzGcoPpX1Lqdut7pU9qwBEsRXB+leCt8OfFqE4tYioJ289q6cNO10cOJp3dzle1FdM3gLxWv/LkhqNvA/iletkD+FdSmkcrg7HPIeufwpDnIZxh/UVut4O8SJ96xfPshNQv4W8QL1064J/65mhtS3CKlDWOjJtB8S3enOizSedB0IPUV1TeNdJwDtJOOlcW3hvXl66XdH6Qt/hUZ0LWFJzpN7n/r3b/CuSphISdz06WaYiCs9TrL7xzC0Li2tsPjAz3rh555LiV5ZpCzuc5Pb2q9b+H9clIVdLvFP+1Aw/pWvafDzxZdANHaRKp/vnBq6dGFLUxxOLrYhWZy1Jiu+tvhRr8hH2iaKIf7LZrXtPg+Tg3WqMPULWzxEO5z+xb2R5UWA7gUhkQD7wr2m1+EujRsPOupZV7g1sWvw38KwphrES+7GoeKiNYWRQ+COm/YvCZvJBiS7k3HjsOlaGpf6f8AE/SrT70On2Mt0/8AsyllVP8Ax1nrqbS1t7S1jtbeNUhjGEUdAK5bwZ/pvivxRrHJQ3KWKZ7GAMr4/EivLry55Jd3+Wp72XR9lTq1P5YtfOXu/k2/kdaMmlxxTe9LmtTiF20vakNJ361IiLvzT2UBDgUzPzZpS3PHSvEhOnGErrU01EpjIpzmnjv6UKcA1zct92MqSL++9OKk2jyxjNT555ApSQe30pqEUtGTYghPJ4xU2eKF4pdzVUHFbsdiJyxJAGTVbUmWO0lkkOEC8j1q7nNVNXiWbTpkYA/LnkVE3dhY4mcrIxbbj+7SyqyWinkE00dOaVjuXDMcAcZrk6Ga0ZIEh3QMOqnn3rO0DF7441/UTytsIrGM+20SHH4sa0rho4bcXHSOMF2PqAMmsz4cxunh9ryQ7pr25lnY+qmRtn/ju2roNuSR7mCXs8NVqd7R+93/ACjb5mpYtG2syyHlguMVPfNutJlxVGzBh1O4bqW6Grc4P2KQyHHHSu++pdIoaeoN6Cx+YJx9KuXXzPAuDgt1NZ9r/wAf0bZ48utTO4DPPpmrukdXmZeoRSNrFrIsRaNAdx9Krvb3cl5Iu0oG+6exrcopqq10HzaWMF9OvWvLZ0UKqIdxJ6e1Z9vouoJq91OYdscgwDng111Gan2jL9qzkJ9BvWi8QSzRnyTpMiKy8gkjpivVvDk32jQLCbrvt0P6VzYjM1peW+8AS2zqR/e46VqfDmb7R4C0ObOd9lGf0rswsry+X9fmcmYSc8Lr0l+a/wCAbirtY46GnkFk+lFFdySR4ZAWAvlzxkVJdwAyxzIMNvXPuM04qp6jNSuPlXHqK05tjOSsSUUUVBAUUUUAFUZn/fsKvVRnjzckY6960p7l037xYgG5SetS7eKihBUbc5FY/jPXJtA8P32qR2rXP2aJn2L3wKTV3oJ6vQ2nAzzUJj3Z2n9a4n4I+OLrx/4OGtXenvZOJWjwwxuwfSu4HGaENO2xAIZc43VYhjZR8zZpQc0vsKbk2VKbY/HPSh1DDFFLUGZWlVo1+XmnRs20cc1KcdDTSuenFXfuXzXWojMSKhZWJz6e9Sltpweaa5oRUSHa8j7R2q2BgAelRQdTU1KW4pPUQ/zqnpGmWmlQSQWcexJZnnfJyS7nLH8TVyg1Nle4ueSi4p6MKSiiqJF707AxTKWpYEVBpe/NFfN2RoOTB/ChlwODTfbOKD9c10OcPZ8rjr3F1AjFIetL2oFc75bjEpaXPH9aSk0ujAMcZpJVJjYEdVIp27t2psjZjYZ4IOa0/d26i1OBkG2V1/usR+tM+vSnygLK6jGAxxj602uAzM3xxeG28J3bIuC6rAo9fMYJ/wCzVuaNaCxsbSx6fZoI4fxVQP6VkeMbaaW80HT442kjN6st0/YIqMR/49trpikl3cySJHjJy1aYTWbPam1TwlOCerbk/wAEvyb+Zkp8uszj+HHSrFySbG4Yr0XpT47GVdT+1sPkdTj2p9wm+CRgQA+F5P3q9FRCnNaGDpBj+1RruLZBzWyR0P8ACelV7bT7ezui4IMcS/Oc9zU96siiDymUmQEgHsKtxujqVRXWoUVQZZru6tV88xAuThR97HrTbq4lgmnLswhDbEfHRqn2LNOZGjRWa0OoSrEsMxkYttIXvW/pfh+aOX7TfTMzyDAiB4FP2DtcyqV6cFqypHu8wbc7ueg9qs/CAn/hWXh+Njlo7NI2+oroLKzitSypGoJBwe4rF+GVrc2XhCG0uYWiaGV0Ct/dzxXRhqfJUXo/0Ma2JjVwc4rpKP5T/wAzpaKAcHpmnOAqbya9A8e42neaqhVPUnFReYD0oWItIsh4APeqS7ilYt0UUVJkFFFFABTWVW6inUGgBAqr0qK6toLqB7e4jEkTjDKehFcZ461TW9P8X6MdMlkktUt557yzUA+ei7c477hnj8aqDxpJaa7r92JG1HTlfTls41cKqidWywOO/BrFV4t2/re35nrU8nr1aUalNp3V7f8Abyjb11v2sdzpunWOmwGCxto7eInOyMYGas7FzXJ6/wCNP7LfUYk0qS5ltL21s0VZgvmvOUCnpwAXHr0qhp/xAvZtRt7W88Nm1ibU/wCyriUXofyrkruAUbRvXBHzcY9KI4iDdk/wfoRTyfGTp+0jHT1XZPa99mvy3O72L6UBVBrzbw74z1q1bUJdW0x7jSItdubM6i1wA0QM5SJREFyyglVzn35qXTvirpt54qfRo4LUxedJBE63u6cyIcHdDt+QbgQDuPrU/W6Vld7/ANfr8+hvPIMenLkhzKOraaa0+e/lv5HouBS8VznhHxJc61oEmuXuk/2ZaFTJBuuBI8kYz8zDA2njpzWZo/jbULy9tIrzw6LG31SJ5NJma9DG5IUuquoT92SgJ6nFXKtFb/qcv9mYnmnHlV4b6x9X11sk72vazudrgUYFeT6PrHiaT4Qa/wCJNQvL2K/ka5MHlzJL5QR2UeWAg24KkYO7OM98C34Vv57W6lvZrj4iTLb2rzMmsW0Udu2BnGVQHd6c1n9aSeqtpc7qmQ1YKp76bg3HTW7Vr67dbHppVSelNMaHqK4fQvHGr6j/AGe1z4XFjDq1o0+myG/DmRhGZArrsGzKjrk1R8J+M/EUmkaHa3WhC91PUpLg7jfKqrFG5yxbZ1GcBcc461axEW7a/czF5JjIqV7XX96PaTbve2nK766Hoyxxg5A/WnYFcDf+O7XQvDVzqdyGkdtWksYFvbtUQuMnBkCfImAcZBqq3xThl0TTLyx06znub68azCSaiI7dZFBIAmKENnAxwOtT9bp7N66fjb/NDjkWPqLmjC6va91ulfq/x2PSMCjaPSorGaSezimmh8iRly0e7dtPcZ7/AFqaug8eScW0xNo9KZUlR00CEpy9cUlOA5ptgHlr6UeWvpTq8j8Q6lqU3jbXLV77x6ILZolhj0K2jkiQFMnJZCc5rireyp2vG9z0MuwE8dKUYytyq/Xul+p615a+lGxfSuKn8XXGjS22kzaTf3FzcwJ/ZjXUyrLeyH7yPhcRsvVjg4HNP1nxjrFrreoabp3hf7f/AGdbQXF1Ib4RhVk35CjYdxGw+mafNQSen4f1/WuxaynFyfupWeqfNFK10r6vu0vXTdM7Ly19KPLXHSuPuPFtrHeS6jb/AGu5tBof9pRqsgCSISCMLjO4g9c49qqa3491DR/C9lrGoeH7e1e7+YJPqQSJEIBXdLs+8c8Ljr3pSeHgm5JaeXnb9AhlGMqOMYx1ei1Sd97atHd+WnpSeWnpXnb+MNV1DXNOurC0P9iXehS3rMt0quDlPmAKnleg9dxPatGfxdqMdjpdvomhyazfTaYl9Mk94sJSIqOS+whnJ4wAPWlegr3jt5ebX6MuWTYuPKtLvzStvu27LbqdpsX0pDGuOlcCvxEvdRuHi8N+Gv7UEVil5M8l8IAqszoVGUOSDG35Ul3PdeLPEmkJY6/rGj2FzpD3oSyaNGZt6Abt6N0DGi9Fu0Y3fp69/RjWTYmEv39oKzbu72sr6pXautrpHXtoWlsxY25yTk/O3+NH9g6X/wA+x/77b/GuVt/EOo+HbHXbO+eTWX0iWMRTzOI2eN1Vt0zgYG3ccsF6DpWY3j/VNd0nQ9Q0Cxtm83WlsrxY78MnAB2q+z5lIbrgYxUp4Zuyir+nnb8HuOGRYqo7ws4fzXSWq5lvZq67rfTc7+bRdOmkV5ICWXod7D+tTRafaR42RkY/2jXDn4p6X/wmj+H1itTEl21m0n2z9+JVyD+42525GN26vQ61oxw81zU0vuOTF4LFYPl9vFx5lden9fMovpVm0ZjMbYKkffb/ABqgfDyMtvvkBMPXrzW7SN90/SrnSha9jmjWnHZmKNBj2TKdh8089asR6Pb+cryIrKq4A54rzvwzrWvw6D4c0jR5rRbjU7vVA1xeI0ojEU0rDgMCfTGau+FvGniC+l0641BNP+zappVzfQRRRMHhaFkGGYsQwbf2AxjvWSlTT2f9Xf6HvV8oxcOe000m12bs5L8eST36eav3q6VYK6sLdcr905PFI2k6ewCtbqQG3YJPWvMoPGnjaXTYrjzNFR5tA/t0f6K5CRqFzCf3nLHd97jHoa2z4pa1l1TWGsIWaLQbe9wrMGdm3HYTnGM98VXtIJX5bf0/8jOpkuMp6cyb8n1ul1t1Z2lpplja58iAIS248k81YEUYGMd/WuHttc8V6dqTWOtS6VdsdLnvke2gaP5kKYQgu3HzHnv7VSv/ABP4stPB2k3rzabJqeq4miitrF5nRDHv2LEJAZCB1YMoABOO1KVemottf1dr9GYrJ685K0077O71312vZWdz0bYp7UCNQu3nH1ryux17WvEWp+E9aS4toLafT7t57Z7d8syHa/R+M4GAc4561p6frevXmk+HtL8Pf2ZYXVzppvJJLiF5YkRdo2Ku8NklhyWOAO9Uq0VfT+tf8i6uSVqVlKavrftGzknf/wAB6JnoXlr6frQyKy7SMivMtO8WeMfEF8ljo/8AZenvFYSTXE11bPKrTRymJgoDrhSVJHJ4PetPVf7U8Y/DvT7m3t4nlmkWS5svtBhW6RWIaPzOSobFCrppuK2/zt69OxFTJ6tGcY1ppXaT1va97X2Wtn19bHcCGMfw+9PxxXiuqxnTdAvtL0S2u/DeoCe2a4srlnuLdl8xQWhfILclcnOO2Oa39b8ca5pvjO208rb3Fh9tt7G4MFk7qJJNoy0u/EbZYEIVY4xzzShilK111t/XzOiXD9WT/czvvvo7JR7cy15tLNrzPTKK8s8N6x4i0vVZoLu8sruK+8SvanEDqyLsXOCXPbGBj19au+IPF3iSKwuJdOghVYNYltJ7lbJ7lbaBN37x0V1OOBls8elL63DlTa/rT/NGM8irKqoRkmn11/yv/n0PRqKzfDOoLqmhWl+l5aXolTP2i1/1UmDglc5wOOmTitKuo8epTlTm4S3WgUGig0EGVd6Olx4kstaM7A2sEsIi2jDB9vOfbbXMP8N7QReII7fVbqL+1riC4hJUN9jaI5UJzyv+z0A4rvKTvWTowluu/wCOv5ndQzLFUFanO2y6dJcy/HX8NjiofAs8kc0mpa/Le3txqNrfTTi3WNS0DIVVUBwoIQA8+pqwfBMXneb/AGjJ/wAh8a1jyx97YF8vr04zmutHWg9acaUY7L+t/wBDR5ti39v8Euy7aaJHC2vgC5jvpY5vEc0+jT6nJqM2nNaqA0jP5ir5mchVbBxjnFXNM8HX2n6iwh8SXK6MJJZYtOWALteQlm3SA5cbmY4I711xoqPq1O1rfi/66fIc84xc01KS1/ux+/b4v73xW0uZehaLDpvhqDQ2lNxFFCYi7DaWBz27daw/D3gy703U7Sa+8QS6jZadG0em2rWyobcEbRucHLkISuTXYUorSVOMpczWphHMMRHntL499F1ve2mm72tpocqng9Y/h/ceEo9SkUSrOBdGIEqZJGfO3ODjfj8KitfDviwhoNS8aR3tm8ZjeFdJjiJBGPvBjiuv70dqmVGEnr+bNFmeJ967T5m5O8Yt3e7TauvlY5+HwzHGPD/+mOw0aIxL8g/fDyjHk+nXNUfDXg2TSLjTpp9Ye8/s/wC0LCPs6x/JKc7Tg84Oee9db2par2cebm6k/wBpYnlcebR+S/veX96X3+hyF34K36U1va6rJb3sepvqVpdGEP5ErZHKE4YYZhz602+8LeILjQxp3/CWiRpS/wBse701J0nDZ+URs2EUA4wM12B6UtZvD02rW/FlrNcUrXadnfWMX+a2622vruZnhbRrfw/4fs9GtXd4bVNis3U8k/gMngdhxWnRRW5w1akqs3Um7tu79WFR1JUdNEoSpFPAqOpFpTdrAKa4298K+IV1/UdT0Txcumx37I0kD6Yk+GVduQxYGuyo7VE6anv+bX5HRhsXUwzbp21VndKS3vtJNbo4q88D3WpSNe6t4hlutVhjC6fdJbLGLNxz5ioDgsT19QAKpX3hfxNf+L9alg1ybS7K5srOFpRbpILnb5vmAAt8h5HP+1XoXag9KzeHpvp/X9ffszsp5zioX1T0srxjZap6K1um1rbvfU5a68GWbiSK1uXtrc6R/ZccSoCI4xjDA98AYxTNc8IT30+jzWestZSadA1s7fZlkMsbKFYDJ+QnHUV1Y7UpqpUYS3X9a/5sxjmeKi1Ln2vuk91Z7rXTucNp/gGWxtdKtoNek8qx06XTnDWqkzRPtxzn5SNvUdan1HwZemDT20TxFJpV5a2C6fLP9lWYTRAY+6SArZGc12PagUnQg1Zr8X5/5v7zR5xjHLmcrvXpHW927q1nu9/0RzWheEbXR5Lk211IUns47XaV+7tLsXz3JLk4rOk8FarbNpMmh+KDp0un6ebFnewSYSrlTnBYbTlR0rt+9BpujB/16/5siOa4pTc+a7e90nfS2qaa2ZxV14Gmn0SWFtcdtYmvYr2XUZLZXDSxkbf3RO0KAoAGeMZqKDwDcwW0iw+IpRcNq66r5z2qtiTaAy4z0OB9K7o9KO9JUKad0v60/wAl9xpHOcYlyqWl77R8vLbTbZdjkrTwje2evSXNn4iuLfSZbt7yTT44QC0r5LZlzu2knO3GOK62kpR0q4QjBWiceIxVXENOo7tabJffbd+b1Cg9KKKs5zB0/wAJaPYvpr28cwOmvcSW2ZScGcsZM+vLHHpTLDwdotjFp8dvHOFsLOazgzKTiKUqXB9T8o5roaKnkj2Ot4/Eu96j+/1/+Sl977nOR+DNDjto7dY59kekHR1/en/j2OOP975Rz1p8/hmwhs7v7JaR3EsunpYiK5lbypI0BCq2AcdeTgmugNFKVOMk01v/AF+o/r+Je82/m/U878EeB9Ss9RurzXnXDWjWkUaalNeExuQWy8iKVAwMAZ6muj1PwhpV/ZaXatLfW66YqpA1vctG5QLt2MRyykcEHrXQ0d6lUIKPLbT+n+rNq+bYqtV9rzWfl6W/V/ectaeBNDs49MitWv4U00y/Z1S6YDbJyyN/eX2NP1HwTo95pdhYrLqFn9gj8q3ntLpophGRgoXHJU4GR3wK6WlPSn7GFrW0M3meL5lL2jutd+9/8397MXSfDOk6XMktnC6MtoLTlycoDnJ9WJ5J6mornwlpE3h+30UfaYYbVt9vLFMUmibJO5XHIOSa3/Wg03Ti1axn9dxHNz87vo9+qv8A5v7zlv8AhBtJfSLnTbm81a7+0lS1zcXryXC7WDALIeVGQOlR3Xw/0O5v3vJ59UdmmiuAhvX2LNHt2yBegc7Rk9660UVPsafY1jmmMi21Vf3+n+S+45a98C6LdLeB5tSjN1eLfBo7tlaCdRjfER9wkdcdaYPAelx6cLGz1PXbFfNaaSS11F45JpG+8zsOWJJyc11goFL2FP8AlBZpjEkvaOy8/kUtE0y00fTIdOsYykEQOATkkkksxPckkknuSau0nelrY4pzlOTlJ3bP/9k=">
            <a:extLst>
              <a:ext uri="{FF2B5EF4-FFF2-40B4-BE49-F238E27FC236}">
                <a16:creationId xmlns:a16="http://schemas.microsoft.com/office/drawing/2014/main" id="{8F1F8E05-1B0A-43B2-AE7E-8D3198CEE2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CA61D26-AFD2-4B51-98B0-618A2F6482C8}"/>
              </a:ext>
            </a:extLst>
          </p:cNvPr>
          <p:cNvSpPr txBox="1"/>
          <p:nvPr/>
        </p:nvSpPr>
        <p:spPr>
          <a:xfrm>
            <a:off x="429079" y="4929187"/>
            <a:ext cx="3867150" cy="1477328"/>
          </a:xfrm>
          <a:prstGeom prst="rect">
            <a:avLst/>
          </a:prstGeom>
          <a:noFill/>
        </p:spPr>
        <p:txBody>
          <a:bodyPr wrap="square" rtlCol="0">
            <a:spAutoFit/>
          </a:bodyPr>
          <a:lstStyle/>
          <a:p>
            <a:r>
              <a:rPr lang="en-US" b="1">
                <a:solidFill>
                  <a:srgbClr val="0078AD"/>
                </a:solidFill>
                <a:latin typeface="ITC Garamond Std Book Cond" panose="02020606060506020304" pitchFamily="18" charset="0"/>
              </a:rPr>
              <a:t>​</a:t>
            </a:r>
          </a:p>
          <a:p>
            <a:endParaRPr lang="en-US" b="1">
              <a:solidFill>
                <a:srgbClr val="0078AD"/>
              </a:solidFill>
              <a:latin typeface="ITC Garamond Std Book Cond" panose="02020606060506020304" pitchFamily="18" charset="0"/>
            </a:endParaRPr>
          </a:p>
          <a:p>
            <a:pPr algn="ctr"/>
            <a:r>
              <a:rPr lang="en-US" b="1">
                <a:solidFill>
                  <a:srgbClr val="0078AD"/>
                </a:solidFill>
                <a:latin typeface="ITC Garamond Std Book Cond" panose="02020606060506020304" pitchFamily="18" charset="0"/>
              </a:rPr>
              <a:t>It is strongly discouraged to purchase your flight tickets before your visa is granted.</a:t>
            </a:r>
          </a:p>
        </p:txBody>
      </p:sp>
      <p:pic>
        <p:nvPicPr>
          <p:cNvPr id="5" name="Picture 4">
            <a:extLst>
              <a:ext uri="{FF2B5EF4-FFF2-40B4-BE49-F238E27FC236}">
                <a16:creationId xmlns:a16="http://schemas.microsoft.com/office/drawing/2014/main" id="{D7EF88BC-008C-472F-90E9-F844522220F8}"/>
              </a:ext>
            </a:extLst>
          </p:cNvPr>
          <p:cNvPicPr>
            <a:picLocks noChangeAspect="1"/>
          </p:cNvPicPr>
          <p:nvPr/>
        </p:nvPicPr>
        <p:blipFill>
          <a:blip r:embed="rId4"/>
          <a:stretch>
            <a:fillRect/>
          </a:stretch>
        </p:blipFill>
        <p:spPr>
          <a:xfrm>
            <a:off x="276340" y="1981495"/>
            <a:ext cx="4291956" cy="2932430"/>
          </a:xfrm>
          <a:prstGeom prst="rect">
            <a:avLst/>
          </a:prstGeom>
        </p:spPr>
      </p:pic>
      <p:pic>
        <p:nvPicPr>
          <p:cNvPr id="6" name="Recorded Sound">
            <a:hlinkClick r:id="" action="ppaction://media"/>
            <a:extLst>
              <a:ext uri="{FF2B5EF4-FFF2-40B4-BE49-F238E27FC236}">
                <a16:creationId xmlns:a16="http://schemas.microsoft.com/office/drawing/2014/main" id="{17AFF53B-0D74-0C22-DC54-B6B79F790E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728706"/>
            <a:ext cx="609600" cy="609600"/>
          </a:xfrm>
          <a:prstGeom prst="rect">
            <a:avLst/>
          </a:prstGeom>
        </p:spPr>
      </p:pic>
    </p:spTree>
    <p:extLst>
      <p:ext uri="{BB962C8B-B14F-4D97-AF65-F5344CB8AC3E}">
        <p14:creationId xmlns:p14="http://schemas.microsoft.com/office/powerpoint/2010/main" val="4169859798"/>
      </p:ext>
    </p:extLst>
  </p:cSld>
  <p:clrMapOvr>
    <a:masterClrMapping/>
  </p:clrMapOvr>
  <mc:AlternateContent xmlns:mc="http://schemas.openxmlformats.org/markup-compatibility/2006">
    <mc:Choice xmlns:p14="http://schemas.microsoft.com/office/powerpoint/2010/main" Requires="p14">
      <p:transition spd="slow" p14:dur="2000" advTm="36837"/>
    </mc:Choice>
    <mc:Fallback>
      <p:transition spd="slow" advTm="3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Electronic I-94</a:t>
            </a:r>
          </a:p>
        </p:txBody>
      </p:sp>
      <p:sp>
        <p:nvSpPr>
          <p:cNvPr id="3" name="Content Placeholder 2"/>
          <p:cNvSpPr>
            <a:spLocks noGrp="1"/>
          </p:cNvSpPr>
          <p:nvPr>
            <p:ph idx="1"/>
          </p:nvPr>
        </p:nvSpPr>
        <p:spPr>
          <a:xfrm>
            <a:off x="276340" y="2093205"/>
            <a:ext cx="5661752" cy="4554749"/>
          </a:xfrm>
        </p:spPr>
        <p:txBody>
          <a:bodyPr>
            <a:normAutofit fontScale="92500" lnSpcReduction="10000"/>
          </a:bodyPr>
          <a:lstStyle/>
          <a:p>
            <a:r>
              <a:rPr lang="en-US" sz="2400">
                <a:solidFill>
                  <a:srgbClr val="63666A"/>
                </a:solidFill>
                <a:latin typeface="ITC Garamond Std Book Cond" panose="02020606060506020304" pitchFamily="18" charset="0"/>
              </a:rPr>
              <a:t>The I-94 is the DHS Arrival/Departure Record issued to non-residents who are admitted to the U.S.</a:t>
            </a:r>
          </a:p>
          <a:p>
            <a:r>
              <a:rPr lang="en-US" sz="2400">
                <a:solidFill>
                  <a:srgbClr val="63666A"/>
                </a:solidFill>
                <a:latin typeface="ITC Garamond Std Book Cond" panose="02020606060506020304" pitchFamily="18" charset="0"/>
              </a:rPr>
              <a:t>To get your I-94 record go to: </a:t>
            </a:r>
            <a:r>
              <a:rPr lang="en-US" sz="2400">
                <a:solidFill>
                  <a:srgbClr val="63666A"/>
                </a:solidFill>
                <a:latin typeface="ITC Garamond Std Book Cond" panose="02020606060506020304" pitchFamily="18" charset="0"/>
                <a:hlinkClick r:id="rId4"/>
              </a:rPr>
              <a:t>www.cbp.gov/I94</a:t>
            </a:r>
            <a:r>
              <a:rPr lang="en-US" sz="2400">
                <a:solidFill>
                  <a:srgbClr val="63666A"/>
                </a:solidFill>
                <a:latin typeface="ITC Garamond Std Book Cond" panose="02020606060506020304" pitchFamily="18" charset="0"/>
              </a:rPr>
              <a:t> </a:t>
            </a:r>
          </a:p>
          <a:p>
            <a:pPr marL="0" indent="0">
              <a:buNone/>
            </a:pPr>
            <a:endParaRPr lang="en-US" sz="2400">
              <a:solidFill>
                <a:srgbClr val="63666A"/>
              </a:solidFill>
              <a:latin typeface="Merriweather" panose="00000500000000000000" pitchFamily="50" charset="0"/>
            </a:endParaRPr>
          </a:p>
          <a:p>
            <a:pPr marL="0" indent="0">
              <a:buNone/>
            </a:pPr>
            <a:r>
              <a:rPr lang="en-US" sz="2400" b="1">
                <a:solidFill>
                  <a:srgbClr val="0078AD"/>
                </a:solidFill>
                <a:latin typeface="ITC Garamond Std Book Cond" panose="02020606060506020304" pitchFamily="18" charset="0"/>
              </a:rPr>
              <a:t>Review the document for accuracy </a:t>
            </a:r>
          </a:p>
          <a:p>
            <a:r>
              <a:rPr lang="en-US" sz="2400">
                <a:solidFill>
                  <a:srgbClr val="63666A"/>
                </a:solidFill>
                <a:latin typeface="ITC Garamond Std Book Cond" panose="02020606060506020304" pitchFamily="18" charset="0"/>
              </a:rPr>
              <a:t>Make sure your information is correct</a:t>
            </a:r>
          </a:p>
          <a:p>
            <a:pPr lvl="1"/>
            <a:r>
              <a:rPr lang="en-US" sz="2000">
                <a:solidFill>
                  <a:srgbClr val="63666A"/>
                </a:solidFill>
                <a:latin typeface="ITC Garamond Std Book Cond" panose="02020606060506020304" pitchFamily="18" charset="0"/>
              </a:rPr>
              <a:t>Name</a:t>
            </a:r>
          </a:p>
          <a:p>
            <a:pPr lvl="1"/>
            <a:r>
              <a:rPr lang="en-US" sz="2000">
                <a:solidFill>
                  <a:srgbClr val="63666A"/>
                </a:solidFill>
                <a:latin typeface="ITC Garamond Std Book Cond" panose="02020606060506020304" pitchFamily="18" charset="0"/>
              </a:rPr>
              <a:t>Class of Admission (F-1)</a:t>
            </a:r>
          </a:p>
          <a:p>
            <a:pPr lvl="1"/>
            <a:r>
              <a:rPr lang="en-US" sz="2000">
                <a:solidFill>
                  <a:srgbClr val="63666A"/>
                </a:solidFill>
                <a:latin typeface="ITC Garamond Std Book Cond" panose="02020606060506020304" pitchFamily="18" charset="0"/>
              </a:rPr>
              <a:t>Admit Date (D/S)</a:t>
            </a:r>
          </a:p>
          <a:p>
            <a:r>
              <a:rPr lang="en-US" sz="2400">
                <a:solidFill>
                  <a:srgbClr val="63666A"/>
                </a:solidFill>
                <a:latin typeface="ITC Garamond Std Book Cond" panose="02020606060506020304" pitchFamily="18" charset="0"/>
              </a:rPr>
              <a:t>For errors—please contact your International Student Advisor</a:t>
            </a:r>
          </a:p>
        </p:txBody>
      </p:sp>
      <p:pic>
        <p:nvPicPr>
          <p:cNvPr id="7" name="Picture 6" descr="C:\Users\Klyng\AppData\Local\Microsoft\Windows\INetCache\Content.MSO\DCBC995E.tmp">
            <a:extLst>
              <a:ext uri="{FF2B5EF4-FFF2-40B4-BE49-F238E27FC236}">
                <a16:creationId xmlns:a16="http://schemas.microsoft.com/office/drawing/2014/main" id="{7067AFEC-0890-4338-8ADD-96A8A6350E9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30962" y="1101687"/>
            <a:ext cx="4512809" cy="5255570"/>
          </a:xfrm>
          <a:prstGeom prst="rect">
            <a:avLst/>
          </a:prstGeom>
          <a:noFill/>
          <a:ln>
            <a:noFill/>
          </a:ln>
        </p:spPr>
      </p:pic>
      <p:pic>
        <p:nvPicPr>
          <p:cNvPr id="4" name="Recorded Sound">
            <a:hlinkClick r:id="" action="ppaction://media"/>
            <a:extLst>
              <a:ext uri="{FF2B5EF4-FFF2-40B4-BE49-F238E27FC236}">
                <a16:creationId xmlns:a16="http://schemas.microsoft.com/office/drawing/2014/main" id="{D65B92CF-2C2B-2B73-BCBF-F916B4F3EB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7772400"/>
            <a:ext cx="609600" cy="609600"/>
          </a:xfrm>
          <a:prstGeom prst="rect">
            <a:avLst/>
          </a:prstGeom>
        </p:spPr>
      </p:pic>
    </p:spTree>
    <p:extLst>
      <p:ext uri="{BB962C8B-B14F-4D97-AF65-F5344CB8AC3E}">
        <p14:creationId xmlns:p14="http://schemas.microsoft.com/office/powerpoint/2010/main" val="414224949"/>
      </p:ext>
    </p:extLst>
  </p:cSld>
  <p:clrMapOvr>
    <a:masterClrMapping/>
  </p:clrMapOvr>
  <mc:AlternateContent xmlns:mc="http://schemas.openxmlformats.org/markup-compatibility/2006">
    <mc:Choice xmlns:p14="http://schemas.microsoft.com/office/powerpoint/2010/main" Requires="p14">
      <p:transition spd="slow" p14:dur="2000" advTm="40971"/>
    </mc:Choice>
    <mc:Fallback>
      <p:transition spd="slow" advTm="4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381" y="2686758"/>
            <a:ext cx="5207306" cy="805589"/>
          </a:xfrm>
        </p:spPr>
        <p:txBody>
          <a:bodyPr>
            <a:normAutofit fontScale="90000"/>
          </a:bodyPr>
          <a:lstStyle/>
          <a:p>
            <a:pPr algn="l"/>
            <a:r>
              <a:rPr lang="en-US" sz="4800">
                <a:solidFill>
                  <a:schemeClr val="bg1"/>
                </a:solidFill>
                <a:latin typeface="Trebuchet MS" panose="020B0603020202020204" pitchFamily="34" charset="0"/>
              </a:rPr>
              <a:t>Preparing to Travel to the U.S.</a:t>
            </a:r>
          </a:p>
        </p:txBody>
      </p:sp>
      <p:sp>
        <p:nvSpPr>
          <p:cNvPr id="3" name="Subtitle 2"/>
          <p:cNvSpPr>
            <a:spLocks noGrp="1"/>
          </p:cNvSpPr>
          <p:nvPr>
            <p:ph type="subTitle" idx="1"/>
          </p:nvPr>
        </p:nvSpPr>
        <p:spPr>
          <a:xfrm>
            <a:off x="466380" y="3756272"/>
            <a:ext cx="5603719" cy="641551"/>
          </a:xfrm>
        </p:spPr>
        <p:txBody>
          <a:bodyPr>
            <a:normAutofit fontScale="92500"/>
          </a:bodyPr>
          <a:lstStyle/>
          <a:p>
            <a:pPr algn="l"/>
            <a:r>
              <a:rPr lang="en-US" sz="2800" i="1">
                <a:solidFill>
                  <a:schemeClr val="bg1"/>
                </a:solidFill>
                <a:latin typeface="ITC Garamond Std Book Cond" panose="02020606060506020304" pitchFamily="18" charset="0"/>
              </a:rPr>
              <a:t>What should you do before you travel?</a:t>
            </a:r>
          </a:p>
        </p:txBody>
      </p:sp>
      <p:cxnSp>
        <p:nvCxnSpPr>
          <p:cNvPr id="5" name="Straight Connector 4"/>
          <p:cNvCxnSpPr/>
          <p:nvPr/>
        </p:nvCxnSpPr>
        <p:spPr>
          <a:xfrm>
            <a:off x="605928" y="3580482"/>
            <a:ext cx="3811836" cy="0"/>
          </a:xfrm>
          <a:prstGeom prst="line">
            <a:avLst/>
          </a:prstGeom>
          <a:ln w="12700">
            <a:solidFill>
              <a:srgbClr val="C1D72E"/>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CD13C693-604E-40B6-C3AE-680C02A7C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7031516"/>
            <a:ext cx="609600" cy="609600"/>
          </a:xfrm>
          <a:prstGeom prst="rect">
            <a:avLst/>
          </a:prstGeom>
        </p:spPr>
      </p:pic>
    </p:spTree>
    <p:extLst>
      <p:ext uri="{BB962C8B-B14F-4D97-AF65-F5344CB8AC3E}">
        <p14:creationId xmlns:p14="http://schemas.microsoft.com/office/powerpoint/2010/main" val="2689471682"/>
      </p:ext>
    </p:extLst>
  </p:cSld>
  <p:clrMapOvr>
    <a:masterClrMapping/>
  </p:clrMapOvr>
  <mc:AlternateContent xmlns:mc="http://schemas.openxmlformats.org/markup-compatibility/2006">
    <mc:Choice xmlns:p14="http://schemas.microsoft.com/office/powerpoint/2010/main" Requires="p14">
      <p:transition spd="slow" p14:dur="2000" advTm="7070"/>
    </mc:Choice>
    <mc:Fallback>
      <p:transition spd="slow" advTm="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479058"/>
            <a:ext cx="6255089" cy="842389"/>
          </a:xfrm>
        </p:spPr>
        <p:txBody>
          <a:bodyPr>
            <a:normAutofit fontScale="90000"/>
          </a:bodyPr>
          <a:lstStyle/>
          <a:p>
            <a:r>
              <a:rPr lang="en-US">
                <a:solidFill>
                  <a:srgbClr val="0078AD"/>
                </a:solidFill>
                <a:latin typeface="Trebuchet MS" panose="020B0603020202020204" pitchFamily="34" charset="0"/>
              </a:rPr>
              <a:t>Register for Mandatory New International Student Orientation (NISO)</a:t>
            </a:r>
          </a:p>
        </p:txBody>
      </p:sp>
      <p:sp>
        <p:nvSpPr>
          <p:cNvPr id="3" name="Content Placeholder 2"/>
          <p:cNvSpPr>
            <a:spLocks noGrp="1"/>
          </p:cNvSpPr>
          <p:nvPr>
            <p:ph idx="1"/>
          </p:nvPr>
        </p:nvSpPr>
        <p:spPr>
          <a:xfrm>
            <a:off x="354760" y="2880461"/>
            <a:ext cx="5661752" cy="2758125"/>
          </a:xfrm>
        </p:spPr>
        <p:txBody>
          <a:bodyPr vert="horz" lIns="91440" tIns="45720" rIns="91440" bIns="45720" rtlCol="0" anchor="t">
            <a:normAutofit lnSpcReduction="10000"/>
          </a:bodyPr>
          <a:lstStyle/>
          <a:p>
            <a:pPr marL="0" indent="0">
              <a:buNone/>
            </a:pPr>
            <a:endParaRPr lang="en-US" sz="2400">
              <a:solidFill>
                <a:srgbClr val="63666A"/>
              </a:solidFill>
              <a:latin typeface="Merriweather" panose="00000500000000000000" pitchFamily="50" charset="0"/>
            </a:endParaRPr>
          </a:p>
          <a:p>
            <a:r>
              <a:rPr lang="en-US" sz="2400">
                <a:solidFill>
                  <a:srgbClr val="63666A"/>
                </a:solidFill>
                <a:latin typeface="ITC Garamond Std Book Cond"/>
              </a:rPr>
              <a:t>All international undergraduates and F-1 graduate students are required to attend New International Student Orientation. </a:t>
            </a:r>
            <a:endParaRPr lang="en-US" sz="2400">
              <a:solidFill>
                <a:srgbClr val="63666A"/>
              </a:solidFill>
              <a:latin typeface="ITC Garamond Std Book Cond" panose="02020606060506020304" pitchFamily="18" charset="0"/>
            </a:endParaRPr>
          </a:p>
          <a:p>
            <a:r>
              <a:rPr lang="en-US" sz="2400">
                <a:solidFill>
                  <a:srgbClr val="63666A"/>
                </a:solidFill>
                <a:latin typeface="ITC Garamond Std Book Cond"/>
              </a:rPr>
              <a:t>To register, please visit the Orientation &amp; New Student Programs webpage: </a:t>
            </a:r>
            <a:r>
              <a:rPr lang="en-US" sz="2400">
                <a:solidFill>
                  <a:srgbClr val="63666A"/>
                </a:solidFill>
                <a:latin typeface="ITC Garamond Std Book Cond"/>
                <a:hlinkClick r:id="rId4"/>
              </a:rPr>
              <a:t>https://www.uhcl.edu/student-affairs/campus-community/orientation/</a:t>
            </a:r>
            <a:r>
              <a:rPr lang="en-US" sz="2400">
                <a:solidFill>
                  <a:srgbClr val="63666A"/>
                </a:solidFill>
                <a:latin typeface="ITC Garamond Std Book Cond"/>
              </a:rPr>
              <a:t> </a:t>
            </a:r>
            <a:endParaRPr lang="en-US" sz="2000">
              <a:solidFill>
                <a:srgbClr val="63666A"/>
              </a:solidFill>
              <a:latin typeface="ITC Garamond Std Book Cond" panose="02020606060506020304" pitchFamily="18" charset="0"/>
            </a:endParaRPr>
          </a:p>
        </p:txBody>
      </p:sp>
      <p:pic>
        <p:nvPicPr>
          <p:cNvPr id="4" name="Picture 3">
            <a:extLst>
              <a:ext uri="{FF2B5EF4-FFF2-40B4-BE49-F238E27FC236}">
                <a16:creationId xmlns:a16="http://schemas.microsoft.com/office/drawing/2014/main" id="{4ECE005D-10EA-479E-AE3C-B4AFB641B8EE}"/>
              </a:ext>
            </a:extLst>
          </p:cNvPr>
          <p:cNvPicPr>
            <a:picLocks noChangeAspect="1"/>
          </p:cNvPicPr>
          <p:nvPr/>
        </p:nvPicPr>
        <p:blipFill>
          <a:blip r:embed="rId5"/>
          <a:stretch>
            <a:fillRect/>
          </a:stretch>
        </p:blipFill>
        <p:spPr>
          <a:xfrm>
            <a:off x="6531429" y="1210250"/>
            <a:ext cx="5305811" cy="4987351"/>
          </a:xfrm>
          <a:prstGeom prst="rect">
            <a:avLst/>
          </a:prstGeom>
        </p:spPr>
      </p:pic>
      <p:pic>
        <p:nvPicPr>
          <p:cNvPr id="5" name="Recorded Sound">
            <a:hlinkClick r:id="" action="ppaction://media"/>
            <a:extLst>
              <a:ext uri="{FF2B5EF4-FFF2-40B4-BE49-F238E27FC236}">
                <a16:creationId xmlns:a16="http://schemas.microsoft.com/office/drawing/2014/main" id="{AF363E82-A263-E045-57B8-83EDB7AE3B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7640" y="7531101"/>
            <a:ext cx="609600" cy="609600"/>
          </a:xfrm>
          <a:prstGeom prst="rect">
            <a:avLst/>
          </a:prstGeom>
        </p:spPr>
      </p:pic>
    </p:spTree>
    <p:extLst>
      <p:ext uri="{BB962C8B-B14F-4D97-AF65-F5344CB8AC3E}">
        <p14:creationId xmlns:p14="http://schemas.microsoft.com/office/powerpoint/2010/main" val="4118904938"/>
      </p:ext>
    </p:extLst>
  </p:cSld>
  <p:clrMapOvr>
    <a:masterClrMapping/>
  </p:clrMapOvr>
  <mc:AlternateContent xmlns:mc="http://schemas.openxmlformats.org/markup-compatibility/2006">
    <mc:Choice xmlns:p14="http://schemas.microsoft.com/office/powerpoint/2010/main" Requires="p14">
      <p:transition spd="slow" p14:dur="2000" advTm="22023"/>
    </mc:Choice>
    <mc:Fallback>
      <p:transition spd="slow" advTm="2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Make Your Travel Plans</a:t>
            </a:r>
          </a:p>
        </p:txBody>
      </p:sp>
      <p:sp>
        <p:nvSpPr>
          <p:cNvPr id="3" name="Content Placeholder 2"/>
          <p:cNvSpPr>
            <a:spLocks noGrp="1"/>
          </p:cNvSpPr>
          <p:nvPr>
            <p:ph idx="1"/>
          </p:nvPr>
        </p:nvSpPr>
        <p:spPr>
          <a:xfrm>
            <a:off x="276340" y="2093205"/>
            <a:ext cx="11253051" cy="4554749"/>
          </a:xfrm>
        </p:spPr>
        <p:txBody>
          <a:bodyPr vert="horz" lIns="91440" tIns="45720" rIns="91440" bIns="45720" rtlCol="0" anchor="t">
            <a:normAutofit/>
          </a:bodyPr>
          <a:lstStyle/>
          <a:p>
            <a:pPr marL="0" indent="0">
              <a:buNone/>
            </a:pPr>
            <a:r>
              <a:rPr lang="en-US" sz="2400" b="1">
                <a:solidFill>
                  <a:srgbClr val="0078AD"/>
                </a:solidFill>
                <a:latin typeface="ITC Garamond Std Book Cond" panose="02020606060506020304" pitchFamily="18" charset="0"/>
              </a:rPr>
              <a:t>When Should You Come to the U.S.?</a:t>
            </a:r>
          </a:p>
          <a:p>
            <a:r>
              <a:rPr lang="en-US" sz="2400">
                <a:solidFill>
                  <a:srgbClr val="63666A"/>
                </a:solidFill>
                <a:latin typeface="ITC Garamond Std Book Cond" panose="02020606060506020304" pitchFamily="18" charset="0"/>
              </a:rPr>
              <a:t>After you obtain your visa, you may travel to the U.S. up to </a:t>
            </a:r>
            <a:r>
              <a:rPr lang="en-US" sz="2400" b="1">
                <a:solidFill>
                  <a:srgbClr val="63666A"/>
                </a:solidFill>
                <a:latin typeface="ITC Garamond Std Book Cond" panose="02020606060506020304" pitchFamily="18" charset="0"/>
              </a:rPr>
              <a:t>30 days before </a:t>
            </a:r>
            <a:r>
              <a:rPr lang="en-US" sz="2400">
                <a:solidFill>
                  <a:srgbClr val="63666A"/>
                </a:solidFill>
                <a:latin typeface="ITC Garamond Std Book Cond" panose="02020606060506020304" pitchFamily="18" charset="0"/>
              </a:rPr>
              <a:t>the program start date, which is indicated on your Form I-20</a:t>
            </a:r>
          </a:p>
          <a:p>
            <a:r>
              <a:rPr lang="en-US" sz="2400">
                <a:solidFill>
                  <a:srgbClr val="63666A"/>
                </a:solidFill>
                <a:latin typeface="ITC Garamond Std Book Cond" panose="02020606060506020304" pitchFamily="18" charset="0"/>
              </a:rPr>
              <a:t>Plan to arrive at </a:t>
            </a:r>
            <a:r>
              <a:rPr lang="en-US" sz="2400" b="1">
                <a:solidFill>
                  <a:srgbClr val="63666A"/>
                </a:solidFill>
                <a:latin typeface="ITC Garamond Std Book Cond" panose="02020606060506020304" pitchFamily="18" charset="0"/>
              </a:rPr>
              <a:t>UHCL BEFORE </a:t>
            </a:r>
            <a:r>
              <a:rPr lang="en-US" sz="2400">
                <a:solidFill>
                  <a:srgbClr val="63666A"/>
                </a:solidFill>
                <a:latin typeface="ITC Garamond Std Book Cond" panose="02020606060506020304" pitchFamily="18" charset="0"/>
              </a:rPr>
              <a:t>the program start date (Orientation Day!) </a:t>
            </a:r>
          </a:p>
          <a:p>
            <a:pPr lvl="1"/>
            <a:r>
              <a:rPr lang="en-US" sz="2000">
                <a:solidFill>
                  <a:srgbClr val="63666A"/>
                </a:solidFill>
                <a:latin typeface="ITC Garamond Std Book Cond" panose="02020606060506020304" pitchFamily="18" charset="0"/>
              </a:rPr>
              <a:t>Contact your academic department and OIAP if you cannot arrive until your program start date</a:t>
            </a:r>
          </a:p>
          <a:p>
            <a:pPr lvl="1"/>
            <a:r>
              <a:rPr lang="en-US" sz="2000">
                <a:solidFill>
                  <a:srgbClr val="63666A"/>
                </a:solidFill>
                <a:latin typeface="ITC Garamond Std Book Cond"/>
              </a:rPr>
              <a:t>Late arrival is available only until the first day of class</a:t>
            </a:r>
          </a:p>
          <a:p>
            <a:pPr lvl="1"/>
            <a:r>
              <a:rPr lang="en-US" sz="2000">
                <a:solidFill>
                  <a:srgbClr val="63666A"/>
                </a:solidFill>
                <a:latin typeface="ITC Garamond Std Book Cond" panose="02020606060506020304" pitchFamily="18" charset="0"/>
              </a:rPr>
              <a:t>We do not provide late arrival permission letters</a:t>
            </a:r>
          </a:p>
        </p:txBody>
      </p:sp>
      <p:pic>
        <p:nvPicPr>
          <p:cNvPr id="4" name="Recorded Sound">
            <a:hlinkClick r:id="" action="ppaction://media"/>
            <a:extLst>
              <a:ext uri="{FF2B5EF4-FFF2-40B4-BE49-F238E27FC236}">
                <a16:creationId xmlns:a16="http://schemas.microsoft.com/office/drawing/2014/main" id="{77EDC1C7-E321-B5C6-EF04-C32F5DE23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9791" y="7600454"/>
            <a:ext cx="609600" cy="609600"/>
          </a:xfrm>
          <a:prstGeom prst="rect">
            <a:avLst/>
          </a:prstGeom>
        </p:spPr>
      </p:pic>
    </p:spTree>
    <p:extLst>
      <p:ext uri="{BB962C8B-B14F-4D97-AF65-F5344CB8AC3E}">
        <p14:creationId xmlns:p14="http://schemas.microsoft.com/office/powerpoint/2010/main" val="2221402222"/>
      </p:ext>
    </p:extLst>
  </p:cSld>
  <p:clrMapOvr>
    <a:masterClrMapping/>
  </p:clrMapOvr>
  <mc:AlternateContent xmlns:mc="http://schemas.openxmlformats.org/markup-compatibility/2006">
    <mc:Choice xmlns:p14="http://schemas.microsoft.com/office/powerpoint/2010/main" Requires="p14">
      <p:transition spd="slow" p14:dur="2000" advTm="35770"/>
    </mc:Choice>
    <mc:Fallback>
      <p:transition spd="slow" advTm="3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Travel Documents</a:t>
            </a:r>
          </a:p>
        </p:txBody>
      </p:sp>
      <p:sp>
        <p:nvSpPr>
          <p:cNvPr id="3" name="Content Placeholder 2"/>
          <p:cNvSpPr>
            <a:spLocks noGrp="1"/>
          </p:cNvSpPr>
          <p:nvPr>
            <p:ph idx="1"/>
          </p:nvPr>
        </p:nvSpPr>
        <p:spPr>
          <a:xfrm>
            <a:off x="276340" y="2093205"/>
            <a:ext cx="11253051" cy="4554749"/>
          </a:xfrm>
        </p:spPr>
        <p:txBody>
          <a:bodyPr>
            <a:normAutofit lnSpcReduction="10000"/>
          </a:bodyPr>
          <a:lstStyle/>
          <a:p>
            <a:pPr marL="0" indent="0">
              <a:buNone/>
            </a:pPr>
            <a:r>
              <a:rPr lang="en-US" sz="2400" dirty="0">
                <a:solidFill>
                  <a:srgbClr val="63666A"/>
                </a:solidFill>
                <a:latin typeface="ITC Garamond Std Book Cond" panose="02020606060506020304" pitchFamily="18" charset="0"/>
              </a:rPr>
              <a:t>Be sure to have these documents with you in a carry-on bag so they are with you when you land and not stowed away in your luggage</a:t>
            </a:r>
          </a:p>
          <a:p>
            <a:pPr marL="0" indent="0">
              <a:buNone/>
            </a:pPr>
            <a:endParaRPr lang="en-US" sz="2400" dirty="0">
              <a:solidFill>
                <a:srgbClr val="63666A"/>
              </a:solidFill>
              <a:latin typeface="Merriweather" panose="00000500000000000000" pitchFamily="50" charset="0"/>
            </a:endParaRPr>
          </a:p>
          <a:p>
            <a:pPr marL="0" indent="0">
              <a:buNone/>
            </a:pPr>
            <a:r>
              <a:rPr lang="en-US" sz="2400" b="1" dirty="0">
                <a:solidFill>
                  <a:srgbClr val="0078AD"/>
                </a:solidFill>
                <a:latin typeface="ITC Garamond Std Book Cond" panose="02020606060506020304" pitchFamily="18" charset="0"/>
              </a:rPr>
              <a:t>When you travel please carry with you:</a:t>
            </a:r>
          </a:p>
          <a:p>
            <a:r>
              <a:rPr lang="en-US" sz="2400" dirty="0">
                <a:solidFill>
                  <a:srgbClr val="63666A"/>
                </a:solidFill>
                <a:latin typeface="ITC Garamond Std Book Cond" panose="02020606060506020304" pitchFamily="18" charset="0"/>
              </a:rPr>
              <a:t>Form I-20</a:t>
            </a:r>
          </a:p>
          <a:p>
            <a:r>
              <a:rPr lang="en-US" sz="2400" dirty="0">
                <a:solidFill>
                  <a:srgbClr val="63666A"/>
                </a:solidFill>
                <a:latin typeface="ITC Garamond Std Book Cond" panose="02020606060506020304" pitchFamily="18" charset="0"/>
              </a:rPr>
              <a:t>Passport</a:t>
            </a:r>
          </a:p>
          <a:p>
            <a:r>
              <a:rPr lang="en-US" sz="2400" dirty="0">
                <a:solidFill>
                  <a:srgbClr val="63666A"/>
                </a:solidFill>
                <a:latin typeface="ITC Garamond Std Book Cond" panose="02020606060506020304" pitchFamily="18" charset="0"/>
              </a:rPr>
              <a:t>Visa</a:t>
            </a:r>
          </a:p>
          <a:p>
            <a:r>
              <a:rPr lang="en-US" sz="2400" dirty="0">
                <a:solidFill>
                  <a:srgbClr val="63666A"/>
                </a:solidFill>
                <a:latin typeface="ITC Garamond Std Book Cond" panose="02020606060506020304" pitchFamily="18" charset="0"/>
              </a:rPr>
              <a:t>I-901 SEVIS fee receipt</a:t>
            </a:r>
          </a:p>
          <a:p>
            <a:r>
              <a:rPr lang="en-US" sz="2400" dirty="0">
                <a:solidFill>
                  <a:srgbClr val="63666A"/>
                </a:solidFill>
                <a:latin typeface="ITC Garamond Std Book Cond" panose="02020606060506020304" pitchFamily="18" charset="0"/>
              </a:rPr>
              <a:t>Admission letter </a:t>
            </a:r>
          </a:p>
          <a:p>
            <a:r>
              <a:rPr lang="en-US" sz="2400" dirty="0">
                <a:solidFill>
                  <a:srgbClr val="63666A"/>
                </a:solidFill>
                <a:latin typeface="ITC Garamond Std Book Cond" panose="02020606060506020304" pitchFamily="18" charset="0"/>
              </a:rPr>
              <a:t>Funding documentation</a:t>
            </a:r>
          </a:p>
          <a:p>
            <a:r>
              <a:rPr lang="en-US" sz="2400" dirty="0">
                <a:solidFill>
                  <a:srgbClr val="63666A"/>
                </a:solidFill>
                <a:latin typeface="ITC Garamond Std Book Cond" panose="02020606060506020304" pitchFamily="18" charset="0"/>
              </a:rPr>
              <a:t>OIAP contact information </a:t>
            </a:r>
          </a:p>
        </p:txBody>
      </p:sp>
      <p:pic>
        <p:nvPicPr>
          <p:cNvPr id="5" name="Picture 4">
            <a:extLst>
              <a:ext uri="{FF2B5EF4-FFF2-40B4-BE49-F238E27FC236}">
                <a16:creationId xmlns:a16="http://schemas.microsoft.com/office/drawing/2014/main" id="{C2E0904E-C169-4020-A75C-034EFBEC625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3242081"/>
            <a:ext cx="5223672" cy="2939025"/>
          </a:xfrm>
          <a:prstGeom prst="rect">
            <a:avLst/>
          </a:prstGeom>
        </p:spPr>
      </p:pic>
      <p:pic>
        <p:nvPicPr>
          <p:cNvPr id="4" name="Recorded Sound">
            <a:hlinkClick r:id="" action="ppaction://media"/>
            <a:extLst>
              <a:ext uri="{FF2B5EF4-FFF2-40B4-BE49-F238E27FC236}">
                <a16:creationId xmlns:a16="http://schemas.microsoft.com/office/drawing/2014/main" id="{DF9E8A08-BE38-5E5D-BA99-44966D3A5B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0860" y="7114556"/>
            <a:ext cx="609600" cy="609600"/>
          </a:xfrm>
          <a:prstGeom prst="rect">
            <a:avLst/>
          </a:prstGeom>
        </p:spPr>
      </p:pic>
    </p:spTree>
    <p:extLst>
      <p:ext uri="{BB962C8B-B14F-4D97-AF65-F5344CB8AC3E}">
        <p14:creationId xmlns:p14="http://schemas.microsoft.com/office/powerpoint/2010/main" val="254930909"/>
      </p:ext>
    </p:extLst>
  </p:cSld>
  <p:clrMapOvr>
    <a:masterClrMapping/>
  </p:clrMapOvr>
  <mc:AlternateContent xmlns:mc="http://schemas.openxmlformats.org/markup-compatibility/2006">
    <mc:Choice xmlns:p14="http://schemas.microsoft.com/office/powerpoint/2010/main" Requires="p14">
      <p:transition spd="slow" p14:dur="2000" advTm="26411"/>
    </mc:Choice>
    <mc:Fallback>
      <p:transition spd="slow" advTm="2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Admissions Documents</a:t>
            </a:r>
          </a:p>
        </p:txBody>
      </p:sp>
      <p:sp>
        <p:nvSpPr>
          <p:cNvPr id="3" name="Content Placeholder 2"/>
          <p:cNvSpPr>
            <a:spLocks noGrp="1"/>
          </p:cNvSpPr>
          <p:nvPr>
            <p:ph idx="1"/>
          </p:nvPr>
        </p:nvSpPr>
        <p:spPr>
          <a:xfrm>
            <a:off x="276340" y="1908721"/>
            <a:ext cx="11613998" cy="4554749"/>
          </a:xfrm>
        </p:spPr>
        <p:txBody>
          <a:bodyPr vert="horz" lIns="91440" tIns="45720" rIns="91440" bIns="45720" rtlCol="0" anchor="t">
            <a:normAutofit/>
          </a:bodyPr>
          <a:lstStyle/>
          <a:p>
            <a:pPr marL="0" indent="0">
              <a:buNone/>
            </a:pPr>
            <a:r>
              <a:rPr lang="en-US" sz="2400" b="1">
                <a:solidFill>
                  <a:srgbClr val="0078AD"/>
                </a:solidFill>
                <a:latin typeface="ITC Garamond Std Book Cond"/>
              </a:rPr>
              <a:t>You need to bring official admissions documents to finalize your admissions</a:t>
            </a:r>
          </a:p>
          <a:p>
            <a:r>
              <a:rPr lang="en-US" sz="2400">
                <a:solidFill>
                  <a:srgbClr val="63666A"/>
                </a:solidFill>
                <a:latin typeface="ITC Garamond Std Book Cond" panose="02020606060506020304" pitchFamily="18" charset="0"/>
              </a:rPr>
              <a:t>Submit Original or Attested Copies of your Proof of Degree</a:t>
            </a:r>
          </a:p>
          <a:p>
            <a:r>
              <a:rPr lang="en-US" sz="2400">
                <a:solidFill>
                  <a:srgbClr val="63666A"/>
                </a:solidFill>
                <a:latin typeface="ITC Garamond Std Book Cond" panose="02020606060506020304" pitchFamily="18" charset="0"/>
              </a:rPr>
              <a:t>Submit Original or Attested Copies of your Transcripts</a:t>
            </a:r>
          </a:p>
          <a:p>
            <a:r>
              <a:rPr lang="en-US" sz="2400">
                <a:solidFill>
                  <a:srgbClr val="63666A"/>
                </a:solidFill>
                <a:latin typeface="ITC Garamond Std Book Cond" panose="02020606060506020304" pitchFamily="18" charset="0"/>
              </a:rPr>
              <a:t>Submit Official Test Scores</a:t>
            </a:r>
          </a:p>
          <a:p>
            <a:r>
              <a:rPr lang="en-US" sz="2400">
                <a:solidFill>
                  <a:srgbClr val="63666A"/>
                </a:solidFill>
                <a:latin typeface="ITC Garamond Std Book Cond" panose="02020606060506020304" pitchFamily="18" charset="0"/>
              </a:rPr>
              <a:t>Submit any outstanding requirements, such as meningitis vaccination records (if under the age of 22) via E-Services. If you have not received your I-20 yet, please review your To Do List in E- Services to upload any outstanding items and ensure that your English proficiency test scores have been officially reported to UHCL.</a:t>
            </a:r>
          </a:p>
          <a:p>
            <a:endParaRPr lang="en-US" sz="2400">
              <a:solidFill>
                <a:srgbClr val="63666A"/>
              </a:solidFill>
              <a:latin typeface="ITC Garamond Std Book Cond" panose="02020606060506020304" pitchFamily="18" charset="0"/>
            </a:endParaRPr>
          </a:p>
          <a:p>
            <a:pPr marL="0" indent="0">
              <a:buNone/>
            </a:pPr>
            <a:r>
              <a:rPr lang="en-US" sz="2400" b="1">
                <a:solidFill>
                  <a:srgbClr val="0078AD"/>
                </a:solidFill>
                <a:latin typeface="ITC Garamond Std Book Cond" panose="02020606060506020304" pitchFamily="18" charset="0"/>
              </a:rPr>
              <a:t>These documents will not be returned to you, make sure you are providing a copy you do not need returned to you. Please bring these documents with you to orientation.</a:t>
            </a:r>
            <a:endParaRPr lang="en-US" sz="2400">
              <a:solidFill>
                <a:srgbClr val="63666A"/>
              </a:solidFill>
              <a:latin typeface="ITC Garamond Std Book Cond" panose="02020606060506020304" pitchFamily="18" charset="0"/>
            </a:endParaRPr>
          </a:p>
        </p:txBody>
      </p:sp>
      <p:pic>
        <p:nvPicPr>
          <p:cNvPr id="4" name="Recorded Sound">
            <a:hlinkClick r:id="" action="ppaction://media"/>
            <a:extLst>
              <a:ext uri="{FF2B5EF4-FFF2-40B4-BE49-F238E27FC236}">
                <a16:creationId xmlns:a16="http://schemas.microsoft.com/office/drawing/2014/main" id="{AA45B862-6D5E-3683-745F-F155B248B2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52238" y="7270504"/>
            <a:ext cx="609600" cy="609600"/>
          </a:xfrm>
          <a:prstGeom prst="rect">
            <a:avLst/>
          </a:prstGeom>
        </p:spPr>
      </p:pic>
    </p:spTree>
    <p:extLst>
      <p:ext uri="{BB962C8B-B14F-4D97-AF65-F5344CB8AC3E}">
        <p14:creationId xmlns:p14="http://schemas.microsoft.com/office/powerpoint/2010/main" val="3417988467"/>
      </p:ext>
    </p:extLst>
  </p:cSld>
  <p:clrMapOvr>
    <a:masterClrMapping/>
  </p:clrMapOvr>
  <mc:AlternateContent xmlns:mc="http://schemas.openxmlformats.org/markup-compatibility/2006">
    <mc:Choice xmlns:p14="http://schemas.microsoft.com/office/powerpoint/2010/main" Requires="p14">
      <p:transition spd="slow" p14:dur="2000" advTm="36954"/>
    </mc:Choice>
    <mc:Fallback>
      <p:transition spd="slow" advTm="3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U.S. Port of Entry</a:t>
            </a:r>
          </a:p>
        </p:txBody>
      </p:sp>
      <p:sp>
        <p:nvSpPr>
          <p:cNvPr id="3" name="Content Placeholder 2"/>
          <p:cNvSpPr>
            <a:spLocks noGrp="1"/>
          </p:cNvSpPr>
          <p:nvPr>
            <p:ph idx="1"/>
          </p:nvPr>
        </p:nvSpPr>
        <p:spPr>
          <a:xfrm>
            <a:off x="6096000" y="1944076"/>
            <a:ext cx="5661752" cy="4554749"/>
          </a:xfrm>
        </p:spPr>
        <p:txBody>
          <a:bodyPr>
            <a:normAutofit/>
          </a:bodyPr>
          <a:lstStyle/>
          <a:p>
            <a:r>
              <a:rPr lang="en-US" sz="2400" dirty="0">
                <a:solidFill>
                  <a:srgbClr val="63666A"/>
                </a:solidFill>
                <a:latin typeface="ITC Garamond Std Book Cond" panose="02020606060506020304" pitchFamily="18" charset="0"/>
              </a:rPr>
              <a:t>Follow signs to U.S. Customs. Get in the line for non-U.S. citizens.</a:t>
            </a:r>
          </a:p>
          <a:p>
            <a:r>
              <a:rPr lang="en-US" sz="2400" dirty="0">
                <a:solidFill>
                  <a:srgbClr val="63666A"/>
                </a:solidFill>
                <a:latin typeface="ITC Garamond Std Book Cond" panose="02020606060506020304" pitchFamily="18" charset="0"/>
              </a:rPr>
              <a:t>Present your passport and Form I-20 to the U.S. immigration officer</a:t>
            </a:r>
          </a:p>
          <a:p>
            <a:r>
              <a:rPr lang="en-US" sz="2400" dirty="0">
                <a:solidFill>
                  <a:srgbClr val="63666A"/>
                </a:solidFill>
                <a:latin typeface="ITC Garamond Std Book Cond" panose="02020606060506020304" pitchFamily="18" charset="0"/>
              </a:rPr>
              <a:t>Be sure that the officer admits you using your F-1 visa by checking your I-94 before leaving the airport </a:t>
            </a:r>
          </a:p>
          <a:p>
            <a:r>
              <a:rPr lang="en-US" sz="2400" dirty="0">
                <a:solidFill>
                  <a:srgbClr val="63666A"/>
                </a:solidFill>
                <a:latin typeface="ITC Garamond Std Book Cond" panose="02020606060506020304" pitchFamily="18" charset="0"/>
              </a:rPr>
              <a:t>If your I-94 states any entry other than F-1 and a specific expiration date (not D/S), please go back to have this corrected BEFORE you leave the immigration booth</a:t>
            </a:r>
          </a:p>
        </p:txBody>
      </p:sp>
      <p:pic>
        <p:nvPicPr>
          <p:cNvPr id="4" name="Picture 3">
            <a:extLst>
              <a:ext uri="{FF2B5EF4-FFF2-40B4-BE49-F238E27FC236}">
                <a16:creationId xmlns:a16="http://schemas.microsoft.com/office/drawing/2014/main" id="{5F3C44DF-4419-4F1F-BE6C-BF8607EBEB23}"/>
              </a:ext>
            </a:extLst>
          </p:cNvPr>
          <p:cNvPicPr>
            <a:picLocks noChangeAspect="1"/>
          </p:cNvPicPr>
          <p:nvPr/>
        </p:nvPicPr>
        <p:blipFill rotWithShape="1">
          <a:blip r:embed="rId4"/>
          <a:srcRect l="-4" r="20410"/>
          <a:stretch/>
        </p:blipFill>
        <p:spPr>
          <a:xfrm>
            <a:off x="274319" y="2093205"/>
            <a:ext cx="5194953" cy="3663108"/>
          </a:xfrm>
          <a:prstGeom prst="rect">
            <a:avLst/>
          </a:prstGeom>
        </p:spPr>
      </p:pic>
      <p:pic>
        <p:nvPicPr>
          <p:cNvPr id="5" name="Recorded Sound">
            <a:hlinkClick r:id="" action="ppaction://media"/>
            <a:extLst>
              <a:ext uri="{FF2B5EF4-FFF2-40B4-BE49-F238E27FC236}">
                <a16:creationId xmlns:a16="http://schemas.microsoft.com/office/drawing/2014/main" id="{D675B8A3-ECFA-835F-89AF-8C15649C77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57752" y="7486650"/>
            <a:ext cx="609600" cy="609600"/>
          </a:xfrm>
          <a:prstGeom prst="rect">
            <a:avLst/>
          </a:prstGeom>
        </p:spPr>
      </p:pic>
    </p:spTree>
    <p:extLst>
      <p:ext uri="{BB962C8B-B14F-4D97-AF65-F5344CB8AC3E}">
        <p14:creationId xmlns:p14="http://schemas.microsoft.com/office/powerpoint/2010/main" val="1983324534"/>
      </p:ext>
    </p:extLst>
  </p:cSld>
  <p:clrMapOvr>
    <a:masterClrMapping/>
  </p:clrMapOvr>
  <mc:AlternateContent xmlns:mc="http://schemas.openxmlformats.org/markup-compatibility/2006">
    <mc:Choice xmlns:p14="http://schemas.microsoft.com/office/powerpoint/2010/main" Requires="p14">
      <p:transition spd="slow" p14:dur="2000" advTm="32123"/>
    </mc:Choice>
    <mc:Fallback>
      <p:transition spd="slow" advTm="3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Deferred Inspection</a:t>
            </a:r>
          </a:p>
        </p:txBody>
      </p:sp>
      <p:sp>
        <p:nvSpPr>
          <p:cNvPr id="3" name="Content Placeholder 2"/>
          <p:cNvSpPr>
            <a:spLocks noGrp="1"/>
          </p:cNvSpPr>
          <p:nvPr>
            <p:ph idx="1"/>
          </p:nvPr>
        </p:nvSpPr>
        <p:spPr>
          <a:xfrm>
            <a:off x="276340" y="2093205"/>
            <a:ext cx="5661752" cy="4554749"/>
          </a:xfrm>
        </p:spPr>
        <p:txBody>
          <a:bodyPr>
            <a:normAutofit/>
          </a:bodyPr>
          <a:lstStyle/>
          <a:p>
            <a:pPr marL="0" indent="0">
              <a:buNone/>
            </a:pPr>
            <a:r>
              <a:rPr lang="en-US" sz="2400">
                <a:solidFill>
                  <a:srgbClr val="63666A"/>
                </a:solidFill>
                <a:latin typeface="ITC Garamond Std Book Cond" panose="02020606060506020304" pitchFamily="18" charset="0"/>
              </a:rPr>
              <a:t>Occasionally, when going through the port of entry, you may be sent to Deferred Inspection (sometimes called Secondary Inspection.) This may happen if additional information is required by the officer. It is normal but could delay you for a bit.</a:t>
            </a:r>
          </a:p>
          <a:p>
            <a:pPr marL="0" indent="0">
              <a:buNone/>
            </a:pPr>
            <a:endParaRPr lang="en-US" sz="2400">
              <a:solidFill>
                <a:srgbClr val="63666A"/>
              </a:solidFill>
              <a:latin typeface="Merriweather" panose="00000500000000000000" pitchFamily="50" charset="0"/>
            </a:endParaRPr>
          </a:p>
        </p:txBody>
      </p:sp>
      <p:pic>
        <p:nvPicPr>
          <p:cNvPr id="4" name="Picture 3">
            <a:extLst>
              <a:ext uri="{FF2B5EF4-FFF2-40B4-BE49-F238E27FC236}">
                <a16:creationId xmlns:a16="http://schemas.microsoft.com/office/drawing/2014/main" id="{029DA09B-CEFE-47BA-859D-3E0043B6A7B1}"/>
              </a:ext>
            </a:extLst>
          </p:cNvPr>
          <p:cNvPicPr>
            <a:picLocks noChangeAspect="1"/>
          </p:cNvPicPr>
          <p:nvPr/>
        </p:nvPicPr>
        <p:blipFill rotWithShape="1">
          <a:blip r:embed="rId4"/>
          <a:srcRect l="25257"/>
          <a:stretch/>
        </p:blipFill>
        <p:spPr>
          <a:xfrm>
            <a:off x="6908799" y="1695903"/>
            <a:ext cx="4841083" cy="4743450"/>
          </a:xfrm>
          <a:prstGeom prst="rect">
            <a:avLst/>
          </a:prstGeom>
        </p:spPr>
      </p:pic>
      <p:pic>
        <p:nvPicPr>
          <p:cNvPr id="5" name="Recorded Sound">
            <a:hlinkClick r:id="" action="ppaction://media"/>
            <a:extLst>
              <a:ext uri="{FF2B5EF4-FFF2-40B4-BE49-F238E27FC236}">
                <a16:creationId xmlns:a16="http://schemas.microsoft.com/office/drawing/2014/main" id="{F9CA6F20-C606-1F44-F0D9-C0871BC60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5082" y="7449003"/>
            <a:ext cx="609600" cy="609600"/>
          </a:xfrm>
          <a:prstGeom prst="rect">
            <a:avLst/>
          </a:prstGeom>
        </p:spPr>
      </p:pic>
    </p:spTree>
    <p:extLst>
      <p:ext uri="{BB962C8B-B14F-4D97-AF65-F5344CB8AC3E}">
        <p14:creationId xmlns:p14="http://schemas.microsoft.com/office/powerpoint/2010/main" val="1461276138"/>
      </p:ext>
    </p:extLst>
  </p:cSld>
  <p:clrMapOvr>
    <a:masterClrMapping/>
  </p:clrMapOvr>
  <mc:AlternateContent xmlns:mc="http://schemas.openxmlformats.org/markup-compatibility/2006">
    <mc:Choice xmlns:p14="http://schemas.microsoft.com/office/powerpoint/2010/main" Requires="p14">
      <p:transition spd="slow" p14:dur="2000" advTm="15986"/>
    </mc:Choice>
    <mc:Fallback>
      <p:transition spd="slow" advTm="1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normAutofit fontScale="90000"/>
          </a:bodyPr>
          <a:lstStyle/>
          <a:p>
            <a:r>
              <a:rPr lang="en-US">
                <a:solidFill>
                  <a:srgbClr val="0078AD"/>
                </a:solidFill>
                <a:latin typeface="Trebuchet MS" panose="020B0603020202020204" pitchFamily="34" charset="0"/>
              </a:rPr>
              <a:t>Meet the Office of International Admissions and Programs Team</a:t>
            </a:r>
          </a:p>
        </p:txBody>
      </p:sp>
      <p:pic>
        <p:nvPicPr>
          <p:cNvPr id="1042" name="Picture 18">
            <a:extLst>
              <a:ext uri="{FF2B5EF4-FFF2-40B4-BE49-F238E27FC236}">
                <a16:creationId xmlns:a16="http://schemas.microsoft.com/office/drawing/2014/main" id="{7B5C83A1-D325-488C-97B2-4963F54A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2528176"/>
            <a:ext cx="1047750" cy="10678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E45CCDA0-DFEC-44A1-BF10-A363B9E35B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541" y="2528176"/>
            <a:ext cx="1047750" cy="10996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0D3647E9-DBA1-4F02-8EDD-D65B6A25B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307" y="2512241"/>
            <a:ext cx="1097643" cy="105772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657C54F9-F78B-49DE-AA8A-132F6E928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4190" y="2502071"/>
            <a:ext cx="1047750" cy="105772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62F7A080-FF83-4BFC-AED5-2841EB5285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5525" y="4686683"/>
            <a:ext cx="1019175" cy="106963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A1754751-FC5A-49D7-A937-791AE66AA9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7926" y="4686683"/>
            <a:ext cx="1019176" cy="106963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2F851054-5932-493B-A70C-5FB374A15B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1642" y="4677748"/>
            <a:ext cx="1047749" cy="10785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434886A-735C-43AE-8A4C-BE2BC534CB79}"/>
              </a:ext>
            </a:extLst>
          </p:cNvPr>
          <p:cNvSpPr txBox="1"/>
          <p:nvPr/>
        </p:nvSpPr>
        <p:spPr>
          <a:xfrm>
            <a:off x="754380" y="3614500"/>
            <a:ext cx="2034540" cy="1292662"/>
          </a:xfrm>
          <a:prstGeom prst="rect">
            <a:avLst/>
          </a:prstGeom>
          <a:noFill/>
        </p:spPr>
        <p:txBody>
          <a:bodyPr wrap="square" lIns="91440" tIns="45720" rIns="91440" bIns="45720" rtlCol="0" anchor="t">
            <a:spAutoFit/>
          </a:bodyPr>
          <a:lstStyle/>
          <a:p>
            <a:pPr algn="ctr"/>
            <a:r>
              <a:rPr lang="en-US" b="1">
                <a:solidFill>
                  <a:srgbClr val="0078AD"/>
                </a:solidFill>
                <a:latin typeface="ITC Garamond Std Book Cond" panose="02020606060506020304" pitchFamily="18" charset="0"/>
              </a:rPr>
              <a:t>Dr. Johna McClendon</a:t>
            </a:r>
          </a:p>
          <a:p>
            <a:pPr algn="ctr"/>
            <a:r>
              <a:rPr lang="en-US" sz="1400">
                <a:solidFill>
                  <a:srgbClr val="63666A"/>
                </a:solidFill>
                <a:latin typeface="ITC Garamond Std Book Cond"/>
              </a:rPr>
              <a:t>Director, International Admissions &amp; Student Services</a:t>
            </a:r>
            <a:endParaRPr lang="en-US" sz="1400" b="1">
              <a:solidFill>
                <a:srgbClr val="0078AD"/>
              </a:solidFill>
              <a:latin typeface="ITC Garamond Std Book Cond"/>
            </a:endParaRPr>
          </a:p>
        </p:txBody>
      </p:sp>
      <p:sp>
        <p:nvSpPr>
          <p:cNvPr id="32" name="TextBox 31">
            <a:extLst>
              <a:ext uri="{FF2B5EF4-FFF2-40B4-BE49-F238E27FC236}">
                <a16:creationId xmlns:a16="http://schemas.microsoft.com/office/drawing/2014/main" id="{251789D3-27DB-4606-96EC-2661147A29C9}"/>
              </a:ext>
            </a:extLst>
          </p:cNvPr>
          <p:cNvSpPr txBox="1"/>
          <p:nvPr/>
        </p:nvSpPr>
        <p:spPr>
          <a:xfrm>
            <a:off x="3499600" y="3653760"/>
            <a:ext cx="2034540" cy="1015663"/>
          </a:xfrm>
          <a:prstGeom prst="rect">
            <a:avLst/>
          </a:prstGeom>
          <a:noFill/>
        </p:spPr>
        <p:txBody>
          <a:bodyPr wrap="square" lIns="91440" tIns="45720" rIns="91440" bIns="45720" rtlCol="0" anchor="t">
            <a:spAutoFit/>
          </a:bodyPr>
          <a:lstStyle/>
          <a:p>
            <a:pPr algn="ctr"/>
            <a:r>
              <a:rPr lang="en-US" b="1">
                <a:solidFill>
                  <a:srgbClr val="0078AD"/>
                </a:solidFill>
                <a:latin typeface="ITC Garamond Std Book Cond"/>
              </a:rPr>
              <a:t>Stephanie Holleran</a:t>
            </a:r>
          </a:p>
          <a:p>
            <a:pPr algn="ctr"/>
            <a:r>
              <a:rPr lang="en-US" sz="1400">
                <a:solidFill>
                  <a:srgbClr val="63666A"/>
                </a:solidFill>
                <a:latin typeface="ITC Garamond Std Book Cond"/>
              </a:rPr>
              <a:t>Manager, International Admissions &amp; Student Services</a:t>
            </a:r>
            <a:endParaRPr lang="en-US" sz="1400" b="1">
              <a:solidFill>
                <a:srgbClr val="0078AD"/>
              </a:solidFill>
              <a:latin typeface="ITC Garamond Std Book Cond"/>
            </a:endParaRPr>
          </a:p>
        </p:txBody>
      </p:sp>
      <p:sp>
        <p:nvSpPr>
          <p:cNvPr id="33" name="TextBox 32">
            <a:extLst>
              <a:ext uri="{FF2B5EF4-FFF2-40B4-BE49-F238E27FC236}">
                <a16:creationId xmlns:a16="http://schemas.microsoft.com/office/drawing/2014/main" id="{4A1CE2BB-75F5-40B6-A68C-54E429F9F698}"/>
              </a:ext>
            </a:extLst>
          </p:cNvPr>
          <p:cNvSpPr txBox="1"/>
          <p:nvPr/>
        </p:nvSpPr>
        <p:spPr>
          <a:xfrm>
            <a:off x="6437102" y="3653760"/>
            <a:ext cx="2034540" cy="800219"/>
          </a:xfrm>
          <a:prstGeom prst="rect">
            <a:avLst/>
          </a:prstGeom>
          <a:noFill/>
        </p:spPr>
        <p:txBody>
          <a:bodyPr wrap="square" lIns="91440" tIns="45720" rIns="91440" bIns="45720" rtlCol="0" anchor="t">
            <a:spAutoFit/>
          </a:bodyPr>
          <a:lstStyle/>
          <a:p>
            <a:pPr algn="ctr"/>
            <a:r>
              <a:rPr lang="en-US" b="1">
                <a:solidFill>
                  <a:srgbClr val="0078AD"/>
                </a:solidFill>
                <a:latin typeface="ITC Garamond Std Book Cond" panose="02020606060506020304" pitchFamily="18" charset="0"/>
              </a:rPr>
              <a:t>Mabel Perez</a:t>
            </a:r>
          </a:p>
          <a:p>
            <a:pPr algn="ctr"/>
            <a:r>
              <a:rPr lang="en-US" sz="1400">
                <a:solidFill>
                  <a:srgbClr val="63666A"/>
                </a:solidFill>
                <a:latin typeface="ITC Garamond Std Book Cond"/>
              </a:rPr>
              <a:t>Manager, International Outreach</a:t>
            </a:r>
            <a:endParaRPr lang="en-US" sz="1400" b="1">
              <a:solidFill>
                <a:srgbClr val="0078AD"/>
              </a:solidFill>
              <a:latin typeface="ITC Garamond Std Book Cond"/>
            </a:endParaRPr>
          </a:p>
        </p:txBody>
      </p:sp>
      <p:sp>
        <p:nvSpPr>
          <p:cNvPr id="34" name="TextBox 33">
            <a:extLst>
              <a:ext uri="{FF2B5EF4-FFF2-40B4-BE49-F238E27FC236}">
                <a16:creationId xmlns:a16="http://schemas.microsoft.com/office/drawing/2014/main" id="{6D13D258-3FE8-4BF0-9630-A5007D39DE20}"/>
              </a:ext>
            </a:extLst>
          </p:cNvPr>
          <p:cNvSpPr txBox="1"/>
          <p:nvPr/>
        </p:nvSpPr>
        <p:spPr>
          <a:xfrm>
            <a:off x="9250795" y="3734911"/>
            <a:ext cx="2034540" cy="800219"/>
          </a:xfrm>
          <a:prstGeom prst="rect">
            <a:avLst/>
          </a:prstGeom>
          <a:noFill/>
        </p:spPr>
        <p:txBody>
          <a:bodyPr wrap="square" lIns="91440" tIns="45720" rIns="91440" bIns="45720" rtlCol="0" anchor="t">
            <a:spAutoFit/>
          </a:bodyPr>
          <a:lstStyle/>
          <a:p>
            <a:pPr algn="ctr"/>
            <a:r>
              <a:rPr lang="en-US" b="1">
                <a:solidFill>
                  <a:srgbClr val="0078AD"/>
                </a:solidFill>
                <a:latin typeface="ITC Garamond Std Book Cond" panose="02020606060506020304" pitchFamily="18" charset="0"/>
              </a:rPr>
              <a:t>Livia Kidd</a:t>
            </a:r>
          </a:p>
          <a:p>
            <a:pPr algn="ctr"/>
            <a:r>
              <a:rPr lang="en-US" sz="1400">
                <a:solidFill>
                  <a:srgbClr val="63666A"/>
                </a:solidFill>
                <a:latin typeface="ITC Garamond Std Book Cond"/>
              </a:rPr>
              <a:t>Senior International Student Counselor</a:t>
            </a:r>
            <a:endParaRPr lang="en-US" sz="1400" b="1">
              <a:solidFill>
                <a:srgbClr val="0078AD"/>
              </a:solidFill>
              <a:latin typeface="ITC Garamond Std Book Cond" panose="02020606060506020304" pitchFamily="18" charset="0"/>
            </a:endParaRPr>
          </a:p>
        </p:txBody>
      </p:sp>
      <p:sp>
        <p:nvSpPr>
          <p:cNvPr id="35" name="TextBox 34">
            <a:extLst>
              <a:ext uri="{FF2B5EF4-FFF2-40B4-BE49-F238E27FC236}">
                <a16:creationId xmlns:a16="http://schemas.microsoft.com/office/drawing/2014/main" id="{B137A869-9ADF-4F4E-A3C0-3B76E6C12814}"/>
              </a:ext>
            </a:extLst>
          </p:cNvPr>
          <p:cNvSpPr txBox="1"/>
          <p:nvPr/>
        </p:nvSpPr>
        <p:spPr>
          <a:xfrm>
            <a:off x="1787842" y="5938572"/>
            <a:ext cx="2034540" cy="584775"/>
          </a:xfrm>
          <a:prstGeom prst="rect">
            <a:avLst/>
          </a:prstGeom>
          <a:noFill/>
        </p:spPr>
        <p:txBody>
          <a:bodyPr wrap="square" lIns="91440" tIns="45720" rIns="91440" bIns="45720" rtlCol="0" anchor="t">
            <a:spAutoFit/>
          </a:bodyPr>
          <a:lstStyle/>
          <a:p>
            <a:pPr algn="ctr"/>
            <a:r>
              <a:rPr lang="en-US" b="1">
                <a:solidFill>
                  <a:srgbClr val="0078AD"/>
                </a:solidFill>
                <a:latin typeface="ITC Garamond Std Book Cond" panose="02020606060506020304" pitchFamily="18" charset="0"/>
              </a:rPr>
              <a:t>Crystal Klyng</a:t>
            </a:r>
          </a:p>
          <a:p>
            <a:pPr algn="ctr"/>
            <a:r>
              <a:rPr lang="en-US" sz="1400">
                <a:solidFill>
                  <a:srgbClr val="63666A"/>
                </a:solidFill>
                <a:latin typeface="ITC Garamond Std Book Cond"/>
              </a:rPr>
              <a:t>Global Initiative Advisor</a:t>
            </a:r>
            <a:endParaRPr lang="en-US" sz="1400" b="1">
              <a:solidFill>
                <a:srgbClr val="0078AD"/>
              </a:solidFill>
              <a:latin typeface="ITC Garamond Std Book Cond"/>
            </a:endParaRPr>
          </a:p>
        </p:txBody>
      </p:sp>
      <p:sp>
        <p:nvSpPr>
          <p:cNvPr id="36" name="TextBox 35">
            <a:extLst>
              <a:ext uri="{FF2B5EF4-FFF2-40B4-BE49-F238E27FC236}">
                <a16:creationId xmlns:a16="http://schemas.microsoft.com/office/drawing/2014/main" id="{C01842F6-C63A-42C3-B04B-CF9DE1B31E24}"/>
              </a:ext>
            </a:extLst>
          </p:cNvPr>
          <p:cNvSpPr txBox="1"/>
          <p:nvPr/>
        </p:nvSpPr>
        <p:spPr>
          <a:xfrm>
            <a:off x="4910244" y="5912467"/>
            <a:ext cx="2034540" cy="800219"/>
          </a:xfrm>
          <a:prstGeom prst="rect">
            <a:avLst/>
          </a:prstGeom>
          <a:noFill/>
        </p:spPr>
        <p:txBody>
          <a:bodyPr wrap="square" rtlCol="0">
            <a:spAutoFit/>
          </a:bodyPr>
          <a:lstStyle/>
          <a:p>
            <a:pPr algn="ctr"/>
            <a:r>
              <a:rPr lang="en-US" b="1">
                <a:solidFill>
                  <a:srgbClr val="0078AD"/>
                </a:solidFill>
                <a:latin typeface="ITC Garamond Std Book Cond" panose="02020606060506020304" pitchFamily="18" charset="0"/>
              </a:rPr>
              <a:t>Rebekah Gonzalez</a:t>
            </a:r>
          </a:p>
          <a:p>
            <a:pPr algn="ctr"/>
            <a:r>
              <a:rPr lang="en-US" sz="1400">
                <a:solidFill>
                  <a:srgbClr val="63666A"/>
                </a:solidFill>
                <a:latin typeface="ITC Garamond Std Book Cond" panose="02020606060506020304" pitchFamily="18" charset="0"/>
              </a:rPr>
              <a:t>International Admissions Advisor I</a:t>
            </a:r>
            <a:endParaRPr lang="en-US" sz="1400" b="1">
              <a:solidFill>
                <a:srgbClr val="0078AD"/>
              </a:solidFill>
              <a:latin typeface="ITC Garamond Std Book Cond" panose="02020606060506020304" pitchFamily="18" charset="0"/>
            </a:endParaRPr>
          </a:p>
        </p:txBody>
      </p:sp>
      <p:sp>
        <p:nvSpPr>
          <p:cNvPr id="37" name="TextBox 36">
            <a:extLst>
              <a:ext uri="{FF2B5EF4-FFF2-40B4-BE49-F238E27FC236}">
                <a16:creationId xmlns:a16="http://schemas.microsoft.com/office/drawing/2014/main" id="{9CFB3998-929C-401E-BFCF-074859F56961}"/>
              </a:ext>
            </a:extLst>
          </p:cNvPr>
          <p:cNvSpPr txBox="1"/>
          <p:nvPr/>
        </p:nvSpPr>
        <p:spPr>
          <a:xfrm>
            <a:off x="7904950" y="5909340"/>
            <a:ext cx="2034540" cy="800219"/>
          </a:xfrm>
          <a:prstGeom prst="rect">
            <a:avLst/>
          </a:prstGeom>
          <a:noFill/>
        </p:spPr>
        <p:txBody>
          <a:bodyPr wrap="square" rtlCol="0">
            <a:spAutoFit/>
          </a:bodyPr>
          <a:lstStyle/>
          <a:p>
            <a:pPr algn="ctr"/>
            <a:r>
              <a:rPr lang="en-US" b="1">
                <a:solidFill>
                  <a:srgbClr val="0078AD"/>
                </a:solidFill>
                <a:latin typeface="ITC Garamond Std Book Cond" panose="02020606060506020304" pitchFamily="18" charset="0"/>
              </a:rPr>
              <a:t>Andrew Ngo</a:t>
            </a:r>
          </a:p>
          <a:p>
            <a:pPr algn="ctr"/>
            <a:r>
              <a:rPr lang="en-US" sz="1400">
                <a:solidFill>
                  <a:srgbClr val="63666A"/>
                </a:solidFill>
                <a:latin typeface="ITC Garamond Std Book Cond" panose="02020606060506020304" pitchFamily="18" charset="0"/>
              </a:rPr>
              <a:t>International Admissions Advisor I</a:t>
            </a:r>
            <a:endParaRPr lang="en-US" sz="1400" b="1">
              <a:solidFill>
                <a:srgbClr val="0078AD"/>
              </a:solidFill>
              <a:latin typeface="ITC Garamond Std Book Cond" panose="02020606060506020304" pitchFamily="18" charset="0"/>
            </a:endParaRPr>
          </a:p>
        </p:txBody>
      </p:sp>
      <p:pic>
        <p:nvPicPr>
          <p:cNvPr id="3" name="Recorded Sound">
            <a:hlinkClick r:id="" action="ppaction://media"/>
            <a:extLst>
              <a:ext uri="{FF2B5EF4-FFF2-40B4-BE49-F238E27FC236}">
                <a16:creationId xmlns:a16="http://schemas.microsoft.com/office/drawing/2014/main" id="{800A553F-28CC-7C01-3CFC-A16F0DAF24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415345" y="6553200"/>
            <a:ext cx="609600" cy="609600"/>
          </a:xfrm>
          <a:prstGeom prst="rect">
            <a:avLst/>
          </a:prstGeom>
        </p:spPr>
      </p:pic>
    </p:spTree>
    <p:extLst>
      <p:ext uri="{BB962C8B-B14F-4D97-AF65-F5344CB8AC3E}">
        <p14:creationId xmlns:p14="http://schemas.microsoft.com/office/powerpoint/2010/main" val="908993866"/>
      </p:ext>
    </p:extLst>
  </p:cSld>
  <p:clrMapOvr>
    <a:masterClrMapping/>
  </p:clrMapOvr>
  <mc:AlternateContent xmlns:mc="http://schemas.openxmlformats.org/markup-compatibility/2006">
    <mc:Choice xmlns:p14="http://schemas.microsoft.com/office/powerpoint/2010/main" Requires="p14">
      <p:transition spd="slow" p14:dur="2000" advTm="20847"/>
    </mc:Choice>
    <mc:Fallback>
      <p:transition spd="slow" advTm="20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381" y="2686758"/>
            <a:ext cx="5963448" cy="805589"/>
          </a:xfrm>
        </p:spPr>
        <p:txBody>
          <a:bodyPr>
            <a:normAutofit/>
          </a:bodyPr>
          <a:lstStyle/>
          <a:p>
            <a:pPr algn="l"/>
            <a:r>
              <a:rPr lang="en-US" sz="4800">
                <a:solidFill>
                  <a:schemeClr val="bg1"/>
                </a:solidFill>
                <a:latin typeface="Trebuchet MS" panose="020B0603020202020204" pitchFamily="34" charset="0"/>
              </a:rPr>
              <a:t>Welcome to the U.S.</a:t>
            </a:r>
          </a:p>
        </p:txBody>
      </p:sp>
      <p:sp>
        <p:nvSpPr>
          <p:cNvPr id="3" name="Subtitle 2"/>
          <p:cNvSpPr>
            <a:spLocks noGrp="1"/>
          </p:cNvSpPr>
          <p:nvPr>
            <p:ph type="subTitle" idx="1"/>
          </p:nvPr>
        </p:nvSpPr>
        <p:spPr>
          <a:xfrm>
            <a:off x="466381" y="3756272"/>
            <a:ext cx="5897309" cy="1222122"/>
          </a:xfrm>
        </p:spPr>
        <p:txBody>
          <a:bodyPr>
            <a:normAutofit/>
          </a:bodyPr>
          <a:lstStyle/>
          <a:p>
            <a:pPr algn="l"/>
            <a:r>
              <a:rPr lang="en-US" sz="2800" i="1">
                <a:solidFill>
                  <a:schemeClr val="bg1"/>
                </a:solidFill>
                <a:latin typeface="ITC Garamond Std Book Cond" panose="02020606060506020304" pitchFamily="18" charset="0"/>
              </a:rPr>
              <a:t>What to do now that you have made it</a:t>
            </a:r>
          </a:p>
        </p:txBody>
      </p:sp>
      <p:cxnSp>
        <p:nvCxnSpPr>
          <p:cNvPr id="5" name="Straight Connector 4"/>
          <p:cNvCxnSpPr/>
          <p:nvPr/>
        </p:nvCxnSpPr>
        <p:spPr>
          <a:xfrm>
            <a:off x="605928" y="3580482"/>
            <a:ext cx="3811836" cy="0"/>
          </a:xfrm>
          <a:prstGeom prst="line">
            <a:avLst/>
          </a:prstGeom>
          <a:ln w="12700">
            <a:solidFill>
              <a:srgbClr val="C1D72E"/>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2B97DA24-A7F8-3D5C-60DB-797E57C110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7289619"/>
            <a:ext cx="609600" cy="609600"/>
          </a:xfrm>
          <a:prstGeom prst="rect">
            <a:avLst/>
          </a:prstGeom>
        </p:spPr>
      </p:pic>
    </p:spTree>
    <p:extLst>
      <p:ext uri="{BB962C8B-B14F-4D97-AF65-F5344CB8AC3E}">
        <p14:creationId xmlns:p14="http://schemas.microsoft.com/office/powerpoint/2010/main" val="3931670310"/>
      </p:ext>
    </p:extLst>
  </p:cSld>
  <p:clrMapOvr>
    <a:masterClrMapping/>
  </p:clrMapOvr>
  <mc:AlternateContent xmlns:mc="http://schemas.openxmlformats.org/markup-compatibility/2006">
    <mc:Choice xmlns:p14="http://schemas.microsoft.com/office/powerpoint/2010/main" Requires="p14">
      <p:transition spd="slow" p14:dur="2000" advTm="5188"/>
    </mc:Choice>
    <mc:Fallback>
      <p:transition spd="slow" advTm="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39" y="913001"/>
            <a:ext cx="4847203" cy="1452827"/>
          </a:xfrm>
        </p:spPr>
        <p:txBody>
          <a:bodyPr/>
          <a:lstStyle/>
          <a:p>
            <a:r>
              <a:rPr lang="en-US">
                <a:solidFill>
                  <a:srgbClr val="0078AD"/>
                </a:solidFill>
                <a:latin typeface="Trebuchet MS" panose="020B0603020202020204" pitchFamily="34" charset="0"/>
              </a:rPr>
              <a:t>Complete Your F-1 Check-In</a:t>
            </a:r>
          </a:p>
        </p:txBody>
      </p:sp>
      <p:sp>
        <p:nvSpPr>
          <p:cNvPr id="3" name="Content Placeholder 2"/>
          <p:cNvSpPr>
            <a:spLocks noGrp="1"/>
          </p:cNvSpPr>
          <p:nvPr>
            <p:ph idx="1"/>
          </p:nvPr>
        </p:nvSpPr>
        <p:spPr>
          <a:xfrm>
            <a:off x="276339" y="2162629"/>
            <a:ext cx="5819661" cy="4492345"/>
          </a:xfrm>
        </p:spPr>
        <p:txBody>
          <a:bodyPr>
            <a:normAutofit lnSpcReduction="10000"/>
          </a:bodyPr>
          <a:lstStyle/>
          <a:p>
            <a:pPr marL="0" indent="0">
              <a:buNone/>
            </a:pPr>
            <a:endParaRPr lang="en-US" sz="2400">
              <a:solidFill>
                <a:srgbClr val="63666A"/>
              </a:solidFill>
              <a:latin typeface="Merriweather" panose="00000500000000000000" pitchFamily="50" charset="0"/>
            </a:endParaRPr>
          </a:p>
          <a:p>
            <a:pPr marL="0" indent="0">
              <a:buNone/>
            </a:pPr>
            <a:r>
              <a:rPr lang="en-US" sz="2400" b="1">
                <a:solidFill>
                  <a:srgbClr val="0078AD"/>
                </a:solidFill>
                <a:latin typeface="ITC Garamond Std Book Cond" panose="02020606060506020304" pitchFamily="18" charset="0"/>
              </a:rPr>
              <a:t>Upon arrival to Houston</a:t>
            </a:r>
          </a:p>
          <a:p>
            <a:r>
              <a:rPr lang="en-US" sz="2400">
                <a:solidFill>
                  <a:srgbClr val="63666A"/>
                </a:solidFill>
                <a:latin typeface="ITC Garamond Std Book Cond" panose="02020606060506020304" pitchFamily="18" charset="0"/>
              </a:rPr>
              <a:t>Report to the Office of International Admissions &amp; Programs (OIAP) by uploading your documents to the ISD Portal: </a:t>
            </a:r>
            <a:r>
              <a:rPr lang="en-US" sz="2400">
                <a:solidFill>
                  <a:srgbClr val="63666A"/>
                </a:solidFill>
                <a:latin typeface="ITC Garamond Std Book Cond" panose="02020606060506020304" pitchFamily="18" charset="0"/>
                <a:hlinkClick r:id="rId4"/>
              </a:rPr>
              <a:t>https://apps.uhcl.edu/isd</a:t>
            </a:r>
            <a:r>
              <a:rPr lang="en-US" sz="2400">
                <a:solidFill>
                  <a:srgbClr val="63666A"/>
                </a:solidFill>
                <a:latin typeface="ITC Garamond Std Book Cond" panose="02020606060506020304" pitchFamily="18" charset="0"/>
              </a:rPr>
              <a:t> </a:t>
            </a:r>
          </a:p>
          <a:p>
            <a:pPr marL="0" indent="0">
              <a:buNone/>
            </a:pPr>
            <a:r>
              <a:rPr lang="en-US" sz="2400" b="1">
                <a:solidFill>
                  <a:srgbClr val="0078AD"/>
                </a:solidFill>
                <a:latin typeface="ITC Garamond Std Book Cond" panose="02020606060506020304" pitchFamily="18" charset="0"/>
              </a:rPr>
              <a:t>Upload the following:</a:t>
            </a:r>
          </a:p>
          <a:p>
            <a:r>
              <a:rPr lang="en-US" sz="2000">
                <a:solidFill>
                  <a:srgbClr val="63666A"/>
                </a:solidFill>
                <a:latin typeface="ITC Garamond Std Book Cond" panose="02020606060506020304" pitchFamily="18" charset="0"/>
              </a:rPr>
              <a:t>Form I-20 with your signature on it</a:t>
            </a:r>
          </a:p>
          <a:p>
            <a:r>
              <a:rPr lang="en-US" sz="2000">
                <a:solidFill>
                  <a:srgbClr val="63666A"/>
                </a:solidFill>
                <a:latin typeface="ITC Garamond Std Book Cond" panose="02020606060506020304" pitchFamily="18" charset="0"/>
              </a:rPr>
              <a:t>Passport</a:t>
            </a:r>
          </a:p>
          <a:p>
            <a:r>
              <a:rPr lang="en-US" sz="2000">
                <a:solidFill>
                  <a:srgbClr val="63666A"/>
                </a:solidFill>
                <a:latin typeface="ITC Garamond Std Book Cond" panose="02020606060506020304" pitchFamily="18" charset="0"/>
              </a:rPr>
              <a:t>F-1 Visa</a:t>
            </a:r>
          </a:p>
          <a:p>
            <a:r>
              <a:rPr lang="en-US" sz="2000">
                <a:solidFill>
                  <a:srgbClr val="63666A"/>
                </a:solidFill>
                <a:latin typeface="ITC Garamond Std Book Cond" panose="02020606060506020304" pitchFamily="18" charset="0"/>
              </a:rPr>
              <a:t>Most recent I-94 arrival record. You can obtain this on the U.S. Customs and Border Patrol website: </a:t>
            </a:r>
            <a:r>
              <a:rPr lang="en-US" sz="2000">
                <a:solidFill>
                  <a:srgbClr val="63666A"/>
                </a:solidFill>
                <a:latin typeface="ITC Garamond Std Book Cond" panose="02020606060506020304" pitchFamily="18" charset="0"/>
                <a:hlinkClick r:id="rId5"/>
              </a:rPr>
              <a:t>https://i94.cbp.dhs.gov/I94/#/home</a:t>
            </a:r>
            <a:r>
              <a:rPr lang="en-US" sz="2000">
                <a:solidFill>
                  <a:srgbClr val="63666A"/>
                </a:solidFill>
                <a:latin typeface="ITC Garamond Std Book Cond" panose="02020606060506020304" pitchFamily="18" charset="0"/>
              </a:rPr>
              <a:t> </a:t>
            </a:r>
          </a:p>
          <a:p>
            <a:pPr lvl="1"/>
            <a:endParaRPr lang="en-US" sz="2000">
              <a:solidFill>
                <a:srgbClr val="63666A"/>
              </a:solidFill>
              <a:latin typeface="ITC Garamond Std Book Cond" panose="02020606060506020304" pitchFamily="18" charset="0"/>
            </a:endParaRPr>
          </a:p>
          <a:p>
            <a:pPr lvl="1"/>
            <a:endParaRPr lang="en-US" sz="2000">
              <a:solidFill>
                <a:srgbClr val="63666A"/>
              </a:solidFill>
              <a:latin typeface="ITC Garamond Std Book Cond" panose="02020606060506020304" pitchFamily="18" charset="0"/>
            </a:endParaRPr>
          </a:p>
        </p:txBody>
      </p:sp>
      <p:pic>
        <p:nvPicPr>
          <p:cNvPr id="5" name="Picture 4">
            <a:extLst>
              <a:ext uri="{FF2B5EF4-FFF2-40B4-BE49-F238E27FC236}">
                <a16:creationId xmlns:a16="http://schemas.microsoft.com/office/drawing/2014/main" id="{96C6CC17-011A-4BF0-A437-EE3E41D2C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428" y="1357085"/>
            <a:ext cx="5014686" cy="5014686"/>
          </a:xfrm>
          <a:prstGeom prst="rect">
            <a:avLst/>
          </a:prstGeom>
        </p:spPr>
      </p:pic>
      <p:pic>
        <p:nvPicPr>
          <p:cNvPr id="4" name="Recorded Sound">
            <a:hlinkClick r:id="" action="ppaction://media"/>
            <a:extLst>
              <a:ext uri="{FF2B5EF4-FFF2-40B4-BE49-F238E27FC236}">
                <a16:creationId xmlns:a16="http://schemas.microsoft.com/office/drawing/2014/main" id="{70D5AB06-75DF-28AE-2696-8E9520EFE1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3114" y="7301593"/>
            <a:ext cx="609600" cy="609600"/>
          </a:xfrm>
          <a:prstGeom prst="rect">
            <a:avLst/>
          </a:prstGeom>
        </p:spPr>
      </p:pic>
    </p:spTree>
    <p:extLst>
      <p:ext uri="{BB962C8B-B14F-4D97-AF65-F5344CB8AC3E}">
        <p14:creationId xmlns:p14="http://schemas.microsoft.com/office/powerpoint/2010/main" val="2648669850"/>
      </p:ext>
    </p:extLst>
  </p:cSld>
  <p:clrMapOvr>
    <a:masterClrMapping/>
  </p:clrMapOvr>
  <mc:AlternateContent xmlns:mc="http://schemas.openxmlformats.org/markup-compatibility/2006">
    <mc:Choice xmlns:p14="http://schemas.microsoft.com/office/powerpoint/2010/main" Requires="p14">
      <p:transition spd="slow" p14:dur="2000" advTm="22441"/>
    </mc:Choice>
    <mc:Fallback>
      <p:transition spd="slow" advTm="2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Class Enrollment</a:t>
            </a:r>
          </a:p>
        </p:txBody>
      </p:sp>
      <p:sp>
        <p:nvSpPr>
          <p:cNvPr id="3" name="Content Placeholder 2"/>
          <p:cNvSpPr>
            <a:spLocks noGrp="1"/>
          </p:cNvSpPr>
          <p:nvPr>
            <p:ph idx="1"/>
          </p:nvPr>
        </p:nvSpPr>
        <p:spPr>
          <a:xfrm>
            <a:off x="276340" y="2093205"/>
            <a:ext cx="11766398" cy="4554749"/>
          </a:xfrm>
        </p:spPr>
        <p:txBody>
          <a:bodyPr vert="horz" lIns="91440" tIns="45720" rIns="91440" bIns="45720" rtlCol="0" anchor="t">
            <a:normAutofit/>
          </a:bodyPr>
          <a:lstStyle/>
          <a:p>
            <a:r>
              <a:rPr lang="en-US" sz="2400" dirty="0">
                <a:solidFill>
                  <a:srgbClr val="63666A"/>
                </a:solidFill>
                <a:latin typeface="ITC Garamond Std Book Cond"/>
              </a:rPr>
              <a:t>You can enroll for classes through E-Services</a:t>
            </a:r>
            <a:endParaRPr lang="en-US" sz="2400" dirty="0">
              <a:solidFill>
                <a:srgbClr val="63666A"/>
              </a:solidFill>
              <a:latin typeface="ITC Garamond Std Book Cond" panose="02020606060506020304" pitchFamily="18" charset="0"/>
            </a:endParaRPr>
          </a:p>
          <a:p>
            <a:r>
              <a:rPr lang="en-US" sz="2400" dirty="0">
                <a:solidFill>
                  <a:srgbClr val="63666A"/>
                </a:solidFill>
                <a:latin typeface="ITC Garamond Std Book Cond" panose="02020606060506020304" pitchFamily="18" charset="0"/>
              </a:rPr>
              <a:t>Start here: </a:t>
            </a:r>
            <a:r>
              <a:rPr lang="en-US" sz="2400" dirty="0">
                <a:solidFill>
                  <a:srgbClr val="63666A"/>
                </a:solidFill>
                <a:latin typeface="ITC Garamond Std Book Cond" panose="02020606060506020304" pitchFamily="18" charset="0"/>
                <a:hlinkClick r:id="rId4"/>
              </a:rPr>
              <a:t>https://www.uhcl.edu/registrar/enrollment/</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You may need assistance from your academic advisor (this is not the same as your international advisor)</a:t>
            </a:r>
          </a:p>
          <a:p>
            <a:pPr lvl="1"/>
            <a:r>
              <a:rPr lang="en-US" sz="2000" dirty="0">
                <a:solidFill>
                  <a:srgbClr val="63666A"/>
                </a:solidFill>
                <a:latin typeface="ITC Garamond Std Book Cond"/>
              </a:rPr>
              <a:t>Academic advising for undergrad and transfer students can happen virtually prior to arrival. You will need to schedule an appointment with them</a:t>
            </a:r>
          </a:p>
          <a:p>
            <a:pPr lvl="1"/>
            <a:r>
              <a:rPr lang="en-US" sz="2000" dirty="0">
                <a:solidFill>
                  <a:srgbClr val="63666A"/>
                </a:solidFill>
                <a:latin typeface="ITC Garamond Std Book Cond" panose="02020606060506020304" pitchFamily="18" charset="0"/>
              </a:rPr>
              <a:t>For graduate advising please contact your academic or faculty advisor via email if you have questions</a:t>
            </a:r>
          </a:p>
          <a:p>
            <a:r>
              <a:rPr lang="en-US" sz="2400" dirty="0">
                <a:solidFill>
                  <a:srgbClr val="63666A"/>
                </a:solidFill>
                <a:latin typeface="ITC Garamond Std Book Cond" panose="02020606060506020304" pitchFamily="18" charset="0"/>
              </a:rPr>
              <a:t>It is possible to register for classes prior to arriving in the U.S. but be aware of payment deadlines and if you do not come, you are responsible for dropping your classes before the payment deadline</a:t>
            </a:r>
          </a:p>
          <a:p>
            <a:r>
              <a:rPr lang="en-US" sz="2400" dirty="0">
                <a:solidFill>
                  <a:srgbClr val="63666A"/>
                </a:solidFill>
                <a:latin typeface="ITC Garamond Std Book Cond"/>
              </a:rPr>
              <a:t>After you have registered for classes you will need to secure your payment for tuition and print your schedule</a:t>
            </a:r>
          </a:p>
        </p:txBody>
      </p:sp>
      <p:pic>
        <p:nvPicPr>
          <p:cNvPr id="4" name="Recorded Sound">
            <a:hlinkClick r:id="" action="ppaction://media"/>
            <a:extLst>
              <a:ext uri="{FF2B5EF4-FFF2-40B4-BE49-F238E27FC236}">
                <a16:creationId xmlns:a16="http://schemas.microsoft.com/office/drawing/2014/main" id="{951F8AE4-5902-C6EC-B034-EC24DED388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749583"/>
            <a:ext cx="609600" cy="609600"/>
          </a:xfrm>
          <a:prstGeom prst="rect">
            <a:avLst/>
          </a:prstGeom>
        </p:spPr>
      </p:pic>
    </p:spTree>
    <p:extLst>
      <p:ext uri="{BB962C8B-B14F-4D97-AF65-F5344CB8AC3E}">
        <p14:creationId xmlns:p14="http://schemas.microsoft.com/office/powerpoint/2010/main" val="3839519083"/>
      </p:ext>
    </p:extLst>
  </p:cSld>
  <p:clrMapOvr>
    <a:masterClrMapping/>
  </p:clrMapOvr>
  <mc:AlternateContent xmlns:mc="http://schemas.openxmlformats.org/markup-compatibility/2006">
    <mc:Choice xmlns:p14="http://schemas.microsoft.com/office/powerpoint/2010/main" Requires="p14">
      <p:transition spd="slow" p14:dur="2000" advTm="38602"/>
    </mc:Choice>
    <mc:Fallback>
      <p:transition spd="slow" advTm="38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F-1 Full Course Study Requirements</a:t>
            </a:r>
          </a:p>
        </p:txBody>
      </p:sp>
      <p:sp>
        <p:nvSpPr>
          <p:cNvPr id="3" name="Content Placeholder 2"/>
          <p:cNvSpPr>
            <a:spLocks noGrp="1"/>
          </p:cNvSpPr>
          <p:nvPr>
            <p:ph idx="1"/>
          </p:nvPr>
        </p:nvSpPr>
        <p:spPr>
          <a:xfrm>
            <a:off x="204151" y="1826984"/>
            <a:ext cx="5819660" cy="2239308"/>
          </a:xfrm>
        </p:spPr>
        <p:txBody>
          <a:bodyPr>
            <a:normAutofit/>
          </a:bodyPr>
          <a:lstStyle/>
          <a:p>
            <a:pPr marL="0" indent="0">
              <a:buNone/>
            </a:pPr>
            <a:r>
              <a:rPr lang="en-US" sz="2400" b="1">
                <a:solidFill>
                  <a:srgbClr val="0078AD"/>
                </a:solidFill>
                <a:latin typeface="ITC Garamond Std Book Cond" panose="02020606060506020304" pitchFamily="18" charset="0"/>
              </a:rPr>
              <a:t>Minimum Requirements:</a:t>
            </a:r>
          </a:p>
          <a:p>
            <a:pPr marL="0" indent="0">
              <a:buNone/>
            </a:pPr>
            <a:endParaRPr lang="en-US" sz="2400" b="1">
              <a:solidFill>
                <a:srgbClr val="0078AD"/>
              </a:solidFill>
              <a:latin typeface="ITC Garamond Std Book Cond" panose="02020606060506020304" pitchFamily="18" charset="0"/>
            </a:endParaRPr>
          </a:p>
          <a:p>
            <a:pPr marL="0" indent="0">
              <a:buNone/>
            </a:pPr>
            <a:endParaRPr lang="en-US" sz="2400">
              <a:solidFill>
                <a:srgbClr val="63666A"/>
              </a:solidFill>
              <a:latin typeface="Merriweather" panose="00000500000000000000" pitchFamily="50" charset="0"/>
            </a:endParaRPr>
          </a:p>
        </p:txBody>
      </p:sp>
      <p:graphicFrame>
        <p:nvGraphicFramePr>
          <p:cNvPr id="4" name="Table 3">
            <a:extLst>
              <a:ext uri="{FF2B5EF4-FFF2-40B4-BE49-F238E27FC236}">
                <a16:creationId xmlns:a16="http://schemas.microsoft.com/office/drawing/2014/main" id="{53F75D42-34F5-4A6C-A78F-83863FDA917D}"/>
              </a:ext>
            </a:extLst>
          </p:cNvPr>
          <p:cNvGraphicFramePr>
            <a:graphicFrameLocks noGrp="1"/>
          </p:cNvGraphicFramePr>
          <p:nvPr>
            <p:extLst>
              <p:ext uri="{D42A27DB-BD31-4B8C-83A1-F6EECF244321}">
                <p14:modId xmlns:p14="http://schemas.microsoft.com/office/powerpoint/2010/main" val="1745260775"/>
              </p:ext>
            </p:extLst>
          </p:nvPr>
        </p:nvGraphicFramePr>
        <p:xfrm>
          <a:off x="260296" y="2287659"/>
          <a:ext cx="5819661" cy="1645920"/>
        </p:xfrm>
        <a:graphic>
          <a:graphicData uri="http://schemas.openxmlformats.org/drawingml/2006/table">
            <a:tbl>
              <a:tblPr/>
              <a:tblGrid>
                <a:gridCol w="1604210">
                  <a:extLst>
                    <a:ext uri="{9D8B030D-6E8A-4147-A177-3AD203B41FA5}">
                      <a16:colId xmlns:a16="http://schemas.microsoft.com/office/drawing/2014/main" val="1183021538"/>
                    </a:ext>
                  </a:extLst>
                </a:gridCol>
                <a:gridCol w="1305621">
                  <a:extLst>
                    <a:ext uri="{9D8B030D-6E8A-4147-A177-3AD203B41FA5}">
                      <a16:colId xmlns:a16="http://schemas.microsoft.com/office/drawing/2014/main" val="4089836520"/>
                    </a:ext>
                  </a:extLst>
                </a:gridCol>
                <a:gridCol w="1454915">
                  <a:extLst>
                    <a:ext uri="{9D8B030D-6E8A-4147-A177-3AD203B41FA5}">
                      <a16:colId xmlns:a16="http://schemas.microsoft.com/office/drawing/2014/main" val="641494642"/>
                    </a:ext>
                  </a:extLst>
                </a:gridCol>
                <a:gridCol w="1454915">
                  <a:extLst>
                    <a:ext uri="{9D8B030D-6E8A-4147-A177-3AD203B41FA5}">
                      <a16:colId xmlns:a16="http://schemas.microsoft.com/office/drawing/2014/main" val="513246628"/>
                    </a:ext>
                  </a:extLst>
                </a:gridCol>
              </a:tblGrid>
              <a:tr h="179299">
                <a:tc>
                  <a:txBody>
                    <a:bodyPr/>
                    <a:lstStyle/>
                    <a:p>
                      <a:pPr algn="l" rtl="0" fontAlgn="base"/>
                      <a:r>
                        <a:rPr lang="en-US" b="1" i="0">
                          <a:solidFill>
                            <a:srgbClr val="FFFFFF"/>
                          </a:solidFill>
                          <a:effectLst/>
                          <a:latin typeface="ITC Garamond Std Book Cond" panose="02020606060506020304" pitchFamily="18" charset="0"/>
                        </a:rPr>
                        <a:t>Academic Level​</a:t>
                      </a:r>
                      <a:endParaRPr lang="en-US" b="1" i="0">
                        <a:solidFill>
                          <a:srgbClr val="FFFFFF"/>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b="1" i="0">
                          <a:solidFill>
                            <a:srgbClr val="FFFFFF"/>
                          </a:solidFill>
                          <a:effectLst/>
                          <a:latin typeface="ITC Garamond Std Book Cond" panose="02020606060506020304" pitchFamily="18" charset="0"/>
                        </a:rPr>
                        <a:t>Spring/Fall​</a:t>
                      </a:r>
                      <a:endParaRPr lang="en-US" b="1" i="0">
                        <a:solidFill>
                          <a:srgbClr val="FFFFFF"/>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b="1" i="0">
                          <a:solidFill>
                            <a:srgbClr val="FFFFFF"/>
                          </a:solidFill>
                          <a:effectLst/>
                          <a:latin typeface="ITC Garamond Std Book Cond" panose="02020606060506020304" pitchFamily="18" charset="0"/>
                        </a:rPr>
                        <a:t>Minimum # F2F​</a:t>
                      </a:r>
                      <a:endParaRPr lang="en-US" b="1" i="0">
                        <a:solidFill>
                          <a:srgbClr val="FFFFFF"/>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b="1" i="0">
                          <a:solidFill>
                            <a:srgbClr val="FFFFFF"/>
                          </a:solidFill>
                          <a:effectLst/>
                          <a:latin typeface="ITC Garamond Std Book Cond" panose="02020606060506020304" pitchFamily="18" charset="0"/>
                        </a:rPr>
                        <a:t>Allowed Online​</a:t>
                      </a:r>
                      <a:endParaRPr lang="en-US" b="1" i="0">
                        <a:solidFill>
                          <a:srgbClr val="FFFFFF"/>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85752276"/>
                  </a:ext>
                </a:extLst>
              </a:tr>
              <a:tr h="252169">
                <a:tc>
                  <a:txBody>
                    <a:bodyPr/>
                    <a:lstStyle/>
                    <a:p>
                      <a:pPr algn="l" rtl="0" fontAlgn="base"/>
                      <a:r>
                        <a:rPr lang="en-US" b="0" i="0">
                          <a:solidFill>
                            <a:srgbClr val="000000"/>
                          </a:solidFill>
                          <a:effectLst/>
                          <a:latin typeface="ITC Garamond Std Book Cond" panose="02020606060506020304" pitchFamily="18" charset="0"/>
                        </a:rPr>
                        <a:t>Undergraduate (UG)​</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D2DEEF"/>
                    </a:solidFill>
                  </a:tcPr>
                </a:tc>
                <a:tc>
                  <a:txBody>
                    <a:bodyPr/>
                    <a:lstStyle/>
                    <a:p>
                      <a:pPr algn="l" rtl="0" fontAlgn="base"/>
                      <a:r>
                        <a:rPr lang="en-US" b="0" i="0">
                          <a:solidFill>
                            <a:srgbClr val="000000"/>
                          </a:solidFill>
                          <a:effectLst/>
                          <a:latin typeface="ITC Garamond Std Book Cond" panose="02020606060506020304" pitchFamily="18" charset="0"/>
                        </a:rPr>
                        <a:t>12 credits​</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D2DEEF"/>
                    </a:solidFill>
                  </a:tcPr>
                </a:tc>
                <a:tc>
                  <a:txBody>
                    <a:bodyPr/>
                    <a:lstStyle/>
                    <a:p>
                      <a:pPr algn="l" rtl="0" fontAlgn="base"/>
                      <a:r>
                        <a:rPr lang="en-US" b="0" i="0">
                          <a:solidFill>
                            <a:srgbClr val="000000"/>
                          </a:solidFill>
                          <a:effectLst/>
                          <a:latin typeface="ITC Garamond Std Book Cond" panose="02020606060506020304" pitchFamily="18" charset="0"/>
                        </a:rPr>
                        <a:t>9 credits​</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D2DEEF"/>
                    </a:solidFill>
                  </a:tcPr>
                </a:tc>
                <a:tc>
                  <a:txBody>
                    <a:bodyPr/>
                    <a:lstStyle/>
                    <a:p>
                      <a:pPr algn="l" rtl="0" fontAlgn="base"/>
                      <a:r>
                        <a:rPr lang="en-US" b="0" i="0">
                          <a:solidFill>
                            <a:srgbClr val="000000"/>
                          </a:solidFill>
                          <a:effectLst/>
                          <a:latin typeface="ITC Garamond Std Book Cond" panose="02020606060506020304" pitchFamily="18" charset="0"/>
                        </a:rPr>
                        <a:t>3 credits​</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356477343"/>
                  </a:ext>
                </a:extLst>
              </a:tr>
              <a:tr h="252169">
                <a:tc>
                  <a:txBody>
                    <a:bodyPr/>
                    <a:lstStyle/>
                    <a:p>
                      <a:pPr algn="l" rtl="0" fontAlgn="base"/>
                      <a:r>
                        <a:rPr lang="en-US" b="0" i="0">
                          <a:solidFill>
                            <a:srgbClr val="000000"/>
                          </a:solidFill>
                          <a:effectLst/>
                          <a:latin typeface="ITC Garamond Std Book Cond" panose="02020606060506020304" pitchFamily="18" charset="0"/>
                        </a:rPr>
                        <a:t>Graduate (GR)​</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EAEFF7"/>
                    </a:solidFill>
                  </a:tcPr>
                </a:tc>
                <a:tc>
                  <a:txBody>
                    <a:bodyPr/>
                    <a:lstStyle/>
                    <a:p>
                      <a:pPr algn="l" rtl="0" fontAlgn="base"/>
                      <a:r>
                        <a:rPr lang="en-US" b="0" i="0">
                          <a:solidFill>
                            <a:srgbClr val="000000"/>
                          </a:solidFill>
                          <a:effectLst/>
                          <a:latin typeface="ITC Garamond Std Book Cond" panose="02020606060506020304" pitchFamily="18" charset="0"/>
                        </a:rPr>
                        <a:t>9 credits​</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EAEFF7"/>
                    </a:solidFill>
                  </a:tcPr>
                </a:tc>
                <a:tc>
                  <a:txBody>
                    <a:bodyPr/>
                    <a:lstStyle/>
                    <a:p>
                      <a:pPr algn="l" rtl="0" fontAlgn="base"/>
                      <a:r>
                        <a:rPr lang="en-US" b="0" i="0">
                          <a:solidFill>
                            <a:srgbClr val="000000"/>
                          </a:solidFill>
                          <a:effectLst/>
                          <a:latin typeface="ITC Garamond Std Book Cond" panose="02020606060506020304" pitchFamily="18" charset="0"/>
                        </a:rPr>
                        <a:t>6 credits​</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EAEFF7"/>
                    </a:solidFill>
                  </a:tcPr>
                </a:tc>
                <a:tc>
                  <a:txBody>
                    <a:bodyPr/>
                    <a:lstStyle/>
                    <a:p>
                      <a:pPr algn="l" rtl="0" fontAlgn="base"/>
                      <a:r>
                        <a:rPr lang="en-US" b="0" i="0">
                          <a:solidFill>
                            <a:srgbClr val="000000"/>
                          </a:solidFill>
                          <a:effectLst/>
                          <a:latin typeface="ITC Garamond Std Book Cond" panose="02020606060506020304" pitchFamily="18" charset="0"/>
                        </a:rPr>
                        <a:t>3 credits​</a:t>
                      </a:r>
                      <a:endParaRPr lang="en-US" b="0" i="0">
                        <a:solidFill>
                          <a:srgbClr val="000000"/>
                        </a:solidFill>
                        <a:effectLst/>
                      </a:endParaRPr>
                    </a:p>
                  </a:txBody>
                  <a:tcPr>
                    <a:lnL w="8633" cap="flat" cmpd="sng" algn="ctr">
                      <a:solidFill>
                        <a:srgbClr val="FFFFFF"/>
                      </a:solidFill>
                      <a:prstDash val="solid"/>
                      <a:round/>
                      <a:headEnd type="none" w="med" len="med"/>
                      <a:tailEnd type="none" w="med" len="med"/>
                    </a:lnL>
                    <a:lnR w="8633" cap="flat" cmpd="sng" algn="ctr">
                      <a:solidFill>
                        <a:srgbClr val="FFFFFF"/>
                      </a:solidFill>
                      <a:prstDash val="solid"/>
                      <a:round/>
                      <a:headEnd type="none" w="med" len="med"/>
                      <a:tailEnd type="none" w="med" len="med"/>
                    </a:lnR>
                    <a:lnT w="8633" cap="flat" cmpd="sng" algn="ctr">
                      <a:solidFill>
                        <a:srgbClr val="FFFFFF"/>
                      </a:solidFill>
                      <a:prstDash val="solid"/>
                      <a:round/>
                      <a:headEnd type="none" w="med" len="med"/>
                      <a:tailEnd type="none" w="med" len="med"/>
                    </a:lnT>
                    <a:lnB w="8633"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336900155"/>
                  </a:ext>
                </a:extLst>
              </a:tr>
            </a:tbl>
          </a:graphicData>
        </a:graphic>
      </p:graphicFrame>
      <p:sp>
        <p:nvSpPr>
          <p:cNvPr id="5" name="TextBox 4">
            <a:extLst>
              <a:ext uri="{FF2B5EF4-FFF2-40B4-BE49-F238E27FC236}">
                <a16:creationId xmlns:a16="http://schemas.microsoft.com/office/drawing/2014/main" id="{B96DC5C5-B9AF-4979-BD7D-807678E83D06}"/>
              </a:ext>
            </a:extLst>
          </p:cNvPr>
          <p:cNvSpPr txBox="1"/>
          <p:nvPr/>
        </p:nvSpPr>
        <p:spPr>
          <a:xfrm>
            <a:off x="7008677" y="2059424"/>
            <a:ext cx="3759200" cy="1938992"/>
          </a:xfrm>
          <a:prstGeom prst="rect">
            <a:avLst/>
          </a:prstGeom>
          <a:noFill/>
        </p:spPr>
        <p:txBody>
          <a:bodyPr wrap="square" lIns="91440" tIns="45720" rIns="91440" bIns="45720" rtlCol="0" anchor="t">
            <a:spAutoFit/>
          </a:bodyPr>
          <a:lstStyle/>
          <a:p>
            <a:r>
              <a:rPr lang="en-US" sz="2400" b="1">
                <a:solidFill>
                  <a:srgbClr val="0078AD"/>
                </a:solidFill>
                <a:latin typeface="ITC Garamond Std Book Cond" panose="02020606060506020304" pitchFamily="18" charset="0"/>
              </a:rPr>
              <a:t>Summer Enrollment</a:t>
            </a:r>
          </a:p>
          <a:p>
            <a:r>
              <a:rPr lang="en-US" sz="2400">
                <a:solidFill>
                  <a:srgbClr val="63666A"/>
                </a:solidFill>
                <a:latin typeface="ITC Garamond Std Book Cond"/>
              </a:rPr>
              <a:t>Not required unless it will be your first or last semester at UHCL​. Must have at least 1 F2F class</a:t>
            </a:r>
            <a:endParaRPr lang="en-US">
              <a:latin typeface="ITC Garamond Std Book Cond"/>
            </a:endParaRPr>
          </a:p>
        </p:txBody>
      </p:sp>
      <p:sp>
        <p:nvSpPr>
          <p:cNvPr id="6" name="TextBox 5">
            <a:extLst>
              <a:ext uri="{FF2B5EF4-FFF2-40B4-BE49-F238E27FC236}">
                <a16:creationId xmlns:a16="http://schemas.microsoft.com/office/drawing/2014/main" id="{4537C143-BFFB-431C-B334-DCA0ED7A90E3}"/>
              </a:ext>
            </a:extLst>
          </p:cNvPr>
          <p:cNvSpPr txBox="1"/>
          <p:nvPr/>
        </p:nvSpPr>
        <p:spPr>
          <a:xfrm>
            <a:off x="7064824" y="4257338"/>
            <a:ext cx="3759200" cy="1938992"/>
          </a:xfrm>
          <a:prstGeom prst="rect">
            <a:avLst/>
          </a:prstGeom>
          <a:noFill/>
        </p:spPr>
        <p:txBody>
          <a:bodyPr wrap="square" rtlCol="0">
            <a:spAutoFit/>
          </a:bodyPr>
          <a:lstStyle/>
          <a:p>
            <a:r>
              <a:rPr lang="en-US" sz="2400" b="1">
                <a:solidFill>
                  <a:srgbClr val="0078AD"/>
                </a:solidFill>
                <a:latin typeface="ITC Garamond Std Book Cond" panose="02020606060506020304" pitchFamily="18" charset="0"/>
              </a:rPr>
              <a:t>Concurrent Enrollment</a:t>
            </a:r>
          </a:p>
          <a:p>
            <a:r>
              <a:rPr lang="en-US" sz="2400">
                <a:solidFill>
                  <a:srgbClr val="63666A"/>
                </a:solidFill>
                <a:latin typeface="ITC Garamond Std Book Cond" panose="02020606060506020304" pitchFamily="18" charset="0"/>
              </a:rPr>
              <a:t>Allows you to enroll at another institution to take credits that count towards UHCL degree completion</a:t>
            </a:r>
            <a:endParaRPr lang="en-US"/>
          </a:p>
        </p:txBody>
      </p:sp>
      <p:sp>
        <p:nvSpPr>
          <p:cNvPr id="7" name="TextBox 6">
            <a:extLst>
              <a:ext uri="{FF2B5EF4-FFF2-40B4-BE49-F238E27FC236}">
                <a16:creationId xmlns:a16="http://schemas.microsoft.com/office/drawing/2014/main" id="{B0B80B1D-1D28-42E4-8A9E-5181A3788185}"/>
              </a:ext>
            </a:extLst>
          </p:cNvPr>
          <p:cNvSpPr txBox="1"/>
          <p:nvPr/>
        </p:nvSpPr>
        <p:spPr>
          <a:xfrm>
            <a:off x="300401" y="4534091"/>
            <a:ext cx="5819660" cy="2047740"/>
          </a:xfrm>
          <a:prstGeom prst="rect">
            <a:avLst/>
          </a:prstGeom>
          <a:noFill/>
        </p:spPr>
        <p:txBody>
          <a:bodyPr wrap="square" rtlCol="0">
            <a:spAutoFit/>
          </a:bodyPr>
          <a:lstStyle/>
          <a:p>
            <a:r>
              <a:rPr lang="en-US" sz="2400" b="1" dirty="0">
                <a:solidFill>
                  <a:srgbClr val="0078AD"/>
                </a:solidFill>
                <a:latin typeface="ITC Garamond Std Book Cond" panose="02020606060506020304" pitchFamily="18" charset="0"/>
              </a:rPr>
              <a:t>Online Course</a:t>
            </a:r>
          </a:p>
          <a:p>
            <a:pPr marL="228600" lvl="0" indent="-228600">
              <a:lnSpc>
                <a:spcPct val="90000"/>
              </a:lnSpc>
              <a:spcBef>
                <a:spcPts val="1000"/>
              </a:spcBef>
              <a:buFont typeface="Arial" panose="020B0604020202020204" pitchFamily="34" charset="0"/>
              <a:buChar char="•"/>
            </a:pPr>
            <a:r>
              <a:rPr lang="en-US" sz="2400" dirty="0">
                <a:solidFill>
                  <a:srgbClr val="63666A"/>
                </a:solidFill>
                <a:latin typeface="ITC Garamond Std Book Cond" panose="02020606060506020304" pitchFamily="18" charset="0"/>
              </a:rPr>
              <a:t>Courses labeled 100% or &gt; 50% OR = to 50% online are an ONLINE course</a:t>
            </a:r>
          </a:p>
          <a:p>
            <a:pPr marL="228600" lvl="0" indent="-228600">
              <a:lnSpc>
                <a:spcPct val="90000"/>
              </a:lnSpc>
              <a:spcBef>
                <a:spcPts val="1000"/>
              </a:spcBef>
              <a:buFont typeface="Arial" panose="020B0604020202020204" pitchFamily="34" charset="0"/>
              <a:buChar char="•"/>
            </a:pPr>
            <a:r>
              <a:rPr lang="en-US" sz="2400" dirty="0">
                <a:solidFill>
                  <a:srgbClr val="63666A"/>
                </a:solidFill>
                <a:latin typeface="ITC Garamond Std Book Cond" panose="02020606060506020304" pitchFamily="18" charset="0"/>
              </a:rPr>
              <a:t>Only 3 credits of online coursework count towards full-time enrollment per semester.</a:t>
            </a:r>
          </a:p>
        </p:txBody>
      </p:sp>
      <p:sp>
        <p:nvSpPr>
          <p:cNvPr id="8" name="TextBox 7">
            <a:extLst>
              <a:ext uri="{FF2B5EF4-FFF2-40B4-BE49-F238E27FC236}">
                <a16:creationId xmlns:a16="http://schemas.microsoft.com/office/drawing/2014/main" id="{FAE33E86-2B86-44F5-9255-67B6F512B2B2}"/>
              </a:ext>
            </a:extLst>
          </p:cNvPr>
          <p:cNvSpPr txBox="1"/>
          <p:nvPr/>
        </p:nvSpPr>
        <p:spPr>
          <a:xfrm>
            <a:off x="202690" y="4061187"/>
            <a:ext cx="5921262" cy="286232"/>
          </a:xfrm>
          <a:prstGeom prst="rect">
            <a:avLst/>
          </a:prstGeom>
          <a:noFill/>
        </p:spPr>
        <p:txBody>
          <a:bodyPr wrap="square" rtlCol="0">
            <a:spAutoFit/>
          </a:bodyPr>
          <a:lstStyle/>
          <a:p>
            <a:pPr lvl="0">
              <a:lnSpc>
                <a:spcPct val="90000"/>
              </a:lnSpc>
              <a:spcBef>
                <a:spcPts val="1000"/>
              </a:spcBef>
            </a:pPr>
            <a:r>
              <a:rPr lang="en-US" sz="1400">
                <a:solidFill>
                  <a:srgbClr val="63666A"/>
                </a:solidFill>
                <a:latin typeface="ITC Garamond Std Book Cond" panose="02020606060506020304" pitchFamily="18" charset="0"/>
              </a:rPr>
              <a:t>***DO NOT drop or withdraw from a course without consulting your International Advisor</a:t>
            </a:r>
          </a:p>
        </p:txBody>
      </p:sp>
      <p:pic>
        <p:nvPicPr>
          <p:cNvPr id="9" name="Recorded Sound">
            <a:hlinkClick r:id="" action="ppaction://media"/>
            <a:extLst>
              <a:ext uri="{FF2B5EF4-FFF2-40B4-BE49-F238E27FC236}">
                <a16:creationId xmlns:a16="http://schemas.microsoft.com/office/drawing/2014/main" id="{E210EE0B-1FEE-22B7-E993-1E92025A7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1999" y="5658576"/>
            <a:ext cx="609600" cy="609600"/>
          </a:xfrm>
          <a:prstGeom prst="rect">
            <a:avLst/>
          </a:prstGeom>
        </p:spPr>
      </p:pic>
    </p:spTree>
    <p:extLst>
      <p:ext uri="{BB962C8B-B14F-4D97-AF65-F5344CB8AC3E}">
        <p14:creationId xmlns:p14="http://schemas.microsoft.com/office/powerpoint/2010/main" val="529359396"/>
      </p:ext>
    </p:extLst>
  </p:cSld>
  <p:clrMapOvr>
    <a:masterClrMapping/>
  </p:clrMapOvr>
  <mc:AlternateContent xmlns:mc="http://schemas.openxmlformats.org/markup-compatibility/2006">
    <mc:Choice xmlns:p14="http://schemas.microsoft.com/office/powerpoint/2010/main" Requires="p14">
      <p:transition spd="slow" p14:dur="2000" advTm="63889"/>
    </mc:Choice>
    <mc:Fallback>
      <p:transition spd="slow" advTm="6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Withdrawal from a Class</a:t>
            </a:r>
          </a:p>
        </p:txBody>
      </p:sp>
      <p:sp>
        <p:nvSpPr>
          <p:cNvPr id="3" name="Content Placeholder 2"/>
          <p:cNvSpPr>
            <a:spLocks noGrp="1"/>
          </p:cNvSpPr>
          <p:nvPr>
            <p:ph idx="1"/>
          </p:nvPr>
        </p:nvSpPr>
        <p:spPr>
          <a:xfrm>
            <a:off x="276340" y="2093205"/>
            <a:ext cx="11622019" cy="4554749"/>
          </a:xfrm>
        </p:spPr>
        <p:txBody>
          <a:bodyPr vert="horz" lIns="91440" tIns="45720" rIns="91440" bIns="45720" rtlCol="0" anchor="t">
            <a:normAutofit/>
          </a:bodyPr>
          <a:lstStyle/>
          <a:p>
            <a:r>
              <a:rPr lang="en-US" sz="2400" dirty="0">
                <a:solidFill>
                  <a:srgbClr val="63666A"/>
                </a:solidFill>
                <a:latin typeface="ITC Garamond Std Book Cond"/>
              </a:rPr>
              <a:t>“W” = withdrawal of a class</a:t>
            </a:r>
            <a:endParaRPr lang="en-US" sz="2400" dirty="0">
              <a:solidFill>
                <a:srgbClr val="63666A"/>
              </a:solidFill>
              <a:latin typeface="ITC Garamond Std Book Cond" panose="02020606060506020304" pitchFamily="18" charset="0"/>
            </a:endParaRPr>
          </a:p>
          <a:p>
            <a:r>
              <a:rPr lang="en-US" sz="2000" dirty="0">
                <a:solidFill>
                  <a:srgbClr val="63666A"/>
                </a:solidFill>
                <a:latin typeface="ITC Garamond Std Book Cond"/>
              </a:rPr>
              <a:t>It is either initiated by you or the instructor and is NOT considered completion of course</a:t>
            </a:r>
          </a:p>
          <a:p>
            <a:r>
              <a:rPr lang="en-US" sz="2000" dirty="0">
                <a:solidFill>
                  <a:srgbClr val="63666A"/>
                </a:solidFill>
                <a:latin typeface="ITC Garamond Std Book Cond"/>
              </a:rPr>
              <a:t>May lead to status violation if it results in an unauthorized drop below full course of study</a:t>
            </a:r>
            <a:endParaRPr lang="en-US" dirty="0"/>
          </a:p>
          <a:p>
            <a:r>
              <a:rPr lang="en-US" sz="2000" dirty="0">
                <a:solidFill>
                  <a:srgbClr val="63666A"/>
                </a:solidFill>
                <a:latin typeface="ITC Garamond Std Book Cond"/>
              </a:rPr>
              <a:t>If for some reason you withdraw or are withdrawn from any class or classes, it is your responsibility to register for additional courses to maintain your status</a:t>
            </a:r>
          </a:p>
          <a:p>
            <a:r>
              <a:rPr lang="en-US" sz="2000" dirty="0">
                <a:solidFill>
                  <a:srgbClr val="63666A"/>
                </a:solidFill>
                <a:latin typeface="ITC Garamond Std Book Cond"/>
              </a:rPr>
              <a:t>If you believe that you need to drop a course and it will result in a below full-time enrollment status, ​contact your International Advisor BEFORE YOU DROP THE COURSE!</a:t>
            </a:r>
          </a:p>
        </p:txBody>
      </p:sp>
      <p:pic>
        <p:nvPicPr>
          <p:cNvPr id="4" name="Recorded Sound">
            <a:hlinkClick r:id="" action="ppaction://media"/>
            <a:extLst>
              <a:ext uri="{FF2B5EF4-FFF2-40B4-BE49-F238E27FC236}">
                <a16:creationId xmlns:a16="http://schemas.microsoft.com/office/drawing/2014/main" id="{9CA94A97-B0AE-5C20-1CBC-92A6C02E4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8759" y="7233061"/>
            <a:ext cx="609600" cy="609600"/>
          </a:xfrm>
          <a:prstGeom prst="rect">
            <a:avLst/>
          </a:prstGeom>
        </p:spPr>
      </p:pic>
    </p:spTree>
    <p:extLst>
      <p:ext uri="{BB962C8B-B14F-4D97-AF65-F5344CB8AC3E}">
        <p14:creationId xmlns:p14="http://schemas.microsoft.com/office/powerpoint/2010/main" val="183422604"/>
      </p:ext>
    </p:extLst>
  </p:cSld>
  <p:clrMapOvr>
    <a:masterClrMapping/>
  </p:clrMapOvr>
  <mc:AlternateContent xmlns:mc="http://schemas.openxmlformats.org/markup-compatibility/2006">
    <mc:Choice xmlns:p14="http://schemas.microsoft.com/office/powerpoint/2010/main" Requires="p14">
      <p:transition spd="slow" p14:dur="2000" advTm="29732"/>
    </mc:Choice>
    <mc:Fallback>
      <p:transition spd="slow" advTm="29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381" y="2686758"/>
            <a:ext cx="7896521" cy="805589"/>
          </a:xfrm>
        </p:spPr>
        <p:txBody>
          <a:bodyPr>
            <a:normAutofit fontScale="90000"/>
          </a:bodyPr>
          <a:lstStyle/>
          <a:p>
            <a:pPr algn="l"/>
            <a:r>
              <a:rPr lang="en-US" sz="4800">
                <a:solidFill>
                  <a:schemeClr val="bg1"/>
                </a:solidFill>
                <a:latin typeface="Trebuchet MS" panose="020B0603020202020204" pitchFamily="34" charset="0"/>
              </a:rPr>
              <a:t>International Student Services</a:t>
            </a:r>
          </a:p>
        </p:txBody>
      </p:sp>
      <p:sp>
        <p:nvSpPr>
          <p:cNvPr id="3" name="Subtitle 2"/>
          <p:cNvSpPr>
            <a:spLocks noGrp="1"/>
          </p:cNvSpPr>
          <p:nvPr>
            <p:ph type="subTitle" idx="1"/>
          </p:nvPr>
        </p:nvSpPr>
        <p:spPr>
          <a:xfrm>
            <a:off x="466381" y="3756272"/>
            <a:ext cx="5712825" cy="1222122"/>
          </a:xfrm>
        </p:spPr>
        <p:txBody>
          <a:bodyPr>
            <a:normAutofit/>
          </a:bodyPr>
          <a:lstStyle/>
          <a:p>
            <a:pPr algn="l"/>
            <a:r>
              <a:rPr lang="en-US" sz="2800" i="1">
                <a:solidFill>
                  <a:schemeClr val="bg1"/>
                </a:solidFill>
                <a:latin typeface="ITC Garamond Std Book Cond" panose="02020606060506020304" pitchFamily="18" charset="0"/>
              </a:rPr>
              <a:t>How can our office assist you?</a:t>
            </a:r>
          </a:p>
        </p:txBody>
      </p:sp>
      <p:cxnSp>
        <p:nvCxnSpPr>
          <p:cNvPr id="5" name="Straight Connector 4"/>
          <p:cNvCxnSpPr/>
          <p:nvPr/>
        </p:nvCxnSpPr>
        <p:spPr>
          <a:xfrm>
            <a:off x="605928" y="3580482"/>
            <a:ext cx="3811836" cy="0"/>
          </a:xfrm>
          <a:prstGeom prst="line">
            <a:avLst/>
          </a:prstGeom>
          <a:ln w="12700">
            <a:solidFill>
              <a:srgbClr val="C1D72E"/>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616858BB-9230-E976-FFBD-ACBC27E48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3928" y="7385957"/>
            <a:ext cx="609600" cy="609600"/>
          </a:xfrm>
          <a:prstGeom prst="rect">
            <a:avLst/>
          </a:prstGeom>
        </p:spPr>
      </p:pic>
    </p:spTree>
    <p:extLst>
      <p:ext uri="{BB962C8B-B14F-4D97-AF65-F5344CB8AC3E}">
        <p14:creationId xmlns:p14="http://schemas.microsoft.com/office/powerpoint/2010/main" val="1290047644"/>
      </p:ext>
    </p:extLst>
  </p:cSld>
  <p:clrMapOvr>
    <a:masterClrMapping/>
  </p:clrMapOvr>
  <mc:AlternateContent xmlns:mc="http://schemas.openxmlformats.org/markup-compatibility/2006">
    <mc:Choice xmlns:p14="http://schemas.microsoft.com/office/powerpoint/2010/main" Requires="p14">
      <p:transition spd="slow" p14:dur="2000" advTm="5815"/>
    </mc:Choice>
    <mc:Fallback>
      <p:transition spd="slow" advTm="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dirty="0">
                <a:solidFill>
                  <a:srgbClr val="0078AD"/>
                </a:solidFill>
                <a:latin typeface="Trebuchet MS" panose="020B0603020202020204" pitchFamily="34" charset="0"/>
              </a:rPr>
              <a:t>Your International Advisor/DSO</a:t>
            </a:r>
          </a:p>
        </p:txBody>
      </p:sp>
      <p:sp>
        <p:nvSpPr>
          <p:cNvPr id="3" name="Content Placeholder 2"/>
          <p:cNvSpPr>
            <a:spLocks noGrp="1"/>
          </p:cNvSpPr>
          <p:nvPr>
            <p:ph idx="1"/>
          </p:nvPr>
        </p:nvSpPr>
        <p:spPr>
          <a:xfrm>
            <a:off x="276340" y="2093205"/>
            <a:ext cx="11253051" cy="4764795"/>
          </a:xfrm>
        </p:spPr>
        <p:txBody>
          <a:bodyPr vert="horz" lIns="91440" tIns="45720" rIns="91440" bIns="45720" rtlCol="0" anchor="t">
            <a:normAutofit/>
          </a:bodyPr>
          <a:lstStyle/>
          <a:p>
            <a:r>
              <a:rPr lang="en-US" sz="2000" dirty="0">
                <a:solidFill>
                  <a:srgbClr val="63666A"/>
                </a:solidFill>
                <a:latin typeface="ITC Garamond Std Book Cond" panose="02020606060506020304" pitchFamily="18" charset="0"/>
              </a:rPr>
              <a:t>Your International Advisor is also your Designated School Official (DSO) that is responsible for making sure you are compliant with U.S. regulations related to your F-1 Visa status</a:t>
            </a:r>
          </a:p>
          <a:p>
            <a:r>
              <a:rPr lang="en-US" sz="2000" dirty="0">
                <a:solidFill>
                  <a:srgbClr val="63666A"/>
                </a:solidFill>
                <a:latin typeface="ITC Garamond Std Book Cond" panose="02020606060506020304" pitchFamily="18" charset="0"/>
              </a:rPr>
              <a:t>The DSO maintains your SEVIS (immigration) record while you are in F-1 status</a:t>
            </a:r>
          </a:p>
          <a:p>
            <a:r>
              <a:rPr lang="en-US" sz="2000" dirty="0">
                <a:solidFill>
                  <a:srgbClr val="63666A"/>
                </a:solidFill>
                <a:latin typeface="ITC Garamond Std Book Cond" panose="02020606060506020304" pitchFamily="18" charset="0"/>
              </a:rPr>
              <a:t>The DSO is responsible for educating the student and the institution about rights and obligations under F-1 regulation and approves or recommends benefits for the F-1 student</a:t>
            </a:r>
          </a:p>
          <a:p>
            <a:r>
              <a:rPr lang="en-US" sz="2000" dirty="0">
                <a:solidFill>
                  <a:srgbClr val="63666A"/>
                </a:solidFill>
                <a:latin typeface="ITC Garamond Std Book Cond"/>
              </a:rPr>
              <a:t>Your International Advisor </a:t>
            </a:r>
            <a:r>
              <a:rPr lang="en-US" sz="2000" b="1" dirty="0">
                <a:solidFill>
                  <a:srgbClr val="63666A"/>
                </a:solidFill>
                <a:latin typeface="ITC Garamond Std Book Cond"/>
              </a:rPr>
              <a:t>does not </a:t>
            </a:r>
            <a:r>
              <a:rPr lang="en-US" sz="2000" dirty="0">
                <a:solidFill>
                  <a:srgbClr val="63666A"/>
                </a:solidFill>
                <a:latin typeface="ITC Garamond Std Book Cond"/>
              </a:rPr>
              <a:t>assist with class enrollment. You will need to contact your Academic Advisor for class support</a:t>
            </a:r>
            <a:endParaRPr lang="en-US" sz="1800" dirty="0">
              <a:solidFill>
                <a:srgbClr val="63666A"/>
              </a:solidFill>
              <a:latin typeface="ITC Garamond Std Book Cond"/>
            </a:endParaRPr>
          </a:p>
        </p:txBody>
      </p:sp>
      <p:graphicFrame>
        <p:nvGraphicFramePr>
          <p:cNvPr id="6" name="Table 5">
            <a:extLst>
              <a:ext uri="{FF2B5EF4-FFF2-40B4-BE49-F238E27FC236}">
                <a16:creationId xmlns:a16="http://schemas.microsoft.com/office/drawing/2014/main" id="{0859600A-FC3D-4EA1-B7C5-912429938828}"/>
              </a:ext>
            </a:extLst>
          </p:cNvPr>
          <p:cNvGraphicFramePr>
            <a:graphicFrameLocks noGrp="1"/>
          </p:cNvGraphicFramePr>
          <p:nvPr>
            <p:extLst>
              <p:ext uri="{D42A27DB-BD31-4B8C-83A1-F6EECF244321}">
                <p14:modId xmlns:p14="http://schemas.microsoft.com/office/powerpoint/2010/main" val="3502695903"/>
              </p:ext>
            </p:extLst>
          </p:nvPr>
        </p:nvGraphicFramePr>
        <p:xfrm>
          <a:off x="2032000" y="4475602"/>
          <a:ext cx="8127999" cy="2001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6986977"/>
                    </a:ext>
                  </a:extLst>
                </a:gridCol>
                <a:gridCol w="2709333">
                  <a:extLst>
                    <a:ext uri="{9D8B030D-6E8A-4147-A177-3AD203B41FA5}">
                      <a16:colId xmlns:a16="http://schemas.microsoft.com/office/drawing/2014/main" val="3712739400"/>
                    </a:ext>
                  </a:extLst>
                </a:gridCol>
                <a:gridCol w="2709333">
                  <a:extLst>
                    <a:ext uri="{9D8B030D-6E8A-4147-A177-3AD203B41FA5}">
                      <a16:colId xmlns:a16="http://schemas.microsoft.com/office/drawing/2014/main" val="3309095054"/>
                    </a:ext>
                  </a:extLst>
                </a:gridCol>
              </a:tblGrid>
              <a:tr h="370840">
                <a:tc>
                  <a:txBody>
                    <a:bodyPr/>
                    <a:lstStyle/>
                    <a:p>
                      <a:pPr algn="ctr" rtl="0" fontAlgn="base"/>
                      <a:r>
                        <a:rPr lang="en-US" sz="1400" b="1" i="0">
                          <a:solidFill>
                            <a:srgbClr val="FFFFFF"/>
                          </a:solidFill>
                          <a:effectLst/>
                          <a:latin typeface="Calibri" panose="020F0502020204030204" pitchFamily="34" charset="0"/>
                        </a:rPr>
                        <a:t>DSO Advisor​</a:t>
                      </a:r>
                      <a:endParaRPr lang="en-US" sz="1400" b="1" i="0">
                        <a:solidFill>
                          <a:srgbClr val="FFFFFF"/>
                        </a:solidFill>
                        <a:effectLst/>
                      </a:endParaRPr>
                    </a:p>
                  </a:txBody>
                  <a:tcPr/>
                </a:tc>
                <a:tc>
                  <a:txBody>
                    <a:bodyPr/>
                    <a:lstStyle/>
                    <a:p>
                      <a:pPr algn="ctr" rtl="0" fontAlgn="base"/>
                      <a:r>
                        <a:rPr lang="en-US" sz="1400" b="1" i="0">
                          <a:solidFill>
                            <a:srgbClr val="FFFFFF"/>
                          </a:solidFill>
                          <a:effectLst/>
                          <a:latin typeface="Calibri" panose="020F0502020204030204" pitchFamily="34" charset="0"/>
                        </a:rPr>
                        <a:t>Academic/Faculty Advisor​</a:t>
                      </a:r>
                      <a:endParaRPr lang="en-US" sz="1400" b="1" i="0">
                        <a:solidFill>
                          <a:srgbClr val="FFFFFF"/>
                        </a:solidFill>
                        <a:effectLst/>
                      </a:endParaRPr>
                    </a:p>
                  </a:txBody>
                  <a:tcPr/>
                </a:tc>
                <a:tc>
                  <a:txBody>
                    <a:bodyPr/>
                    <a:lstStyle/>
                    <a:p>
                      <a:pPr algn="ctr"/>
                      <a:r>
                        <a:rPr lang="en-US" sz="1400"/>
                        <a:t>Who is Your Academic Advisor</a:t>
                      </a:r>
                    </a:p>
                  </a:txBody>
                  <a:tcPr/>
                </a:tc>
                <a:extLst>
                  <a:ext uri="{0D108BD9-81ED-4DB2-BD59-A6C34878D82A}">
                    <a16:rowId xmlns:a16="http://schemas.microsoft.com/office/drawing/2014/main" val="1670167704"/>
                  </a:ext>
                </a:extLst>
              </a:tr>
              <a:tr h="370840">
                <a:tc>
                  <a:txBody>
                    <a:bodyPr/>
                    <a:lstStyle/>
                    <a:p>
                      <a:pPr algn="l" rtl="0" fontAlgn="base"/>
                      <a:r>
                        <a:rPr lang="en-US" sz="1400" b="0" i="0">
                          <a:solidFill>
                            <a:srgbClr val="000000"/>
                          </a:solidFill>
                          <a:effectLst/>
                          <a:latin typeface="Calibri" panose="020F0502020204030204" pitchFamily="34" charset="0"/>
                        </a:rPr>
                        <a:t>Supports with I-20​</a:t>
                      </a:r>
                      <a:endParaRPr lang="en-US" sz="1400" b="0" i="0">
                        <a:solidFill>
                          <a:srgbClr val="000000"/>
                        </a:solidFill>
                        <a:effectLst/>
                      </a:endParaRPr>
                    </a:p>
                  </a:txBody>
                  <a:tcPr/>
                </a:tc>
                <a:tc>
                  <a:txBody>
                    <a:bodyPr/>
                    <a:lstStyle/>
                    <a:p>
                      <a:pPr algn="l" rtl="0" fontAlgn="base"/>
                      <a:r>
                        <a:rPr lang="en-US" sz="1400" b="0" i="0">
                          <a:solidFill>
                            <a:srgbClr val="000000"/>
                          </a:solidFill>
                          <a:effectLst/>
                          <a:latin typeface="Calibri" panose="020F0502020204030204" pitchFamily="34" charset="0"/>
                        </a:rPr>
                        <a:t>Registration For Class​</a:t>
                      </a:r>
                      <a:endParaRPr lang="en-US" sz="1400" b="0" i="0">
                        <a:solidFill>
                          <a:srgbClr val="000000"/>
                        </a:solidFill>
                        <a:effectLst/>
                      </a:endParaRPr>
                    </a:p>
                  </a:txBody>
                  <a:tcPr/>
                </a:tc>
                <a:tc>
                  <a:txBody>
                    <a:bodyPr/>
                    <a:lstStyle/>
                    <a:p>
                      <a:r>
                        <a:rPr lang="en-US" sz="1400">
                          <a:hlinkClick r:id="rId4"/>
                        </a:rPr>
                        <a:t>College of Science and Engineering</a:t>
                      </a:r>
                      <a:endParaRPr lang="en-US" sz="1400"/>
                    </a:p>
                  </a:txBody>
                  <a:tcPr/>
                </a:tc>
                <a:extLst>
                  <a:ext uri="{0D108BD9-81ED-4DB2-BD59-A6C34878D82A}">
                    <a16:rowId xmlns:a16="http://schemas.microsoft.com/office/drawing/2014/main" val="4074764704"/>
                  </a:ext>
                </a:extLst>
              </a:tr>
              <a:tr h="370840">
                <a:tc>
                  <a:txBody>
                    <a:bodyPr/>
                    <a:lstStyle/>
                    <a:p>
                      <a:pPr algn="l" rtl="0" fontAlgn="base"/>
                      <a:r>
                        <a:rPr lang="en-US" sz="1400" b="0" i="0">
                          <a:solidFill>
                            <a:srgbClr val="000000"/>
                          </a:solidFill>
                          <a:effectLst/>
                          <a:latin typeface="Calibri" panose="020F0502020204030204" pitchFamily="34" charset="0"/>
                        </a:rPr>
                        <a:t>Maintain Status​</a:t>
                      </a:r>
                      <a:endParaRPr lang="en-US" sz="1400" b="0" i="0">
                        <a:solidFill>
                          <a:srgbClr val="000000"/>
                        </a:solidFill>
                        <a:effectLst/>
                      </a:endParaRPr>
                    </a:p>
                  </a:txBody>
                  <a:tcPr/>
                </a:tc>
                <a:tc>
                  <a:txBody>
                    <a:bodyPr/>
                    <a:lstStyle/>
                    <a:p>
                      <a:pPr algn="l" rtl="0" fontAlgn="base"/>
                      <a:r>
                        <a:rPr lang="en-US" sz="1400" b="0" i="0">
                          <a:solidFill>
                            <a:srgbClr val="000000"/>
                          </a:solidFill>
                          <a:effectLst/>
                          <a:latin typeface="Calibri" panose="020F0502020204030204" pitchFamily="34" charset="0"/>
                        </a:rPr>
                        <a:t>Academic Support​</a:t>
                      </a:r>
                      <a:endParaRPr lang="en-US" sz="1400" b="0" i="0">
                        <a:solidFill>
                          <a:srgbClr val="000000"/>
                        </a:solidFill>
                        <a:effectLst/>
                      </a:endParaRPr>
                    </a:p>
                  </a:txBody>
                  <a:tcPr/>
                </a:tc>
                <a:tc>
                  <a:txBody>
                    <a:bodyPr/>
                    <a:lstStyle/>
                    <a:p>
                      <a:r>
                        <a:rPr lang="en-US" sz="1400">
                          <a:hlinkClick r:id="rId5"/>
                        </a:rPr>
                        <a:t>College of Business</a:t>
                      </a:r>
                      <a:endParaRPr lang="en-US" sz="1400"/>
                    </a:p>
                  </a:txBody>
                  <a:tcPr/>
                </a:tc>
                <a:extLst>
                  <a:ext uri="{0D108BD9-81ED-4DB2-BD59-A6C34878D82A}">
                    <a16:rowId xmlns:a16="http://schemas.microsoft.com/office/drawing/2014/main" val="62403978"/>
                  </a:ext>
                </a:extLst>
              </a:tr>
              <a:tr h="370840">
                <a:tc>
                  <a:txBody>
                    <a:bodyPr/>
                    <a:lstStyle/>
                    <a:p>
                      <a:pPr algn="l" rtl="0" fontAlgn="base"/>
                      <a:r>
                        <a:rPr lang="en-US" sz="1400" b="0" i="0">
                          <a:solidFill>
                            <a:srgbClr val="000000"/>
                          </a:solidFill>
                          <a:effectLst/>
                          <a:latin typeface="Calibri" panose="020F0502020204030204" pitchFamily="34" charset="0"/>
                        </a:rPr>
                        <a:t>Immigration Advising​</a:t>
                      </a:r>
                      <a:endParaRPr lang="en-US" sz="1400" b="0" i="0">
                        <a:solidFill>
                          <a:srgbClr val="000000"/>
                        </a:solidFill>
                        <a:effectLst/>
                      </a:endParaRPr>
                    </a:p>
                  </a:txBody>
                  <a:tcPr/>
                </a:tc>
                <a:tc>
                  <a:txBody>
                    <a:bodyPr/>
                    <a:lstStyle/>
                    <a:p>
                      <a:pPr algn="l" rtl="0" fontAlgn="base"/>
                      <a:r>
                        <a:rPr lang="en-US" sz="1400" b="0" i="0">
                          <a:solidFill>
                            <a:srgbClr val="000000"/>
                          </a:solidFill>
                          <a:effectLst/>
                          <a:latin typeface="Calibri" panose="020F0502020204030204" pitchFamily="34" charset="0"/>
                        </a:rPr>
                        <a:t>Course Inquiries​</a:t>
                      </a:r>
                      <a:endParaRPr lang="en-US" sz="1400" b="0" i="0">
                        <a:solidFill>
                          <a:srgbClr val="000000"/>
                        </a:solidFill>
                        <a:effectLst/>
                      </a:endParaRPr>
                    </a:p>
                  </a:txBody>
                  <a:tcPr/>
                </a:tc>
                <a:tc>
                  <a:txBody>
                    <a:bodyPr/>
                    <a:lstStyle/>
                    <a:p>
                      <a:r>
                        <a:rPr lang="en-US" sz="1400">
                          <a:hlinkClick r:id="rId6"/>
                        </a:rPr>
                        <a:t>College of Human Sciences &amp; Humanities</a:t>
                      </a:r>
                      <a:endParaRPr lang="en-US" sz="1400"/>
                    </a:p>
                  </a:txBody>
                  <a:tcPr/>
                </a:tc>
                <a:extLst>
                  <a:ext uri="{0D108BD9-81ED-4DB2-BD59-A6C34878D82A}">
                    <a16:rowId xmlns:a16="http://schemas.microsoft.com/office/drawing/2014/main" val="4003491244"/>
                  </a:ext>
                </a:extLst>
              </a:tr>
              <a:tr h="370840">
                <a:tc>
                  <a:txBody>
                    <a:bodyPr/>
                    <a:lstStyle/>
                    <a:p>
                      <a:endParaRPr lang="en-US" sz="1400"/>
                    </a:p>
                  </a:txBody>
                  <a:tcPr/>
                </a:tc>
                <a:tc>
                  <a:txBody>
                    <a:bodyPr/>
                    <a:lstStyle/>
                    <a:p>
                      <a:endParaRPr lang="en-US" sz="1400"/>
                    </a:p>
                  </a:txBody>
                  <a:tcPr/>
                </a:tc>
                <a:tc>
                  <a:txBody>
                    <a:bodyPr/>
                    <a:lstStyle/>
                    <a:p>
                      <a:r>
                        <a:rPr lang="en-US" sz="1400">
                          <a:hlinkClick r:id="rId7"/>
                        </a:rPr>
                        <a:t>College of Education</a:t>
                      </a:r>
                      <a:endParaRPr lang="en-US" sz="1400"/>
                    </a:p>
                  </a:txBody>
                  <a:tcPr/>
                </a:tc>
                <a:extLst>
                  <a:ext uri="{0D108BD9-81ED-4DB2-BD59-A6C34878D82A}">
                    <a16:rowId xmlns:a16="http://schemas.microsoft.com/office/drawing/2014/main" val="1795294330"/>
                  </a:ext>
                </a:extLst>
              </a:tr>
            </a:tbl>
          </a:graphicData>
        </a:graphic>
      </p:graphicFrame>
      <p:pic>
        <p:nvPicPr>
          <p:cNvPr id="5" name="Recorded Sound">
            <a:hlinkClick r:id="" action="ppaction://media"/>
            <a:extLst>
              <a:ext uri="{FF2B5EF4-FFF2-40B4-BE49-F238E27FC236}">
                <a16:creationId xmlns:a16="http://schemas.microsoft.com/office/drawing/2014/main" id="{42058C62-C941-93D3-C5F4-089A4242CC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9391" y="7562850"/>
            <a:ext cx="609600" cy="609600"/>
          </a:xfrm>
          <a:prstGeom prst="rect">
            <a:avLst/>
          </a:prstGeom>
        </p:spPr>
      </p:pic>
    </p:spTree>
    <p:extLst>
      <p:ext uri="{BB962C8B-B14F-4D97-AF65-F5344CB8AC3E}">
        <p14:creationId xmlns:p14="http://schemas.microsoft.com/office/powerpoint/2010/main" val="1150660814"/>
      </p:ext>
    </p:extLst>
  </p:cSld>
  <p:clrMapOvr>
    <a:masterClrMapping/>
  </p:clrMapOvr>
  <mc:AlternateContent xmlns:mc="http://schemas.openxmlformats.org/markup-compatibility/2006">
    <mc:Choice xmlns:p14="http://schemas.microsoft.com/office/powerpoint/2010/main" Requires="p14">
      <p:transition spd="slow" p14:dur="2000" advTm="985"/>
    </mc:Choice>
    <mc:Fallback>
      <p:transition spd="slow" advTm="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ISD Portal </a:t>
            </a:r>
          </a:p>
        </p:txBody>
      </p:sp>
      <p:sp>
        <p:nvSpPr>
          <p:cNvPr id="3" name="Content Placeholder 2"/>
          <p:cNvSpPr>
            <a:spLocks noGrp="1"/>
          </p:cNvSpPr>
          <p:nvPr>
            <p:ph idx="1"/>
          </p:nvPr>
        </p:nvSpPr>
        <p:spPr>
          <a:xfrm>
            <a:off x="276340" y="2093205"/>
            <a:ext cx="5661752" cy="4554749"/>
          </a:xfrm>
        </p:spPr>
        <p:txBody>
          <a:bodyPr vert="horz" lIns="91440" tIns="45720" rIns="91440" bIns="45720" rtlCol="0" anchor="t">
            <a:normAutofit/>
          </a:bodyPr>
          <a:lstStyle/>
          <a:p>
            <a:pPr marL="0" indent="0">
              <a:buNone/>
            </a:pPr>
            <a:r>
              <a:rPr lang="en-US" sz="2400" dirty="0">
                <a:solidFill>
                  <a:srgbClr val="63666A"/>
                </a:solidFill>
                <a:latin typeface="ITC Garamond Std Book Cond" panose="02020606060506020304" pitchFamily="18" charset="0"/>
              </a:rPr>
              <a:t>The International Student Document (ISD) Portal is how you will communicate with our office and make requests</a:t>
            </a:r>
          </a:p>
          <a:p>
            <a:pPr marL="0" indent="0">
              <a:buNone/>
            </a:pPr>
            <a:endParaRPr lang="en-US" sz="2400" dirty="0">
              <a:solidFill>
                <a:srgbClr val="63666A"/>
              </a:solidFill>
              <a:latin typeface="Merriweather" panose="00000500000000000000" pitchFamily="50" charset="0"/>
            </a:endParaRPr>
          </a:p>
          <a:p>
            <a:pPr marL="0" indent="0">
              <a:buNone/>
            </a:pPr>
            <a:r>
              <a:rPr lang="en-US" sz="2400" b="1" dirty="0">
                <a:solidFill>
                  <a:srgbClr val="0078AD"/>
                </a:solidFill>
                <a:latin typeface="ITC Garamond Std Book Cond"/>
              </a:rPr>
              <a:t>Common Requests Include:</a:t>
            </a:r>
          </a:p>
          <a:p>
            <a:r>
              <a:rPr lang="en-US" sz="2400" dirty="0">
                <a:solidFill>
                  <a:srgbClr val="63666A"/>
                </a:solidFill>
                <a:latin typeface="ITC Garamond Std Book Cond" panose="02020606060506020304" pitchFamily="18" charset="0"/>
              </a:rPr>
              <a:t>Reduced Course Load (RCL)</a:t>
            </a:r>
          </a:p>
          <a:p>
            <a:r>
              <a:rPr lang="en-US" sz="2400" dirty="0">
                <a:solidFill>
                  <a:srgbClr val="63666A"/>
                </a:solidFill>
                <a:latin typeface="ITC Garamond Std Book Cond" panose="02020606060506020304" pitchFamily="18" charset="0"/>
              </a:rPr>
              <a:t>Reporting a Change of Address</a:t>
            </a:r>
          </a:p>
          <a:p>
            <a:r>
              <a:rPr lang="en-US" sz="2400" dirty="0">
                <a:solidFill>
                  <a:srgbClr val="63666A"/>
                </a:solidFill>
                <a:latin typeface="ITC Garamond Std Book Cond" panose="02020606060506020304" pitchFamily="18" charset="0"/>
              </a:rPr>
              <a:t>Requesting Concurrent Enrollment</a:t>
            </a:r>
          </a:p>
          <a:p>
            <a:r>
              <a:rPr lang="en-US" sz="2400" dirty="0">
                <a:solidFill>
                  <a:srgbClr val="63666A"/>
                </a:solidFill>
                <a:latin typeface="ITC Garamond Std Book Cond" panose="02020606060506020304" pitchFamily="18" charset="0"/>
              </a:rPr>
              <a:t>Applying for and reporting Employment</a:t>
            </a:r>
          </a:p>
          <a:p>
            <a:r>
              <a:rPr lang="en-US" sz="2400" dirty="0">
                <a:solidFill>
                  <a:srgbClr val="63666A"/>
                </a:solidFill>
                <a:latin typeface="ITC Garamond Std Book Cond" panose="02020606060506020304" pitchFamily="18" charset="0"/>
              </a:rPr>
              <a:t>Status Letters</a:t>
            </a:r>
          </a:p>
          <a:p>
            <a:endParaRPr lang="en-US" sz="2000" dirty="0">
              <a:solidFill>
                <a:srgbClr val="63666A"/>
              </a:solidFill>
              <a:latin typeface="ITC Garamond Std Book Cond" panose="02020606060506020304" pitchFamily="18" charset="0"/>
            </a:endParaRPr>
          </a:p>
        </p:txBody>
      </p:sp>
      <p:pic>
        <p:nvPicPr>
          <p:cNvPr id="5" name="Picture 4">
            <a:extLst>
              <a:ext uri="{FF2B5EF4-FFF2-40B4-BE49-F238E27FC236}">
                <a16:creationId xmlns:a16="http://schemas.microsoft.com/office/drawing/2014/main" id="{CEAC3AE3-5E24-402C-A3C6-DA9AAE2C7110}"/>
              </a:ext>
            </a:extLst>
          </p:cNvPr>
          <p:cNvPicPr>
            <a:picLocks noChangeAspect="1"/>
          </p:cNvPicPr>
          <p:nvPr/>
        </p:nvPicPr>
        <p:blipFill>
          <a:blip r:embed="rId4"/>
          <a:stretch>
            <a:fillRect/>
          </a:stretch>
        </p:blipFill>
        <p:spPr>
          <a:xfrm>
            <a:off x="6888898" y="871506"/>
            <a:ext cx="4345159" cy="5918163"/>
          </a:xfrm>
          <a:prstGeom prst="rect">
            <a:avLst/>
          </a:prstGeom>
        </p:spPr>
      </p:pic>
      <p:sp>
        <p:nvSpPr>
          <p:cNvPr id="7" name="Arrow: Right 6">
            <a:extLst>
              <a:ext uri="{FF2B5EF4-FFF2-40B4-BE49-F238E27FC236}">
                <a16:creationId xmlns:a16="http://schemas.microsoft.com/office/drawing/2014/main" id="{5B6D5F2F-6395-4644-A228-2036E0ADD14F}"/>
              </a:ext>
            </a:extLst>
          </p:cNvPr>
          <p:cNvSpPr/>
          <p:nvPr/>
        </p:nvSpPr>
        <p:spPr>
          <a:xfrm>
            <a:off x="5572305" y="5947280"/>
            <a:ext cx="2512152" cy="569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63FCF42A-AC64-0F75-1FF2-A7E5739D22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695704"/>
            <a:ext cx="609600" cy="609600"/>
          </a:xfrm>
          <a:prstGeom prst="rect">
            <a:avLst/>
          </a:prstGeom>
        </p:spPr>
      </p:pic>
    </p:spTree>
    <p:extLst>
      <p:ext uri="{BB962C8B-B14F-4D97-AF65-F5344CB8AC3E}">
        <p14:creationId xmlns:p14="http://schemas.microsoft.com/office/powerpoint/2010/main" val="3174302584"/>
      </p:ext>
    </p:extLst>
  </p:cSld>
  <p:clrMapOvr>
    <a:masterClrMapping/>
  </p:clrMapOvr>
  <mc:AlternateContent xmlns:mc="http://schemas.openxmlformats.org/markup-compatibility/2006">
    <mc:Choice xmlns:p14="http://schemas.microsoft.com/office/powerpoint/2010/main" Requires="p14">
      <p:transition spd="slow" p14:dur="2000" advTm="27666"/>
    </mc:Choice>
    <mc:Fallback>
      <p:transition spd="slow" advTm="27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normAutofit/>
          </a:bodyPr>
          <a:lstStyle/>
          <a:p>
            <a:r>
              <a:rPr lang="en-US">
                <a:solidFill>
                  <a:srgbClr val="0078AD"/>
                </a:solidFill>
                <a:latin typeface="Trebuchet MS" panose="020B0603020202020204" pitchFamily="34" charset="0"/>
              </a:rPr>
              <a:t>Keep All I-20s Issued to You</a:t>
            </a:r>
          </a:p>
        </p:txBody>
      </p:sp>
      <p:sp>
        <p:nvSpPr>
          <p:cNvPr id="3" name="Content Placeholder 2"/>
          <p:cNvSpPr>
            <a:spLocks noGrp="1"/>
          </p:cNvSpPr>
          <p:nvPr>
            <p:ph idx="1"/>
          </p:nvPr>
        </p:nvSpPr>
        <p:spPr>
          <a:xfrm>
            <a:off x="276340" y="2093205"/>
            <a:ext cx="11253051" cy="4554749"/>
          </a:xfrm>
        </p:spPr>
        <p:txBody>
          <a:bodyPr vert="horz" lIns="91440" tIns="45720" rIns="91440" bIns="45720" rtlCol="0" anchor="t">
            <a:normAutofit/>
          </a:bodyPr>
          <a:lstStyle/>
          <a:p>
            <a:pPr marL="0" indent="0">
              <a:buNone/>
            </a:pPr>
            <a:r>
              <a:rPr lang="en-US" sz="2400" b="1">
                <a:solidFill>
                  <a:srgbClr val="0078AD"/>
                </a:solidFill>
                <a:latin typeface="ITC Garamond Std Book Cond"/>
              </a:rPr>
              <a:t>The Form I-20 is an important document that should be kept safe.</a:t>
            </a:r>
            <a:endParaRPr lang="en-US"/>
          </a:p>
          <a:p>
            <a:pPr marL="0" indent="0">
              <a:buNone/>
            </a:pPr>
            <a:r>
              <a:rPr lang="en-US" sz="2400" b="1">
                <a:solidFill>
                  <a:srgbClr val="0078AD"/>
                </a:solidFill>
                <a:latin typeface="ITC Garamond Std Book Cond"/>
              </a:rPr>
              <a:t>F-1 students need their Form I-20 for benefits:</a:t>
            </a:r>
            <a:endParaRPr lang="en-US"/>
          </a:p>
          <a:p>
            <a:r>
              <a:rPr lang="en-US" sz="2400">
                <a:solidFill>
                  <a:srgbClr val="63666A"/>
                </a:solidFill>
                <a:latin typeface="ITC Garamond Std Book Cond" panose="02020606060506020304" pitchFamily="18" charset="0"/>
              </a:rPr>
              <a:t>Driver’s license</a:t>
            </a:r>
          </a:p>
          <a:p>
            <a:r>
              <a:rPr lang="en-US" sz="2400">
                <a:solidFill>
                  <a:srgbClr val="63666A"/>
                </a:solidFill>
                <a:latin typeface="ITC Garamond Std Book Cond" panose="02020606060506020304" pitchFamily="18" charset="0"/>
              </a:rPr>
              <a:t>Social Security Number</a:t>
            </a:r>
          </a:p>
          <a:p>
            <a:r>
              <a:rPr lang="en-US" sz="2400">
                <a:solidFill>
                  <a:srgbClr val="63666A"/>
                </a:solidFill>
                <a:latin typeface="ITC Garamond Std Book Cond" panose="02020606060506020304" pitchFamily="18" charset="0"/>
              </a:rPr>
              <a:t>Employment</a:t>
            </a:r>
          </a:p>
          <a:p>
            <a:r>
              <a:rPr lang="en-US" sz="2400">
                <a:solidFill>
                  <a:srgbClr val="63666A"/>
                </a:solidFill>
                <a:latin typeface="ITC Garamond Std Book Cond" panose="02020606060506020304" pitchFamily="18" charset="0"/>
              </a:rPr>
              <a:t>Change of Status</a:t>
            </a:r>
          </a:p>
          <a:p>
            <a:endParaRPr lang="en-US" sz="2400">
              <a:solidFill>
                <a:srgbClr val="63666A"/>
              </a:solidFill>
              <a:latin typeface="ITC Garamond Std Book Cond" panose="02020606060506020304" pitchFamily="18" charset="0"/>
            </a:endParaRPr>
          </a:p>
          <a:p>
            <a:pPr marL="0" indent="0">
              <a:buNone/>
            </a:pPr>
            <a:r>
              <a:rPr lang="en-US" sz="2400" b="1">
                <a:solidFill>
                  <a:srgbClr val="0078AD"/>
                </a:solidFill>
                <a:latin typeface="ITC Garamond Std Book Cond" panose="02020606060506020304" pitchFamily="18" charset="0"/>
              </a:rPr>
              <a:t>Source: </a:t>
            </a:r>
            <a:r>
              <a:rPr lang="en-US" sz="2400" b="1">
                <a:solidFill>
                  <a:srgbClr val="0078AD"/>
                </a:solidFill>
                <a:latin typeface="ITC Garamond Std Book Cond" panose="02020606060506020304" pitchFamily="18" charset="0"/>
                <a:hlinkClick r:id="rId4"/>
              </a:rPr>
              <a:t>https://studyinthestates.dhs.gov/what-is-the-form-i-20</a:t>
            </a:r>
            <a:r>
              <a:rPr lang="en-US" sz="2400" b="1">
                <a:solidFill>
                  <a:srgbClr val="0078AD"/>
                </a:solidFill>
                <a:latin typeface="ITC Garamond Std Book Cond" panose="02020606060506020304" pitchFamily="18" charset="0"/>
              </a:rPr>
              <a:t> </a:t>
            </a:r>
            <a:endParaRPr lang="en-US" sz="2400">
              <a:solidFill>
                <a:srgbClr val="63666A"/>
              </a:solidFill>
              <a:latin typeface="ITC Garamond Std Book Cond" panose="02020606060506020304" pitchFamily="18" charset="0"/>
            </a:endParaRPr>
          </a:p>
        </p:txBody>
      </p:sp>
      <p:pic>
        <p:nvPicPr>
          <p:cNvPr id="4" name="Recorded Sound">
            <a:hlinkClick r:id="" action="ppaction://media"/>
            <a:extLst>
              <a:ext uri="{FF2B5EF4-FFF2-40B4-BE49-F238E27FC236}">
                <a16:creationId xmlns:a16="http://schemas.microsoft.com/office/drawing/2014/main" id="{B76C3DB2-F842-5ECE-C038-4E5818D60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9391" y="7162848"/>
            <a:ext cx="609600" cy="609600"/>
          </a:xfrm>
          <a:prstGeom prst="rect">
            <a:avLst/>
          </a:prstGeom>
        </p:spPr>
      </p:pic>
    </p:spTree>
    <p:extLst>
      <p:ext uri="{BB962C8B-B14F-4D97-AF65-F5344CB8AC3E}">
        <p14:creationId xmlns:p14="http://schemas.microsoft.com/office/powerpoint/2010/main" val="3574022454"/>
      </p:ext>
    </p:extLst>
  </p:cSld>
  <p:clrMapOvr>
    <a:masterClrMapping/>
  </p:clrMapOvr>
  <mc:AlternateContent xmlns:mc="http://schemas.openxmlformats.org/markup-compatibility/2006">
    <mc:Choice xmlns:p14="http://schemas.microsoft.com/office/powerpoint/2010/main" Requires="p14">
      <p:transition spd="slow" p14:dur="2000" advTm="17913"/>
    </mc:Choice>
    <mc:Fallback>
      <p:transition spd="slow" advTm="17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Reporting Requirements</a:t>
            </a:r>
          </a:p>
        </p:txBody>
      </p:sp>
      <p:sp>
        <p:nvSpPr>
          <p:cNvPr id="3" name="Content Placeholder 2"/>
          <p:cNvSpPr>
            <a:spLocks noGrp="1"/>
          </p:cNvSpPr>
          <p:nvPr>
            <p:ph idx="1"/>
          </p:nvPr>
        </p:nvSpPr>
        <p:spPr>
          <a:xfrm>
            <a:off x="308424" y="2195095"/>
            <a:ext cx="11160917" cy="4107954"/>
          </a:xfrm>
        </p:spPr>
        <p:txBody>
          <a:bodyPr vert="horz" lIns="91440" tIns="45720" rIns="91440" bIns="45720" rtlCol="0" anchor="t">
            <a:normAutofit/>
          </a:bodyPr>
          <a:lstStyle/>
          <a:p>
            <a:r>
              <a:rPr lang="en-US" sz="2400">
                <a:solidFill>
                  <a:srgbClr val="63666A"/>
                </a:solidFill>
                <a:latin typeface="ITC Garamond Std Book Cond" panose="02020606060506020304" pitchFamily="18" charset="0"/>
              </a:rPr>
              <a:t>Please report within ten (10) days of the change:</a:t>
            </a:r>
            <a:endParaRPr lang="en-US" sz="2000">
              <a:solidFill>
                <a:srgbClr val="63666A"/>
              </a:solidFill>
              <a:latin typeface="ITC Garamond Std Book Cond" panose="02020606060506020304" pitchFamily="18" charset="0"/>
            </a:endParaRPr>
          </a:p>
          <a:p>
            <a:pPr lvl="1"/>
            <a:r>
              <a:rPr lang="en-US" sz="2000">
                <a:solidFill>
                  <a:srgbClr val="63666A"/>
                </a:solidFill>
                <a:latin typeface="ITC Garamond Std Book Cond" panose="02020606060506020304" pitchFamily="18" charset="0"/>
              </a:rPr>
              <a:t>Address​</a:t>
            </a:r>
          </a:p>
          <a:p>
            <a:pPr lvl="1"/>
            <a:r>
              <a:rPr lang="en-US" sz="2000">
                <a:solidFill>
                  <a:srgbClr val="63666A"/>
                </a:solidFill>
                <a:latin typeface="ITC Garamond Std Book Cond" panose="02020606060506020304" pitchFamily="18" charset="0"/>
              </a:rPr>
              <a:t>Telephone​</a:t>
            </a:r>
          </a:p>
          <a:p>
            <a:pPr lvl="1"/>
            <a:r>
              <a:rPr lang="en-US" sz="2000">
                <a:solidFill>
                  <a:srgbClr val="63666A"/>
                </a:solidFill>
                <a:latin typeface="ITC Garamond Std Book Cond"/>
              </a:rPr>
              <a:t>Name changes: marriage or spelling has changed on passport​</a:t>
            </a:r>
          </a:p>
          <a:p>
            <a:pPr lvl="1"/>
            <a:r>
              <a:rPr lang="en-US" sz="2000">
                <a:solidFill>
                  <a:srgbClr val="63666A"/>
                </a:solidFill>
                <a:latin typeface="ITC Garamond Std Book Cond" panose="02020606060506020304" pitchFamily="18" charset="0"/>
              </a:rPr>
              <a:t>Financials or sponsorship​</a:t>
            </a:r>
          </a:p>
          <a:p>
            <a:pPr lvl="1"/>
            <a:r>
              <a:rPr lang="en-US" sz="2000">
                <a:solidFill>
                  <a:srgbClr val="63666A"/>
                </a:solidFill>
                <a:latin typeface="ITC Garamond Std Book Cond" panose="02020606060506020304" pitchFamily="18" charset="0"/>
              </a:rPr>
              <a:t>Status changes from F-1 visa to a different visa- H1B, B-2, etc.​</a:t>
            </a:r>
          </a:p>
          <a:p>
            <a:pPr lvl="1"/>
            <a:r>
              <a:rPr lang="en-US" sz="2000">
                <a:solidFill>
                  <a:srgbClr val="63666A"/>
                </a:solidFill>
                <a:latin typeface="ITC Garamond Std Book Cond" panose="02020606060506020304" pitchFamily="18" charset="0"/>
              </a:rPr>
              <a:t>Passport/F-1 visa renewals</a:t>
            </a:r>
            <a:endParaRPr lang="en-US" sz="2400">
              <a:solidFill>
                <a:srgbClr val="63666A"/>
              </a:solidFill>
              <a:latin typeface="ITC Garamond Std Book Cond" panose="02020606060506020304" pitchFamily="18" charset="0"/>
            </a:endParaRPr>
          </a:p>
          <a:p>
            <a:r>
              <a:rPr lang="en-US" sz="2400">
                <a:solidFill>
                  <a:srgbClr val="63666A"/>
                </a:solidFill>
                <a:latin typeface="ITC Garamond Std Book Cond" panose="02020606060506020304" pitchFamily="18" charset="0"/>
              </a:rPr>
              <a:t>There is a penalty for not reporting changes in a timely fashion</a:t>
            </a:r>
          </a:p>
          <a:p>
            <a:r>
              <a:rPr lang="en-US" sz="2400" b="1">
                <a:solidFill>
                  <a:srgbClr val="0078AD"/>
                </a:solidFill>
                <a:latin typeface="ITC Garamond Std Book Cond" panose="02020606060506020304" pitchFamily="18" charset="0"/>
              </a:rPr>
              <a:t>Note </a:t>
            </a:r>
            <a:r>
              <a:rPr lang="en-US" sz="2400">
                <a:solidFill>
                  <a:srgbClr val="63666A"/>
                </a:solidFill>
                <a:latin typeface="ITC Garamond Std Book Cond" panose="02020606060506020304" pitchFamily="18" charset="0"/>
              </a:rPr>
              <a:t>– Your passport needs to be valid for six (6) months or more at all times​</a:t>
            </a:r>
          </a:p>
          <a:p>
            <a:pPr marL="0" indent="0">
              <a:buNone/>
            </a:pPr>
            <a:endParaRPr lang="en-US" sz="2400">
              <a:solidFill>
                <a:srgbClr val="63666A"/>
              </a:solidFill>
              <a:latin typeface="ITC Garamond Std Book Cond" panose="02020606060506020304" pitchFamily="18" charset="0"/>
            </a:endParaRPr>
          </a:p>
        </p:txBody>
      </p:sp>
      <p:pic>
        <p:nvPicPr>
          <p:cNvPr id="4" name="Recorded Sound">
            <a:hlinkClick r:id="" action="ppaction://media"/>
            <a:extLst>
              <a:ext uri="{FF2B5EF4-FFF2-40B4-BE49-F238E27FC236}">
                <a16:creationId xmlns:a16="http://schemas.microsoft.com/office/drawing/2014/main" id="{C323E27A-FE16-FA68-75ED-65BCE85235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541" y="7277968"/>
            <a:ext cx="609600" cy="609600"/>
          </a:xfrm>
          <a:prstGeom prst="rect">
            <a:avLst/>
          </a:prstGeom>
        </p:spPr>
      </p:pic>
    </p:spTree>
    <p:extLst>
      <p:ext uri="{BB962C8B-B14F-4D97-AF65-F5344CB8AC3E}">
        <p14:creationId xmlns:p14="http://schemas.microsoft.com/office/powerpoint/2010/main" val="742387331"/>
      </p:ext>
    </p:extLst>
  </p:cSld>
  <p:clrMapOvr>
    <a:masterClrMapping/>
  </p:clrMapOvr>
  <mc:AlternateContent xmlns:mc="http://schemas.openxmlformats.org/markup-compatibility/2006">
    <mc:Choice xmlns:p14="http://schemas.microsoft.com/office/powerpoint/2010/main" Requires="p14">
      <p:transition spd="slow" p14:dur="2000" advTm="32171"/>
    </mc:Choice>
    <mc:Fallback>
      <p:transition spd="slow" advTm="3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5990236" cy="1331120"/>
          </a:xfrm>
        </p:spPr>
        <p:txBody>
          <a:bodyPr>
            <a:normAutofit fontScale="90000"/>
          </a:bodyPr>
          <a:lstStyle/>
          <a:p>
            <a:r>
              <a:rPr lang="en-US">
                <a:solidFill>
                  <a:srgbClr val="0078AD"/>
                </a:solidFill>
                <a:latin typeface="Trebuchet MS" panose="020B0603020202020204" pitchFamily="34" charset="0"/>
              </a:rPr>
              <a:t>Office of International Admissions &amp; Programs Contact Information</a:t>
            </a:r>
          </a:p>
        </p:txBody>
      </p:sp>
      <p:sp>
        <p:nvSpPr>
          <p:cNvPr id="3" name="Content Placeholder 2"/>
          <p:cNvSpPr>
            <a:spLocks noGrp="1"/>
          </p:cNvSpPr>
          <p:nvPr>
            <p:ph idx="1"/>
          </p:nvPr>
        </p:nvSpPr>
        <p:spPr>
          <a:xfrm>
            <a:off x="276340" y="2860646"/>
            <a:ext cx="2382970" cy="2895667"/>
          </a:xfrm>
        </p:spPr>
        <p:txBody>
          <a:bodyPr vert="horz" lIns="91440" tIns="45720" rIns="91440" bIns="45720" rtlCol="0" anchor="t">
            <a:normAutofit/>
          </a:bodyPr>
          <a:lstStyle/>
          <a:p>
            <a:pPr marL="0" indent="0">
              <a:buNone/>
            </a:pPr>
            <a:endParaRPr lang="en-US" sz="2400">
              <a:solidFill>
                <a:srgbClr val="63666A"/>
              </a:solidFill>
              <a:latin typeface="Merriweather" panose="00000500000000000000" pitchFamily="50" charset="0"/>
            </a:endParaRPr>
          </a:p>
          <a:p>
            <a:pPr marL="0" indent="0">
              <a:buNone/>
            </a:pPr>
            <a:r>
              <a:rPr lang="en-US" sz="2400" b="1">
                <a:solidFill>
                  <a:srgbClr val="0078AD"/>
                </a:solidFill>
                <a:latin typeface="ITC Garamond Std Book Cond" panose="02020606060506020304" pitchFamily="18" charset="0"/>
              </a:rPr>
              <a:t>Physical Address</a:t>
            </a:r>
          </a:p>
          <a:p>
            <a:pPr marL="0" indent="0">
              <a:buNone/>
            </a:pPr>
            <a:r>
              <a:rPr lang="en-US" sz="1800">
                <a:solidFill>
                  <a:srgbClr val="63666A"/>
                </a:solidFill>
                <a:latin typeface="ITC Garamond Std Book Cond"/>
              </a:rPr>
              <a:t>2700 Bay Area Blvd</a:t>
            </a:r>
          </a:p>
          <a:p>
            <a:pPr marL="0" indent="0">
              <a:buNone/>
            </a:pPr>
            <a:r>
              <a:rPr lang="en-US" sz="1800">
                <a:solidFill>
                  <a:srgbClr val="63666A"/>
                </a:solidFill>
                <a:latin typeface="ITC Garamond Std Book Cond" panose="02020606060506020304" pitchFamily="18" charset="0"/>
              </a:rPr>
              <a:t>Houston, TX 77058</a:t>
            </a:r>
          </a:p>
          <a:p>
            <a:pPr marL="0" indent="0">
              <a:buNone/>
            </a:pPr>
            <a:endParaRPr lang="en-US" sz="1800">
              <a:solidFill>
                <a:srgbClr val="63666A"/>
              </a:solidFill>
              <a:latin typeface="ITC Garamond Std Book Cond" panose="02020606060506020304" pitchFamily="18" charset="0"/>
            </a:endParaRPr>
          </a:p>
          <a:p>
            <a:pPr marL="0" indent="0">
              <a:buNone/>
            </a:pPr>
            <a:r>
              <a:rPr lang="en-US" sz="1800">
                <a:solidFill>
                  <a:srgbClr val="63666A"/>
                </a:solidFill>
                <a:latin typeface="ITC Garamond Std Book Cond"/>
              </a:rPr>
              <a:t>Bayou Building</a:t>
            </a:r>
            <a:endParaRPr lang="en-US" sz="1800">
              <a:latin typeface="ITC Garamond Std Book Cond"/>
              <a:ea typeface="+mn-lt"/>
              <a:cs typeface="+mn-lt"/>
            </a:endParaRPr>
          </a:p>
          <a:p>
            <a:pPr marL="0" indent="0">
              <a:buNone/>
            </a:pPr>
            <a:r>
              <a:rPr lang="en-US" sz="1800">
                <a:solidFill>
                  <a:srgbClr val="63666A"/>
                </a:solidFill>
                <a:latin typeface="ITC Garamond Std Book Cond"/>
              </a:rPr>
              <a:t>2nd Floor, Suite 2123</a:t>
            </a:r>
            <a:endParaRPr lang="en-US">
              <a:latin typeface="ITC Garamond Std Book Cond"/>
            </a:endParaRPr>
          </a:p>
        </p:txBody>
      </p:sp>
      <p:sp>
        <p:nvSpPr>
          <p:cNvPr id="5" name="Content Placeholder 2">
            <a:extLst>
              <a:ext uri="{FF2B5EF4-FFF2-40B4-BE49-F238E27FC236}">
                <a16:creationId xmlns:a16="http://schemas.microsoft.com/office/drawing/2014/main" id="{32DD867A-9A67-4039-BB7C-071B7190D812}"/>
              </a:ext>
            </a:extLst>
          </p:cNvPr>
          <p:cNvSpPr txBox="1">
            <a:spLocks/>
          </p:cNvSpPr>
          <p:nvPr/>
        </p:nvSpPr>
        <p:spPr>
          <a:xfrm>
            <a:off x="3650113" y="2860645"/>
            <a:ext cx="2382970" cy="1426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63666A"/>
              </a:solidFill>
              <a:latin typeface="Merriweather" panose="00000500000000000000" pitchFamily="50" charset="0"/>
            </a:endParaRPr>
          </a:p>
          <a:p>
            <a:pPr marL="0" indent="0">
              <a:buFont typeface="Arial" panose="020B0604020202020204" pitchFamily="34" charset="0"/>
              <a:buNone/>
            </a:pPr>
            <a:r>
              <a:rPr lang="en-US" sz="2400" b="1">
                <a:solidFill>
                  <a:srgbClr val="0078AD"/>
                </a:solidFill>
                <a:latin typeface="ITC Garamond Std Book Cond" panose="02020606060506020304" pitchFamily="18" charset="0"/>
              </a:rPr>
              <a:t>Email us at:</a:t>
            </a:r>
          </a:p>
          <a:p>
            <a:pPr marL="0" indent="0">
              <a:buFont typeface="Arial" panose="020B0604020202020204" pitchFamily="34" charset="0"/>
              <a:buNone/>
            </a:pPr>
            <a:r>
              <a:rPr lang="en-US" sz="1800">
                <a:solidFill>
                  <a:srgbClr val="63666A"/>
                </a:solidFill>
                <a:latin typeface="ITC Garamond Std Book Cond" panose="02020606060506020304" pitchFamily="18" charset="0"/>
              </a:rPr>
              <a:t>intladvising@uhcl.edu</a:t>
            </a:r>
          </a:p>
        </p:txBody>
      </p:sp>
      <p:sp>
        <p:nvSpPr>
          <p:cNvPr id="7" name="Content Placeholder 2">
            <a:extLst>
              <a:ext uri="{FF2B5EF4-FFF2-40B4-BE49-F238E27FC236}">
                <a16:creationId xmlns:a16="http://schemas.microsoft.com/office/drawing/2014/main" id="{C80C3839-5335-4ACE-8B61-977994046D3E}"/>
              </a:ext>
            </a:extLst>
          </p:cNvPr>
          <p:cNvSpPr txBox="1">
            <a:spLocks/>
          </p:cNvSpPr>
          <p:nvPr/>
        </p:nvSpPr>
        <p:spPr>
          <a:xfrm>
            <a:off x="3650113" y="3988898"/>
            <a:ext cx="2910344" cy="2895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63666A"/>
              </a:solidFill>
              <a:latin typeface="Merriweather" panose="00000500000000000000" pitchFamily="50" charset="0"/>
            </a:endParaRPr>
          </a:p>
          <a:p>
            <a:pPr marL="0" indent="0">
              <a:buFont typeface="Arial" panose="020B0604020202020204" pitchFamily="34" charset="0"/>
              <a:buNone/>
            </a:pPr>
            <a:r>
              <a:rPr lang="en-US" sz="2400" b="1">
                <a:solidFill>
                  <a:srgbClr val="0078AD"/>
                </a:solidFill>
                <a:latin typeface="ITC Garamond Std Book Cond" panose="02020606060506020304" pitchFamily="18" charset="0"/>
              </a:rPr>
              <a:t>Find us on:</a:t>
            </a:r>
          </a:p>
          <a:p>
            <a:pPr marL="0" indent="0">
              <a:buFont typeface="Arial" panose="020B0604020202020204" pitchFamily="34" charset="0"/>
              <a:buNone/>
            </a:pPr>
            <a:r>
              <a:rPr lang="en-US" sz="1800">
                <a:solidFill>
                  <a:srgbClr val="63666A"/>
                </a:solidFill>
                <a:latin typeface="ITC Garamond Std Book Cond" panose="02020606060506020304" pitchFamily="18" charset="0"/>
              </a:rPr>
              <a:t>Facebook: @</a:t>
            </a:r>
            <a:r>
              <a:rPr lang="en-US" sz="1800" err="1">
                <a:solidFill>
                  <a:srgbClr val="63666A"/>
                </a:solidFill>
                <a:latin typeface="ITC Garamond Std Book Cond" panose="02020606060506020304" pitchFamily="18" charset="0"/>
              </a:rPr>
              <a:t>uhclgls</a:t>
            </a:r>
            <a:endParaRPr lang="en-US" sz="1800">
              <a:solidFill>
                <a:srgbClr val="63666A"/>
              </a:solidFill>
              <a:latin typeface="ITC Garamond Std Book Cond" panose="02020606060506020304" pitchFamily="18" charset="0"/>
            </a:endParaRPr>
          </a:p>
          <a:p>
            <a:pPr marL="0" indent="0">
              <a:buFont typeface="Arial" panose="020B0604020202020204" pitchFamily="34" charset="0"/>
              <a:buNone/>
            </a:pPr>
            <a:r>
              <a:rPr lang="en-US" sz="1800">
                <a:solidFill>
                  <a:srgbClr val="63666A"/>
                </a:solidFill>
                <a:latin typeface="ITC Garamond Std Book Cond" panose="02020606060506020304" pitchFamily="18" charset="0"/>
              </a:rPr>
              <a:t>Instagram: @</a:t>
            </a:r>
            <a:r>
              <a:rPr lang="en-US" sz="1800" err="1">
                <a:solidFill>
                  <a:srgbClr val="63666A"/>
                </a:solidFill>
                <a:latin typeface="ITC Garamond Std Book Cond" panose="02020606060506020304" pitchFamily="18" charset="0"/>
              </a:rPr>
              <a:t>uhclgls</a:t>
            </a:r>
            <a:endParaRPr lang="en-US" sz="1800">
              <a:solidFill>
                <a:srgbClr val="63666A"/>
              </a:solidFill>
              <a:latin typeface="ITC Garamond Std Book Cond" panose="02020606060506020304" pitchFamily="18" charset="0"/>
            </a:endParaRPr>
          </a:p>
          <a:p>
            <a:pPr marL="0" indent="0">
              <a:buFont typeface="Arial" panose="020B0604020202020204" pitchFamily="34" charset="0"/>
              <a:buNone/>
            </a:pPr>
            <a:r>
              <a:rPr lang="en-US" sz="1800">
                <a:solidFill>
                  <a:srgbClr val="63666A"/>
                </a:solidFill>
                <a:latin typeface="ITC Garamond Std Book Cond" panose="02020606060506020304" pitchFamily="18" charset="0"/>
              </a:rPr>
              <a:t>Twitter: @</a:t>
            </a:r>
            <a:r>
              <a:rPr lang="en-US" sz="1800" err="1">
                <a:solidFill>
                  <a:srgbClr val="63666A"/>
                </a:solidFill>
                <a:latin typeface="ITC Garamond Std Book Cond" panose="02020606060506020304" pitchFamily="18" charset="0"/>
              </a:rPr>
              <a:t>uhclgls</a:t>
            </a:r>
            <a:endParaRPr lang="en-US" sz="1800">
              <a:solidFill>
                <a:srgbClr val="63666A"/>
              </a:solidFill>
              <a:latin typeface="ITC Garamond Std Book Cond" panose="02020606060506020304" pitchFamily="18" charset="0"/>
            </a:endParaRPr>
          </a:p>
          <a:p>
            <a:pPr marL="0" indent="0">
              <a:buNone/>
            </a:pPr>
            <a:r>
              <a:rPr lang="en-US" sz="1800">
                <a:solidFill>
                  <a:srgbClr val="63666A"/>
                </a:solidFill>
                <a:latin typeface="ITC Garamond Std Book Cond" panose="02020606060506020304" pitchFamily="18" charset="0"/>
              </a:rPr>
              <a:t>Website</a:t>
            </a:r>
            <a:r>
              <a:rPr lang="en-US" sz="2000">
                <a:solidFill>
                  <a:srgbClr val="63666A"/>
                </a:solidFill>
                <a:latin typeface="ITC Garamond Std Book Cond" panose="02020606060506020304" pitchFamily="18" charset="0"/>
              </a:rPr>
              <a:t>: </a:t>
            </a:r>
            <a:r>
              <a:rPr lang="en-US" sz="1050" u="sng">
                <a:hlinkClick r:id="rId4"/>
              </a:rPr>
              <a:t>UHCL International Services</a:t>
            </a:r>
            <a:r>
              <a:rPr lang="en-US" sz="1000"/>
              <a:t> </a:t>
            </a:r>
            <a:endParaRPr lang="en-US" sz="1800">
              <a:solidFill>
                <a:srgbClr val="63666A"/>
              </a:solidFill>
              <a:latin typeface="ITC Garamond Std Book Cond" panose="02020606060506020304" pitchFamily="18" charset="0"/>
            </a:endParaRPr>
          </a:p>
        </p:txBody>
      </p:sp>
      <p:sp>
        <p:nvSpPr>
          <p:cNvPr id="8" name="AutoShape 4" descr="data:image/jpg;base64,%20/9j/4AAQSkZJRgABAQEAYABgAAD/2wBDAAUDBAQEAwUEBAQFBQUGBwwIBwcHBw8LCwkMEQ8SEhEPERETFhwXExQaFRERGCEYGh0dHx8fExciJCIeJBweHx7/2wBDAQUFBQcGBw4ICA4eFBEUHh4eHh4eHh4eHh4eHh4eHh4eHh4eHh4eHh4eHh4eHh4eHh4eHh4eHh4eHh4eHh4eHh7/wAARCAGaAS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laz4baRj6Cte3ZmTdtLD16Vi2LSbtu0kDtt/xrUt2YqR5eCO4wK/OJJn1KZqWrbyRsK47nir6PtxgjPqSKxYN6tjLHPqa1bdFYBWXP0asrM0TNCKQsuCykH0NfG3iYY8S6oPS8l/9CNfY9rb4kAGSD0zzivj7xam3xZrC+l7L/wChGvoeH7807+R5ea/DEzox0qYjj1psS5IqQ19ZA8KR9h/CTSf7R/Zs8PvDlJonnYOP4QGyawNYzNqX2mfl5I0Y4HHSus+AUzS/s22sMasXT7Tgr9a5T5pYrd7hR5nkIP51xZ9eWWp9pL8mdGXNLHtLrH8miDvxwvrSrs+vvVgRE8Y4qRY8dF49q+FsfTFMj+6hP4U4ZxkROfwxVnGDnkUjbT8pLVSsBTdWYfLEQfc1H5MrdScf72avMp425H40vlZX73PvRZAUWtz0yKlS1cj7wqbbg42g0is4P3Dj6UXQWI/IPGWJHsBSi2i5J3H8anUBuisD9al2bR0/WncLFe1kaxu47q1keGaI7kkU8g17J4K8RQa7phk4S5jXE8a9j/eHsa8cuGjijaWZ0RB1JPArA8UeI7jQLPzbF5kmkGI5owQhB6jI6/SvVyrMZYWpytXi+n6nBmFCFSne+qPYvD3hLwXdeOH1CG9k1S8tI/8AVzyCRbdy2dwPUN278VN4wsbS0guZdbVrq3O9Y/JiO6MEd9vbtmvCfht4ql8N6lfavqUFxJZzsGmeKP5QcZKcgngdP511vij4zWeoWMsPhxVuYLvKMLmLDwAdSc8NkdBX07xFGVJyWlzw4c0Ze8eJ+NIdLF3qFrpmm3FrDZSB3PmAmMsO6k8jJ7dK4bTCFDWsbKyyttcsDgen416VqSWsSata6Okt9otwyHekYaeWYjjLMM43fQccVwcqPp0zRTIILhZNxOSrp6qRXmXt7prvqeieItLt4vDGh6ReX09xeXq7oj5hCjB+UFMjjHOW9qffaFZwW1lHJqNpfQeapuPkO+UdlynLe4GAMVxF5q+oXUiXN63n+X+7ilU8jjgDHt9cV33hq2utL8DtquqWNilpHmNjMjo4Zh8oBXkZ/r0r1MDXpubjNaNHNiIzkk4dDW0LRbWGyv7mPUrRDeTtaosDBcKg/wBr5j1xxjp3qn4AaHwhFrjXSulyd8UZTByAeVAI4Occn14rX0n4bwXPgxLi21gWuYxcsIJ9zK5527eCvGKwvDN14cvfFNvo+s2r2kWNqu9yQInyd0hxnJPHU17ijGk4e7yytpr3PIlOVXm1vG+vyM7wFq2pWfia71a3huJru4XZBDCGcRk5+8DgHpjIPU1g+I/Furaxf3ui3WnWO+8lCtsUNIpVjgB3J6cjk13fiHw3feFdaKyX08+l6iG/0pQzg23UrhcgHpggZ4rkprC78P62+s+HLI3WlyljE9xbq0meMMOcsAe/Qd6wrxnGMYSf2nf5ovDOMpSnFX0X4M52fQJNMuJLjUnMq2wEiAFf3q9/mz0B4JAOKxdbZZgUtIsWM8pK+aikBhx8r4BIAPWr17NdtpQuZIluZZZ2WaR2DEyMThVHp1JAr0n4Q+DvBet6LDc61d3Avo7gie2XC7HDZwo6hfYcVx0qEq8/Z0lbqehUrxow9pUfkcZq/wANbnT4dNjkkzPc4eCe0JZWyuVPOOM8ZHPtUOlX/wATNPtLjTNLv7wxI3mzLtyTk43EsMkHHHr6V6z4lt5NE1wLZNcXiSq8qllSTO7kbc/xIMnIx+NO0yz8IwXl59inhmtb4AybncPI6jhH3tncT82Rnp0oxWGnQquMXoaYXEqvTTe/U8T/AOEi8eekv/gGv+FFev8A/CN3P/QVT/v9RXDep2O3Q4Hwb49udNC2epebeWXQEt+9j+h/iHsa9b0XVLHU7NLqwuRcxHg7Scg+hHY+xr51dWBAkXB9e1XtK13UdBukvLKZ45QQDg8OM9GHcV4OIwUK2sdGejSruGktj6btJlVdxiIx7Vq21xE4BVcZ9a808HeOtO1nbbXRFjfNwEJ/dyH/AGT6+xrt4FKsqqec+nWvFnSlTdpHoQkpK6OmtZI2K/vRjPFfHPjbA8aa0B0+3y/+hGvriyLEr8oOCOMV8k+OF2+NdaXp/p0vH417ORP95P0PPzRe5EzIzge9PbpntUacCl3DnPSvqoHhM+1/2QJhd/BZtPbBJefbn3IrD1axaz1GW1b/AJZHZx6Csf8AZMvb5fB8CwsVijvJo/xIGK6XVknk1CWaYkuzEn865uIKTjgPJuL/ADNspqqpi9tUmvyKCRLjkkU7yjj5WH0qVV4+fI9qGjOeDXwlj6qxXMb9sfiKikUL1Gfwq0E5OW496GVemQfxpcrGUNu5vlQge5o2fN7/AFq0duduB+dMwq+ufYGjlCxWdW55NN2vjk5qxIXPRWIqP9+P+WbCiyFYbH6FsH604MwPGTTJIbhjxH+dRGC86LH+tAcrKnioXk2ktHZukbsRuLpnC/hXJ6u0Go3EFjqGqW0n2eQElWIHC/MFx3PvXYXNnqzQuU2g4OM14T4jaT+3Jo4tstwjMpk6AnvwPeuvCwc3Y8zHydNp23NvxJcTabqslvY3LiDepaFTlJNuCoORyc96ht49U1t7zUY7XfcorSz+UoTB6ZK9O3auPF3eXNu6yRu0qts3nJzjoPevXPhZHqkngHWdXtYAoiIili2kzKcffU56cZ6V7FOhOypyeh5M7N3PMLay1b7VdIZDZF5FAdiUL11/iuzsW0u2a7R7qaIt8kabI24Ayz/eyW9QfrXp7eAtX8Vaxo3ii2mkNrdQpveR8MSo+8R+Y7fSta48DzanfXtvrM0lraL+9WQEAIp6kbTgdO4711exn0RUYpHAaP4Ftrjw9YXFiqKqBZbvfOmzaT0BxkY9B1rvdQuX0bQ4/Dus2EVxHcQMba5ki6sTxzjqB/8ArrjfFGg3PhPWLGN7hZEhjExEcbskmCduSOACDgk5/Cuo8d+JrNtMtIbkRXEsMCSwNE2UjXK7gBjlvfsK6aKUE+jHbVI177wrer4q03+zbm7RJABOkbgW4jUYwFGAT6+tSa54GtbLXNW1+Bre/cQlY7PyUJzxlWHGfzBq7/bUNt4hkm1DUoWmuEVrKNTxEnXJPTkdcCrsduniKK8kF0IrGQbpFtBt82U8E7uSRj3FfT4GrCrBwk9tjwcdQdOanFbvU4/SI9W8VRg6hbz2UNvMdsRiVkwqjhRyXxzlifYetcrrVvYeJtautE0vUniXTbR2VoItqct3TIxzxjt1r2iztVULZwxyHanlqm/aqJjjlfbHFc/Y+DdM0vXhNaoxa4kdpFMpAZgM/gucZ+lejioRnUhGW13/AOknnYWpKNKbjpp/7ceDweF7i61S8h0ix1JEs5UdIrdB8ilMOct/tVhalqGoaRZwPDLeRvkwyypJtQkHJC7euR1yO1fUF9pY03Qr6+tbNby4vSpnIGCzY4GeoUcdK8T8O+DlurnUB4nH2e33sYJApxGCcnbk8ntjnGa8qvl1RcqoPXX07nWsdFuXtVp/wTuvB3h/SvE91pPiW21EWotghnSSYnzMDJyf4vT056Vc+LHhvSY9HNyGtdLMxMhndM7geAWOeDzxj1ri73xBqXhjQk8O6RJFNoUCO5licM0gY/x5IK49qq2ni668XXNvca7Z3I02GP7P5qxPsmYD5emMdOTmqxc6VSLpte/+uheClUpSUvsd/LUseXpv/QwR/wDft/8AGioP7VX/AKByf9+JP/i6K8Pll2PoPbU/5jzWSy6rtUisrVLQxoOuNwxkdOa7ZrUZPy5rJ1632xDg9R/OvlsNiW5pHr1KWhli0kViY849CK7rwj4+vtK2WusBrqyQY3f8tIh7H+IfXn3rGktgCcDBFZWtxk2UgaPop5zSU41rRkh8rp6o+l/DV9a6rZR3mnXK3MLEfMpHy+xB5B9q+WfiGmzx3ri+l49dZ4f1O/0KeC802d4Jdq7sHKvwOGXoRXD+KL6XUvE2o306Iks85d1TO0E46ZrsyimoVJWfQwzCfNTjcpL0pr9acP0pjYzX0cDxmfUX7KdwYfhlflVDML9nQZ5yAP6V22ojz7yRoywUEjAryj9neZofh9eybyAl+SAO+Vr1i0hZLOOSQlmmQPkVfENNf2ZGXmjHJKr/ALRlDsn+ZT+yDcMq5/4FTxaxkHch57k1c4H3g340v3h0A/Cvz5RR9sVFsYQM7VPp3ppt41PRQKuiNQDnA/GjamMDJquUEUfJRhwvSgQDBHl5HvVvZjO0DP0oKtjgmkkMpG3jz0wfzpRCvXBP6VcUZ479sinmNhgFl5osFyoYgU+5SGDd0HNXRGuDhs/QUhXBGf0FFmFym1vmN4yANwIyOor5f8cxnTfH93BdNvVJCFcclzxg8cZxX0/rl1Dp+mTXU0ojwp2EYyT6CvmvxTbxnV76e9maaZsSeYBuyG525PBIFdeDaU3fseVmbi1GJk3MkfnO0csfX5WA3Z/pXf8Aw5vJNL8F67dbr+dmkRFtYTiORmBG5x3x2FeYmI2MJTyZJbSTDJJtwc+3bivff2T9r+HvEenz20l006iUMVysQAOCxPQ54GK9ihRs9Jf1Y8mKV0angLxFq9l4Hit1uZXMxG4SnBifuVz29a6LxisL2xk029sl1C6RWvfNlLqF7FRkAZx+Ga5DxZeaTp8dtDqEjRkn93tUk+lHh7SNHiR7HX9TllsZ3WUMhI8ojnJUdvftXNgce4r2VTbp5HpYnDXfNDdbnUeJ9O09vBmnPqF+n2hkDTSbRKpRDuKgDgjsMnnvWda2tn4j1CW9u75ZY44f9Gs1jCMgHRpAP4j/AHenSti90m9vl0S302IR6GkoEMMgJEkec+Y+PXsD9a37Dwtpem+IbvVbYETXihHGOijnr3r3vZtvbQ87nt6nKwfD+31Oz064vLcWGqWzOspjHDr/AA5x1wD/ADrsZbRrO3ijtwkYRAjLGu1SB6Dt7VtW21mkkPU5AP4VFex7lA47VrT/AHbvEip7+kihoDTSTz3E2F3yBVQLwABxhsDPv6Gub8RXulXusPo0l4I9QMv7rHJjJwB8vU+vTFdCkn2O7QuzeSWyQOit6/Ss1vDmg3fi9dbbTYpLy3BYTBed5x19TjvXvwxDrOE1vzfoeDVw3sYzgtrfqS6TotzbeGotHuru7kZZcPcOw3yc/eGM4/GuG1jwvd3731tbXcgtIyZ1Ej7QoHHYcng16ozS3EcBg6eYdznoOTWdHLFFDcLNMGJxGAqbndsnA+tejF3X3fkzzKsFf7/zR41pngtbNZZvENmL2KOJp0WX5mcY+QbQAeQcn6da5G+8QS6l4VvLCPTLiz060kK222bMYkXnb1yuc5r3PxTHY6X4butf1i7ms2iTZvgwdqAAbDkHOe9ePX9x/ak1mNA0iW8sL6NfOjUuvzAliQWwFY+uTXn4qlFU3CD3Vn3d7fM7cPNupea9Oy3PLvtl56T/APfz/wCvRXsn2C8/6Fa6/wC/g/8Ai6K+R/s6Xf8AM+gvHsc80L7T3NYfiaB1t92RgY/nW6Y5CMncP+BVneI4D/Z0mVz07+4r5HC3VVH1NRe6x7wcHcPyrK12D/iXynbgbTXSNb/MxK4561Q1m1zptwQAf3ZqqTtUQpR90qpb/wCjQ7cMuxcg9uO1cBrEe3WbxemJT/KvTbKEtaw8gZiX+QrzjxGuzxHfL6S/0FetlD/fTX9bnBmC/dxZS2471G55qQ9ajf8AOvoonjnuv7Prq/ge9t2HJvwQf+A9K9ltJvPsYNzbGRduK8U/Z6G/wvdrn7t8CfxWvatNt4/JlU/MEkIyPTFdefRTyiPqjhyRtZtP0ZLtwBzn6mn7tvb9KAiD+EmlXkYCKPoa/PEj7wawQ9+TTXwhGG/JakToeV/Cl27mBx+tOwDC7Y4Ug/ShTI2flqUrkDlaDHj29807AQnzFPCtSoGbqB+f/wBap1OB6mhe/wAuD7UWAiMTAfLgfrS+XJ/eGO/FSHBG05pQvy4+b6A0tAKd/a2NxaSreKrxmMh9w429/pXy38TbdbXxJd29myNZ2xEsYByGDDPCn0r6rvIBPaywmMHepGG5H418p/HCxbTviFdWvmF9sMZyBgcg547V35XBOv8AI87Mo+4pWMvRtQuJLCaaQSSCMBCiIuNv0PWvcP2adPF8usypJcBfs42zocGPIPP17V8/eGrgW9+qTXT29s/+sKk8/lX0H+ys3k23iYW81zLAu1pBGu5m67c+g75r1Pq0Y1m7abnjRfvG14hsy2nDy7WO6kiKkCRd271/HFV7+GHTNOutu8/aDkfKSBnjHA4rodoYAlsj2rP1yJWsH2scBlJ+ma+aaPqOXW503gzWFskh0u9lzakBYJWP+qP90/7P8q6i63Rt93LZwK87VFZMMQy9Mg10vhnWPlXS758tjFvKx6/7BPr6V9NlWYcyVGq9ej/Q8bH4Nr97TXqdHb4QFB6Usv3MnHQVFEzBvm4JqWTmIge1evJaHnJmZdwtLCF4weGyM8VJpPlwIkTSDJyFB64A6e9T4wqhupNUdRQ7VC5DKSQR1BrShU9nUUjOtT56biaEM0MOlRbpBnd078se1Uba3T+0p5bi3CKhEsI67WIOWOOhqS3uBcWC7sCeF1Ur6ZPUfWotZvEs5pjO4AaMAIjDcxzx1r6ShLmS5etj5vER5W+bpf8AQo+LobK90ODT9Rga4iukdPKUZZ2OcY/x7VyumW2leEfDg8P2sjwQzud0rfMd/dV9frXT6PYy6jcxX1xE0UQVoogSc7R1x3ye5q1BpVrcJCrQxyMJCQQvyxIpOAPetYqMdev/AAxhJzltov8Ahzk/7Ysf+hfu/wDv2f8ACiuw+xD/AGv+/jUV42p7fMz59RF2D5c1U8Q24OmSnaeg/mK2IogVAbH4Cq3iJQNJmxn7nf6ivyyhf2qPvpr3GOaACVwc/eP86raxbg6dP1+4a1yjGV+mCeKh1SBvsE/OR5Z7e1Cv7W3mFvcMmzh2WkXyH/VL29hXlXjBf+Kp1AfMh80c/wDAR2r2i0iJtYcZIMS9vYV4/wCPE8vxfqC9PnB/8dFevlWmIn/XU87MF+5iY8cSE8u3505kjXqWNEbbcVHNnJr6NNnitHs/7Pcrf2HqwWQKBcx/KR8p4Nd5d+M10LWxZXlnI9lIgdpE++rHvj+IfrXnn7PY3aTq6/8ATeP/ANBNdN43t/M1CPODiAD9a7s6aWTJvy/M8vKW/wC2ZJef5Hpmn3dnqVkl1Y3STQv0dDx9D6H2qz5b4wz4ArwmDUtQ8NSSahpkxQKMyRHlJB6Ef1616p4R8XWGupHDMBZ37KD5Lnh/9w9/p1r8+ilJXR9/za2Z0kSlud7nFSFF29fypQrA8Fh64oZeepY/WnyhcWNVAA2Ee5NPG0/LikjViPu5+rU7b6qPwo5Ri7c9Fo2v6D65qRQMgbcD3FSbR/DgUcqC5WKn/ZNOPTp9amwQc8GlEbe4pcoXK4HOSvJr5d/aOXb8UrodM2sP8jX1X5bdeD9K+Wv2lEK/FOfIODaQ/wBa9HLFat8jizDWl8zzmBMuK+mP2MF/5G1fW2i/ma+brZORX0p+xj/x9+K1/wCnWM/qa+lXwM8JfEjqjE2T90c1m6pKxsZNsUhBO3dtyOtbc8chDeWyA8nLVCkGbQRMAcqckV8Q4n1ZCtqMq6uQcDOBww96jng8wFDnHscYqewDmERsPnT5SMduxqSSHfw2QKXmho3fDGrLeAafeSL9sjX5H/57KP8A2b+dbZOE/KvPLu02sssMhhkQ5V16g+tdf4e1YanaiCfat9EBvA4Eg/vD+tfTZdmHto+yqfEvx/4J4WOwTpP2kPh/I0x8yj61XvI8yA1NFwefWluQNwHcj+tek9DgRj3MRhmWdQTg5YZxuAPSoI7iO51GTUMtKPKKwLnPfv6c1p6lb+ZGcgvnjbnArL0hY9P2wtF+6ZysmRkgjkE+1ejl+L9nLllszzswwvtY80d0aGp63pWhWWnx3UqtLINqxKRubP3iAfTrUTa5Gmlfa7GEMmD5at8rHn+6cY+prJ8e3Hho29tZ6pcQR3kcDywlhkKAp5bH8IODg14bZwXcmhYmvGu9LfMEiW06LIZ2PBJ67BxzgkZr1vaqFla/9I8hxc5fEl/TPSv+E61L0t//AAMjorzr/hDNH/6C9h/4MBRXne0q/wAn4/8AAPS5Kf8AN/X3nQ2cGBtUCm+Irbfod0GjGRCeRWlaxICD0/CpPEFvu0a5x08lua/LKP8AER+hzXuMz7eFtqso5KA4xnsKj1eFv7NuTgn902fbir1moCoHz9xe/sKn1ONW02cBTgxNzj2pzX71+ooq8F6GNpsB/s61OesEZ4H+yK8Y+Jcfl+Nb8d8qf/Ha950yH/iWWi7Sf9Hj7f7Irw34sLt8dX4weidfpXrZb/vU/n+Z5uPX+zx+Ry2aY3608dqjavokeGz1/wDZ8Y/2frIDY/eRn9DXd+IIxPeLnHEA/nXA/s+82Wt9c5j7V6dLb+bMHVf+WYHX3rszr/kRP5fmeZlOmeNeT/I4PxRaldJucDHyVClsWjjP3CFBAzg9Oorp/FNjJJo91j+4e1VxZZtYSQpBjUg9+lfndKf7tLzP0CUPeL/g7x7dWsz6drCS3UEW3Fx1kQH1/vD9a9PsLi21C3S6tLiOaGQcOhyP/wBdeHWdmzareLtziNPfHWr1jqN9oF3FcabIUaSVUkjIzG4J7r/XrW7nZ2ISdj2zyzngnHrUgUfxDH41geG/Fmm6syWtz/oV8eBG5G1z/sHv9OtdKYm+78x7VorNXQyNYx2bP41IEyOM8etKkAUDqalEIJxtx9elOwEOUX5TinrtHTH5VKIwD9w09Fwfk/LFCuBDnJ5x+FfL37Tse34mKefmsoz+pr6tRWYfd4r5b/aoj2/EuD/rwT+ZruwCtWRx47+EeYWq8ivo79jEj+2vEsX96yU/rXztaD8DX0V+xgv/ABU3iEf9OK/+hV9EvhZ4XU728hOGCjB3Y604RsBjbgCtC/hDNKq/K244496bAMoNxBPpjGK+O5dT6pPQwtUiaLF5HuDqcMB/EvpViGMSoHjbgjPIrRuYoyjBsHI6EVn2M0KKI2zG3I+YfKee1Ty2eoxGtuu5h+AquIXimSeCUpLG25GHY1ql4xjLLVW7ureFSzMijuSRTSs7pieqszodKu11C237Qlwn+tQfzHtViYZdW9K4RPEOn2d2s8V/bRyL6yDBHofaux03VbHWtPW8sZo5ArbZAjhtjenFfTYPF/WI2l8SPn8VhvYyvHZl0rlV+tU5rUSRMdo5UiriNmL3oT/UtXUtzmex494x8G3l1eWvn3EktnB5gkJGXaLaTtBBHQ8fSvPrnwjqGravBo+m2uw3GyVzvGZAME5XI4A4r6E8V3+m6VpU2oanMIbeMEsxGe1c14V1K1nt4H0eONppYGksrg4faCSTu9Aa78NU9rNU5P8Az9Dy8XS9knOC/wCB5nIf8KI0X/pp/wB+1/xora834pf8/Gmf9/R/hRXR7Gh/J+Zh7er/ADfkPsLcMoIiUr2Oak1+3X+xrptgU+S3euP1TxVbaPY2EejRRF5VBkUyHahH8JB/mMYrF8S/FaGLTTA+l3Ikmj2sVYFVJ461+aYWhOpJOKPuYZlQqRs3Zne2kOY4jnkxr/6CKsXiL9glUr/yzbOB7GvKtS+LJ0vUZbD+yHm+zhF3GUDPyius8OeLrjxRYzQ2di8ciwl5EcjgEdQe9aYjDVKdRyktLnRQr05wUYvWx0Wk2+/TLNuxto+M/wCyK8G+NEfl/EG8XHWKM/oa938P2t5NpNjLkBTAg/IYrw346RtF8RblH5P2eI/oa7cv/wB7l8/zOTHr/ZYv0OHqN+tS44qJhk19Ejwj1j9nx2K6yik8qnSvYtHiE5dWxwo5rxf9n5iJtZHpGh/WvdfBsSzNMeuI/wCtd2armyOS9PzPKyzTPl8/yKPiGwU6Rdc9IientWfa2cbWNrnLkwpx/wABFdprdjnRb04X/Ut29qp6bYq2mWRIBzbx/wDoIr83jBqJ+kWXMcVYaaf7avgoGfKjI4+tM1fT2VYGYbSJ07cda7LTNPVfEd2uPvWyMOP9rFP8S2QW2hYLj/SIv/Qq0afNcXKrM5DUtMV7WTfbg4UsD7juK3PBPijVdP0qzOrI+oWbxqTKP9dEPf8AvD9a6TVNPV4ZQAT8jD9DVPw/pcS6FYgoxIhUUoqUVoNwi2djZSW2pWiXdjNFNA/R0Ofw9qsm0Yj7uTWR8PbFbbxLqUUUarG1rG5UDA3buv1ru/ssZPzIPyrvpRc43ZzStF2MKK3kIw64p5tmzlTz9a3DbR/wgUn2cD0rb2ZHMjFS3k3fNx+FfLn7Wdu0fxHsm6l9PU/kxr6/8njODXyl+2Imz4iaUV6/2b/7NXRhY8tRHLi3ekzxq0TpX0N+xhj/AITHX4/XTwf/AB4V4BaLyM179+xiP+Lg6yvrph/9DFe7H4WeJ9o9huLHfNJzj5j396jGn8Y/Wt+aH98/ygjcf50fZ1Ix0r5h0ldn0ynojnDp+M7gx/GqkGlq4ljdAVDcV1b26g9UqtJassnmQuOfvL61DpItTOZOg2+D+7bB9zXm/wC0FocFv8M72aAyLIJ4RkOehevb2iwPf3rzz9oS1L/C2/O0cTQk/wDfYqqdJKat3Jqy9xnxxFpau+WGfc19L/sxb7DwDqjQKMDUE3KRww214WYRGD0ya+gP2b4t3gLWF/6f4/8A0E17sr06UpR3SPDhadSMXs2er2kscyrNESUbqD1U+hpC8jWk3k4Mm07M9M9qy4DLYzGRQWjP309R/jVXxObpvDk9xpl9NbSqN8bRIGZsfw4IPWnh8Sq8G+q3IxWGdCXkzktR01NS0UjxffT2KRXLXU9szZMidMEjgr+VYOg2GkwJfzeG71Y8RPagyOOS33AqZwAOe3evLfHGmeJxfR3OrTXLxOyr5krNtQSN936j07V6D4H8HW82rNJfXSK9qBETG+zzVAB9c5Ayc4/GsaVW8lZa/iZON000YP2Xx3/0E4P8/hRXt3/CPaX/ANBKT8zRW3LV/nZHJT/lPnDQJL3U7eJo900sZ/dQKMnkjOB71k+Pr2bU9XdriGKJ4wkRSM/KpXjFe7678MdOtp5p9An+x3EZ4Qr8nXgCvGvHPg3xFo1zLJe2UsiPhzNGNyknntXj5PXoTr32ZNfBVqbba0Od8ZWqv4kvmVR1T/0Wtd98MvEGk+HRdTapKYoprVYw4GcH6da47xREx166EiMjHZnPBH7ta1LRNO/si4h1Owa7SSFQsytt+zkfxcda78zpxbidWDrSpQlJbo+gfB7QzeGNOkidHVoQVI7jJxXz5+0KjL8SJTIFDG1izt6d667TNUl09rK5stUv7dbeyRDGvMbHHy7sjbj3rzj4o65eeIPEseo31qlvM1sikJna4GfmGelc2FoOGJcujub1cfCvh1C1mjl+gqNualPTmo2x1r2Dzj0z9n9gL7WFbP8AqU4/4FX0H8OUVp7rIIXYMZHvXzv8BG/4m2qr626/+hV9H/DNv391G3KiMEfnXpY33smkv63PJwWmeR/rodBrcMb6TdqGAJhb+VUtEt/+JNY8H/j3Tp/u1e8Qy3sNhOtpp/2hTE25vOVMce9JoSZ0WyJU5MC5yPavgFE/RU9TNtEC+Kp1Yf8ALip6f7dHiiENp0bLuI+0RHpj+KrkMKjxVM2MZsVH/j9SeIYwdNc4xhlI+uRTcQvoJcwMyycMRg1HocLHRLVgmfk9fc1pyg7W3ccGq3hrB0G1B/utz/wI01BXHzGl4Ig/4qO+yME2qf8AoVdn5Le1cn4OOPF9zGDwbAN/4+K7XvzivQw8FyHDXm+cqmL1I/Kl8njr+lWTsx1FIdvv+Fb8iMedlcwnH3sV8oftkw48f6Qx6/2fj/x6vrb5ff8AEV8rftnp/wAVnob9M2Tf+hVdNJTRnWlemzxC1XBFe9fsZD/i5Gqj/qGH/wBDFeE2vGPSvdv2NnC/E2/Tu+muB+DA16kfhPJ6n0PPB++fAB+Y9frTTHxz/Kr0oPmyY/vHv700R/7teHKGp9BGWiKbRKR71GYgRzgfhWj5Of4hj2FMa3Gfep5GPmMO6mvI7hY4dLaZCcGTzlUAeuDzXH/HqPd8K9WLKBjyz/48K9KaJQPWvP8A4/gL8KNXIB6J/wChCnCDUldinJOLR8gSDdKfavoH9mb5vCGvR/3byI/+OmvAkGZCa9//AGXVD6D4lQ9riA/+OtXrVVejP0PHpP8AfR9T0W4hUk7uPese6SS2vYrhLd540JdsH7vHVR/erqHt0znrXOePLyTR/Dd3qFvDO8ka8CFAzc9+a8GMpUnzx6HuVIwqQcZbHlHj3WfEEGrXFpdafNPa3Z82JJIvMVYwMg8E856+nrUljcXmvWdq6tY6MpkEIu4WZ2VgBhSc9+Mhsde1bHw01vVNVup5NShVoJEJJBPnRKv8RXHAJz6E02yvtR1TxPPY6RBplvAkvmTafMo/egY/endwrfTrxXfSqxqJST36HiSg4PbQ6T/hX2pf9By4/wC/p/8AiqK2/tbf9Amz/wC+qK7uVGVxs4Es92uWVs8cdTnpSahDvtZDIism1VKkdxXWT+F7iO/+1W8iSo+D5cg2Ofb0P4GsXxMBaB7d4HhLZbawwa+DnTrUZpSjY+kpyhN+6zgviJ4C0HxD4kuJWjNtdOiu0sZ6naOorzDxL4SvNAsr+xeeW5kmtPMtRbqSz4PQqDgjHXIOK9s8QXDQ+L2VQdvkJ16fcrmPFd8tr4mtL6I2cj29iT5dw4Eb5Pf1A64r6LD4hOrGNV+6jycbTUcPKUVqcdpNpp+ueHtP0S+01o5bW2RpJYp2jZkxlt+FIOCMV5X8WorWHxVHFZ2jWsS2yYRwQx9zkk819S+F7XTtY8JaFNdWlv8Aa2WSUzRDB5ZuB7V85ftDaf8AYfiGXMzTC4t1kDNnOOn9K9hY6lOo6S+L06HlQwcoQVbozzz0/Wo5OhqRgdue9QvkmtkM9D+ArH+3tQXPW2/rX0j8Lfm1K8AOB5AP/jwr5t+Ax/4qW9HI/wBFP86998Kav/Yd9LdPZy3EUkYWQR9UGR82O9eliWv7Inf+tTxqMlDOoSf9aHpuoxK2n3HJ/wBW38qr6Kqto1njjEK/yqGx1zTNa0+dtPu45GEbbozxIvHdTzSaJOTodkw6mIV8RBxauj9CjK+qZBc3dtaeJN1wxVWtMDbGzc7h/dBpfEc0U3h6WaHJUlcEqV/iHYgGkSRv+EqU8AfYm/8AQhR4ofdo03Pdf/QhVDualyq/P8o71W8PKv8AYlsMDOG/9CNSTzBnI3Yyap6HN/xKowWxhnA/77NF0PU3PCCbfF1xJgAGw2/+PiuyZh0Bx9BXEeFplXxIylslrNv0cV1hnj/ya66LtA5asbzLe7jrmgNjpiqbXCdhigTr7VrzGfIWy2euPwr5b/bR58VaAev+iP8A+hCvppZ1H3V/Svmb9s9s+IfDz4xm1kH/AI8Kum7yRlWjamzxC259a9m/ZFl8v4tn3sJRXits3Nep/ss3pg+MlqmMiW2lU/gM16sFdHkNpH15cKv2iQYP3jUZwOx/KqWp69pVtO4udStIG3ciSdVwfxNZ0vjDw5GSG13TQR1/0pD/AFrxJyim9T34JtI3wW/hBpGdhwwzXJXHxC8IQvtfxFYBsZwJc/yqjcfFLwXCu5tdt+uOAxz9OKj20F1K5JdjuC+R93FcJ8eU8z4T67kdIQ35EVUk+MHglV3LqU78/wANrIf6VyXxT+KXhrWPAOraTaPevPd25SLdblVznuT2pKtBtK4OEkm7HzzAvNe9/ssN/wASvxQo6+bAf0NeE2/rXrfwC1kaD4V8b6u1u1wtrHA/lq20t82OtezU0oy9DxaX8WPqe7vn1A+lc3420bUNYs0gtZYlRWDMGJBb247V5tc/HQY/c+HHJz0a5H9FqnJ8cNUZ/wB34dtgmf4rhicfgK+cnUpyVmz37HsFjpNjp43W9ukcjIFkdeC+O5rhviB4Im1/WrSSyuFskCEG4XgxNnvgfMD6Vwd58bPEquQmkacN33c7z/WsQ/GfxxNkCDSo89xbsf5tWlJXacNjKtySjyyPZf8AhXuv/wDQ8XP/AICx0V4z/wALb8bf39P/APAc/wDxVFepp/K/vPL+rL+b8D7jumQ28MbAY6YNVL20guFaCZElj/uSruH69Pwpbtsyqo6BqfLn7QT7U5xjLdDjeJx/iTwZpuo35vYZpLO6MYTj54yMccdRXz3+0N4V8UaObC+hiaWAK0Zngf5D7HuK+p7xWFwM815t+0BcNDpmk7OFaZsjsflrlhhISqp7FYqtJUGmcv8ADGaSXwN4ekfaH+zEOR67jXin7UJdvG2mkpn/AEDjA/26+qfhrpen33gXTWuoMttdw6Hay/N046/jXzr+2BpcOmeONKWGYyI+n5BYYI+foa5MPhKlLHOr9l3LqTjLCKPXQ8LWN2A+VhQlu3Pr6HFEjtuPJFROzZHJNe+meWei/AmNV8VXYbPNoenPevWvELTQeHbmSCcoWKqSvcZzj2rxz4JSFPFE7dD9lYfrX0DoHhibxZpeo2kMwinQI6Mx4PPSuvF1LZTV9GeP7LnzOCW557Ffz2+kXEdq2yYJuEqEhwQPWuh0z4ha5pNgY7jR1vtOtLePFwkux8sBgHrkkk+lZnirwn4i8N29zHeWTGDyziRRkHj1rnNb1jUljfRGm2WoggXywg+YhAQc9e5r4TLop3Xdo+jlUq4eWmhvwfGS9mmu9Tj0BEa22W+x7knIc9eB7VH/AMLh1jVLyGwbSLOKGaUI5LsSOe1cPYwo2m6kpX5jJA35NVa1h26nBIMD/SSTnv8ANXsYijGjNI7KWKnOLbZ2GofG/wARpLIkel6cGVjj756H61PP8V/EtlDBbwW1htMSyktG5OXJJ/i9TXmep27pOxYAFixAz2ya2NVj2z2o7/Y4s/ka5Xbl2OhVZ33O40P4r+LvMn1CJbITxRiMYh+Xazc9SfStBfix8QWl3LfWhQ/w/ZkAH44zXFeGrdW0zUG/u+V/6HWrb2wxnBrzsdipUZKMX0O3DQ9ors2Lj4jfEExNIddkXAz8sSD+lNg8deO7tdyeJL8KRz8w69z0qhdWx+xyEf3TUnhy2DafExA5FedLMKns3K51LDx5rWLh8Q+M7gbZvEupnPXbMV/lXD/E+41S5m05dS1G6u2RH8szylyuSMgE816Klp04rh/ixCI59N91f+ldGTY2pVxsIt6a/kYZlRUcNJry/M4eCGTdnzHH416L+z3cnT/ixp8oZmYwzDk/7NcJDwOldf8ABF8fFXS93pID/wB81+jYZXmkz4vEvlpyaOt+I9stz441eYsRvuS2B7gVzb6YjHksfqc13HjKDd4r1D3mz+grM+y5/wD1V+XY3ESp4mpG+0n+Z9zhoKdGD8l+RzMmmLsJOelQaRYearM/zYJAzXXva/uiNo9elUtBtQ0Uh2n77fzrKOJk6ctTR0lzIpJpsYP3BVfXLFU0m4YKMhetdYtmB0zVDxJbFdCvD1/dmpwleTxENeq/MK9NKnL0OAt04Ar0b4Srv+HvxDj9baA/+P1wNsvGfavRPg8m7wd8QIx1+xRN+AcV+l4rTDVPR/kfH4fWtH1Rwwsxu+6M04Wq7tuUDem4ZrZSHjoDUiW69Qq7vXFfARk2fUOJzV3Yj7TbAjrIBWR5IV8Y711995bXdrGCpfzhwK5xo/3xHuf519LlavT+Z5uKdmUvLX/Ioq15VFe3ynn8zPvu7/1w7HdUrf63NUtecxSQyA4Hmgn6VNaTidyV5wAaw6j6D75V88A+gryv9odAdG0pvSdv/Qa9UvP+Pgf7oryv9ob/AJF/TD/08n+VVTX7xGOK/wB3kdJ8KP8AkQ9M/wCubD/x418+ftsJt8Y6G3rYMM/8Cr6A+FJz4C00+gcfrXgP7bH/ACMvh9j3s5B/48Kl6VLFrWivRHzncMARzUKsS3aic/NUada6kch33waYL4qcHvbsK+rPglIPtmo5P/LFcf8AfVfJXwjkK+LEHrC/8q+tf2fPLm1XUY5lDL9nB/8AHq3xVN1csqQju/8AgHm02o5pBvt/memXccNzYyxzwpKhQgq4BHSvK/Hnw/0bXr+Sba1pcOsZ8xBxnYBn8hivaZdO/cuLaRZAQflbg1yGu2F1b3jO8JRSibSOeQOa/P1RxGFd5q2q1PrqbhVfKz5s1X4ca9o8GpSqqXdunlHMWSxG/rj271xdtAV1JI3Uhhc4G4YIOa+udHB+0XgYYHlJ16H56y9d8E+G9Xvoru802MTrKG8xPlJOe+OtdeIzOcpRVRDWDgk+VnyTMM3FxE/3FdlI29fmPOa19ct4W1KBFkCp9ihIcj2PWvSvFvwmvYHvZNHZbndPIyxk7WUbjx71594w03UdNvrW01K1ltZVtIm+cDkAtW0a0Zp2MXSnTaDwu3l6ZqKSfKWMeM9/nratGTsOfWuYtnEmi37EBeEPH/XQUadqU9vgGYOP7rVwZrh3OSa7HpYGraLv3Oyutv2KTJ/gNTeGtv8AZluMfwCsFtYtnsJN8mxtpBBq/o+pWcNlDHJMAwQZGDXhToTVJq3U9ONSPMtTqY0XcMiuB+MaAPphUf366ga7Yr912Y/7prjPihqEV9HYeUrgIzZyMdq68hpzjjoNrv8Akc+Zyi8LJf1uchHwK6z4Lf8AJU9J+rj/AMdrkUJ2Gum+D0pT4n6K3/TYjH4V+o4X+JE+GxS/dy9D1bxZgeJr05P38/pVKFkIyOapeO9Z+z+L7+MQlsOOd3tWMPEEuOLdfxavy7M8LUeMqtL7T/M+2wNaP1an6L8jqZWXyz16dqpeHPlhYY6u386wptfufLP7hAMdyadpOr3EVhbMka5lVmPt81c8MNUVKXyOh1o8yO1wP7pqh4ijzoV7xj90e9ZEeuXrSKu2LBPoas6nqIn0e6jfCSGJuD3qMNTlCvC/dfmFapF05ehw9r93OO1eh/A/5tG+IK9v7HDf+RBXn1sP3YPtXf8AwTbbo3xB9Ton/tQV+o4n/d5+j/I+Mofxo+qMqPbgf1qTzI9vpj24/Ws1Zm6A/wCfwprykH7x/wAf618HTp3PppTLFy6tc2e3keevI6GuXIzO/wDvH+dbEMSpe2zs8jsbgEFj09qy9v75v94/zr6fLI2gzzMVK7GbaKXiivYucVj7K8X6iZ7MvbvxFEHf8TitDwvcLvkjkGM4Ce4AzXgTeOp0l1NJSSkitbrz02sea6rwf4zkuJU81hmCItkdxisnBxV2c0cRGUrI9tlXzJGb0wK8q/aJjK+HNOPpdf0r0nw9fR6jpZu42BWRuD+Arz/9odc+FLFv+nsfyNOkv3iKxL/cS9DS+EGT8P7D/ecfrXhP7biY1nw5Jjrbyj/x4V7v8Fhu8AWXf55P514p+3FGPtHhl8c+VOP1Ws5r94zWD/cL0PlufrUQPPtUsoyeetQkn7uK6Fscx2PwqbHi2D3jcfpX1p+zq2fEeoJ62v8A7MK+R/hdx4ttvdXH6V9Z/s5H/iq70f8ATof512/8wc/67HmP/kYw9P8AM9ycbXyMik1CUI7LsRlwDtIqS4rO1lytyPTaM14Tskz6W3M0QXOnWt0slxBi1mcKpZhlSAc9P61nz6beQDzGUSpuBLRnd3/OtW2lXypc+nFOhOZF2tjkZxXHWwNKtZ2szWFWcNDjrtJo7uZv4fNbP51i+MbDT9Tto1v7OG5VrYEbl5GC3evR7hreVmiubdHXJ+YD5qxtY8NR3saLZXIDCHYqSd+Sev415cstrU3eLujrjiYNWkrHyxZ+G7V/hx4g1tpX82KcRRxL90ATDrXExrtbpXscmh32j/CjxdZ30BjkhvOnXIMoINeRxqu7piqxLkpWkXRS5dCK7/49ZAPStGBmXbn/AJ5r29qp3qg2svGTtrRk+/H/ANcI+/tXLLWmzZfETxufb8axvGHzR23sx/lWzEAMc9e1ZPisf6PAePvnnOe1PLtMVAjF60JHPL0xXQ/Cbj4maH/18f0rAHTIrc+GMnl/EjRGx/y8ivvMM/3kfU+UxS/dy9Gdj8So8eONQH+0p/8AHawApxxyK6j4kAf8Jtft/uf+g1gIqMR93dXwuZO2Lq/4n+Z9NgNcNT9F+RWkUiFsDtVjR+dPtPQI3X/ep8+3aVOMAd//AK9GlgLo1owyMlx7feNc8daU/kdDdpIvRn94g7571NqXNnOOcbDVa3J84MP0/wDrVJfsfskx4JKnnIzXPRh+9j6oqpL3GYkKnyfwrt/gwT/Z/juMdW0N+Powrz0XEp+4ox0Ga9D+BXzt4xVsZ/sKXOPqK/Qqy/cy9GfL0n+8XqcmZcDLEY96jeYg/K2R/n0qgZ13KpwGx2/+tSSSJuJbB/3v/r18jSpHtzmX4Jg11ajPPnr0xVUj/SJMf32/nTbWQfbLMc485fXHX8qlZdt5MPSRh+te9gFaLOKs7kW2irGPaivROcv38M5Zzz8zFvz5rQ8K6nLZzShySfKZR+NUJtZktpbeK8sE8ufJjZ/kOBx26898Vox3mjWzJLMxiZ3KFchxn8OfzFdjqYao+VS17M+chGvB3sfTXwkEieELb5iyODJn3J6VjftCf8iZbN6Xq/yNbfwintR4S063W5jd5clF3DcVxxx1rM/aJtZR4Ig+Q8XidvauSmv3it3PZrP/AGd37E/wOO74f2n/AF1k/nXjv7ca/uvDTjr+/H8q9l+BMLr4CiDLjbcSD+VeQ/txIRY+Gz0/eTD9Kzqq036m1J3or0Pk2Ugj05qsfvdTVuWPLEbv0pot03Ab2/KtUc50PwzbHiy0/wCBfyr6z/Zxb/ir7tf71of518mfD0LH4tsxk/eI5+lfWP7OY/4rib/rzeutP/ZZo8+S/wBug/L/ADPe7jOce4rP1pf9J9torTuBz+IqhrS/vwf9kV40o6M+ijLVGeM+VNjso/nTrR9rqT60oX9y4H93+tNC4dR34FRZou4rf8fcuferdnxcxnj7o/nVKUEXMntmrdof3sR9v61UNGTLY8G8fXEy+B/HiiQ4GoxKR1wpc5FeCLIN2cZ6V7t4/GPB/j9T3v4j/wCRK8ICjPr0/wA968rNkvb/ACR1YFv2PzY+6kX7JNgZO05BrQuDmWFs4H2eMnH0rPmj/wBFmHT5T3rQmA8u1YZGbVOfXivN09mzuTdxYnGc4B9Mf5NZ/iXLW0Geu7p+FX4sY3MeO3+eaz9bVpEjj6fMT932+gqsEl9YizPEv9y0YoXHPatb4d5PxA0UL1N0uKomHAwWPT0rb+HUQXx7orL87LdI3I9DX2eHklNM+arxbg0dP8T2YeO74eyfyrnEkZVJO4E9j/8Arrqfi5tb4hXbKAqsqMOfb3Ncou5uf4c9hj+QFfKZik8VUfmz3MDdYan6Ic7yEbQD06j/AOsKsWHmf2LZY5wZO/PWq/SMtnJI4GQf8an035dHs1Y/xyZz9a54xXs5HS3qi1H5qsi479yP61NdmRrabPA2H1/+tUMUjeaG3HGeMDH8sVPclPssiqxJ2nPQ/wCNYU1+8iEn7rOeQYjHrXffA1yk3i/b1Ogz4FcKq/ux06eldx8Cl36z4kh/v6Dc/wDoNfbzlem/Q+egv3iPOA0kkgzlR24OP6UMJF6Nu5/H9KYzooCqRn2xn9AaS5by5Nm5tu0Els9/qcV89CO1j1JMt2jL9ts2D8rMnBxnr+dal0uNRue2Jn/ma560m331qF6eemCPqPTArpb3/kKXf/Xd/wD0I16uDVkzCZHzRT/zortMykLeK6N3Z37HmcMJHyTbqOSQOwNP8WWm3QYdSgvJCilVCuigkdBkjkn0p3iWwk+yveKXJZ/nQZy3HGK57VIZ49GiZWLWj88H5Qw6ivEjU5q6d+pyxglDY9s8A+JLia58O71jaGLSlCscFt+8j6j8K7T4xeOJIvC1tZRXMmZZ1RwV38gZA56V4Xpkq6fJ4RnhkIUWYMhB6/O3FdV8VZ/N8NRdwZXlbHYAdKwrValHF+47XPUcI1MK1JHt3wk16+t/h4JYzbySuwuMbDtUFtuMZryb9svWzqmi+Hlls1hlWeU7kbII2+hr0T4GbLj4cxMp4NqvB6/frzb9sS38vQtAcf8APxIv/jtdFPFVqlaLlLR7/iHsKUMM7LVf8A+YmkAbmnNMuRweKjlHNRmvdR4zOl8BSbvFdi2OTJivrT9nAf8AFdSD/pzevkjwCMeKdO/66ivrH9n66htPHLPMWANq68DNdEZJUJXOKUb4yFj6Lnjz09aytXGZR+ArRhv7SZcR3EbH0JwfyNVb+Ni4OOOtcHuyV0z2FzRepmsAI3H+zSBN0kZHcipZYzh+O1FmpYofQipcTRSGGPddzevNTW0eDD9P61IoAnmbHVjUsK/6v/PekoA5Hz58TE8vwz49A6CeNv8AyIK+exNuYDOf1/xr6Q+J67PD3xAYxh9vlttOcH94vpXzyuoLxjTbQEeoZv5mvKzWH79eiO3AXdL5sjd/9GmCscbT7f4VZvJgkNju72q9v/rGnjU51X5bWzGR2hFa+p6ldQ3dqIoLVQbWNh+5HBOc4rzFFpWsd6h5mLDdPL8uWIx0J/8Ar1DeZeSPKlRk87cdvpXTW+r6k5H+kIg9FjAFZ/ia5upbeFbibeofIG0DHHtWmGg1VTIrw/dPU56fHlnGK1vhmSvj3R8c5ulFY82Sp5rW+GciQ+PdGkfJC3icfjX0tJ6o8Ca0Z1vxdd7fx5coEYkRoCQp965aCO4kw6WcxUHr5Jz/ACNdn8Xbu6fxzdNb3U8KsqnakhUA8+lcmGupD+8u53yerSn+prxcdSX1mbfc9bAxvh4a9BDDqUgwNLvnHYC3Y1asdG1pdFtiunzxsZZMhhtOD7HFdz4e+Hi6vpRkt/EEH23bu8stlD/s7gc5/DFQeI/Auu6fb6fY/ZZrqQu5BhBIyQDg+h4ry4Y3CtuCnb18jVVKUnbm1OOj0XVlnDNAiEdjMgP8/wCtWG0fVGgdpFjHrumB/qa6rwl4MnvBDe3UbAR3I328o2mRB169D9a7LxD8MNLu7qKfSbj7FG7DzYpELhR6rj+VclXOcBQxEaM569+it3MKmKoxbi2eHtCVQfSu2/Z+i3eMNZTgbtDuhz0+5XQeNvhzHovhk6la3v2oxviVsbRtP9c1lfAVQnjPVB66NdD/AMcNfU4DMaWMpuVN6bHkw1kmjy+PRMrvk1az3Y5Xdu/rRd6PDJIWj1JAXUA4jOOB7GtCCFVI4HTFThFHYVdOnHQ9WaRjadoUMd9BNJqEeFcH5Y2yef8Ad/rW7dQSvqN0yLkGZz+pqLpIuB/EP51pSjF9cem811xXLsYcqaKP2eX+7RVzA9KK15mTyGL4jSYJ5KTRyhHUiRH6Mf4a27Xw3o994Vtr/W9YtLK1lRm2KHJGD325AP5Ulxoy/Y9XhkkK3Md1hAcYwB2965PVY7p7CTS7e6MyBQDEJc4J7AZ9a+dqJyqNRdtdzL2b9mteh3uhab4dl8C2EV1NNJDbXLtDOgCzOgOQMHtWrrOlzeIPC0cdjB5In8xIy7cAEYBPXk1xSxzeHvBdjoV3lbwszEjGzaTnGfWvVfG0un6b4A0TxFod2jQToPOi3qjJKBjcAv8AtdeK87E0cRGpOdN63ur6721/4BdFyjRafU674B2txYeBTY3KBZ4YNrgHPIcZrg/2x0ZvC2gt/wBPrj/yGa9I+CcyyeBYtS1C5jDT2xeeaQhQGMgwCa8+/a+vNLuvBujLY6ja3Mi3zErFKGIHlnnivWwV5ckv63Oycl7GS/rZHydJ1P8AhTCvPSppF5NM25Ir6FM8NnQeAoy3inTVUcmdQBX098GVA8dLHht32dyTn26V8y+BMr4p00r94XC19O/De/0/Q/Fw1LU3ZLcRMpZELHJHHArVq+HmjkvbG0mew3ULt0zUEdxqNv8A6m4lUf3eo/KsO5+LXgGPO66vvwtDWUfjV4Fe+S0ig1eZnO1WECgfq1fNfV5J3iz6/wBtFq0kd5BrV4uVuLeKYEYyAVNXLbWLFSPMinhPfjcPzH+FeQSfH/wNnEela031jjH/ALNUU3x98JbMxaBqrt6MY1H8zVxxNSH2rkSw9Kf2bHuME9vcbzBcRuWbgZwfyPNW41ZAoII4r54f9oDRP4PCl2fc3aj/ANloX9opYf8AUeGZQB0BvuP/AEGumGPj9pfmc88C/ss0Pidn+yviNEf+eEZH/fxa+cEjxnPrXqHin4srr1nrVqvh2G2fVohHNL9oZiMEEEDGO1ecbBj1rmx1aNaopR7HRg6EqUHGXcasfP4Vu67GPNsGHeyj/rWUq5NbutINtj1P+iJ/M15z3O5bMowJnb8xPNQ+IFH2OEnr5n9KuWynGcYFVfEoxp8fH/LQVth/4qM8R/Ckc1N0NT+D3kj8W6S0f3xdx4/Oq8nSr/gVVPjfRdw+U3sQP/fVe/Tdmj5yaumd98X4zD42kU94VP55rCsbeS/xBaW8ksx7IpNdl8frZf8AhZ72lsoJMMSoB613fwo8I6bFo+6S4drmOVWnAYiJ2B+62MfKO3bNeRmFT9/J+Z6VCtGhhoJ72PN9Nj8Z+C5y/wBhuLePh3SSPcrD617b4L8Rafr2iLd2rCK6YbZIGbkY+8QMjNaGpo3iO0m0nSZdPufs8glvLUzDLqRwmcH8815Lr9xqngTW2kttGfTY5J3CwP8APsU4xtfnP+RXy+ZZbRxj56aSnra+z6WZlKKxN9LM9rtdGbWdQiSPatsI98p3bGLdh0OAe/0qx4yt7zRNOg+xwWtx5YZ5Y2yzuMdnOMVl+DtQ1a80pbrEdlcvHu2q+drDnBGO/p71xPiSbx1f69JPcw3Fva3KGGcw3CyI64+8gYj5sV5uDoQqZfKjKklU6t7afje35nHRo3T5rWXc848T+OtY1v7RbyXLQ2khP+jIPlA9M4yaufAdHk8dz7QSraZcqTj/AGDWl4f0HRpobjzIGktku1KyTcOUCnK5Hvya6fw2NNS/j03SYbc6gS8l0IsCUxgdAB0G3n8a9zAZvhsNajRpuy/4BzSxEYtciujw7YQ546Gkbr716brdp4SvzctDZpbysxKTwXykKT1zGcnArza6jMc7xkglGK5U5Bweor6PL8bSxUfc3W56sMRGum0VznzF/wB4VozP/p84P97+lZzcOOO4q7dHGpXA/wBofyFen1K6D9/1opmfainoSbMVxZz+ILz7IGlhO5pFkYqdzdSSOoz65rI8BeHtWm8WsTpiPp1tP5sl08YEYxyBvJGfoK7Pwtpdna+Nbu3mNvIl7arPsk+8I8j7h7H/ADisr4lavJc6R/wj+mW7wfZrmSd5ouCYz0yB1x618tKSjKcb2vf7zCcXCipHST6T4V1ZLTVfEF9HEkkkkUVvBHzIS+M5OdoHrULy6DZ6RqFjZLsnIeGLzWVwNvy5B4x9c81W+FS3Gq+A4Ydsq3Mdy/Zd0iKQQoJ4AJ5J/nXMeINPGhayseozxFJg8h2Sh8eq56ZzU1qdSnJW1tY7KU4Sp6s9n+AVq+vfDhNDuJpI7VIXVP3a/Id4PTofx7Vwf7UngBfDng+wv4bqGZPtnl4EOxuVPocfpXoH7Oep2sOhIWlihQQO0jOQoPzD5jn1zz71lfthaxpt98OLOG1vrWeQX6nbHMrHGD2Br2MDKLpq71u/zM6ylay2t+h8aTKd3NNxyOKnnBOfSmhcgV7CPIZv+BVX/hKNN+Yj/SFr6GvbUtZyXC8LujAPrzzXz14IUnxNpwwcm4TH519VeC49Nh1iX+3LqWys1Q75FYqVPatOdRozucrg5YqmeMarGyNJ3Acj9aw7Fymu2x5z5nT8DXvXifw/8NLwz3Fv40ltiWyRLZuwyfoo/lXmOp+GtHsdWiuLHxPYX8SSZO2GZG/VcfrXkRxdC3xr70fTPD1b/C/uZ5rbKXOSO9X1ib0retvC90Pup9flYj8wKnOkNGxV9ijuWyP54rypV6d/iR6EaUktjnBEff6VY+zkjK5z6VuNZWsfzSXUCAD+8D/WrFta2WxJFulkVxuUpGWo9pBa3KUGc/DbMW5Wrf2c56dK21tIG6E/9+zVhLa3GA5lOf7sDVm8RR/mRapy7GBFbHdkrkVvaxbsRZcYxaqP1NXY7exWPcIrl8dcxgD+dWbm505orRxFcyKYtv3QCCD9aSr0ZO/MiuSS6GDFbPsB2mqPiuHbpcfb96tdbHNYBRizuz+Kj+hrH8cNatog8q1uYm85cNI6kfkBWlHE4d1IqM9TLEQl7KWh53MvFXPBu2PxhpDMcKL2LPt8wqlc8ZpfD0m3xHp7uflFyhP519DDofNyPofxidETx7PLrNvJcfa4ysUoYgxAE4brWP438WSalaXGmaSzWukxKiRAjBugOkhI9eeK7DVYNNnmOo32myzPHG0YlSXG1CP7hGD9c11Hw50fQbGJfJs/skc8fzQzyqWcfQk5X2xXhY2nCWLmm9blUadWMIVZfCeV+CNB121u3kknuIZbi3P2K9tbnciTgbljfHHOMYNem/b18RfCrS5/EEd5eNcSn7aI4gfLKPgt/sgcZNdFew+FNDuJZ9L0+FZ2X94IAFR/YqPlJ/Csjw/Hb+dcWMdp9jtNQDyvNJJngncybW4VT6D3rCuqfI46X/r/AIY0qYiVR/D8zhbLxINL1i+0/Qbpr2zu4jcwXb/L84bDKB9B+maseMtVafSF1a4tZ47O1Bh88ErEsnBBPrz6c0XPhu1sdTnePTbESQatFJG0RITy5BtO3noMdB1Jqv4vl0++h8nWrO6v7K1d2htkk2Ki92HPQZ7ivCTj9YUOXSUfxTscWJpzjK7e6+Rp+Cde0Hw7LHHcXkFwL6LiR4mbzpGGTjjGOxGcnPNZupxpca/cat4P0m8gvZYZklSNcRsuAHIHYgenYdK5tND0PVNBsNP03UtRjv7eRnV9wMccbDJRQcAr3JPpXZ+B9UTT44Et724lgsbAIYltiu0l8iR+fmLcj6V7TwdSFNacvpp6nNQrRtyxl6nlE+lyGzmjgtnuDGSxcHaqf3nb1PYCs24s/Jn8sNIQACCyFScj0NfQHizRLOa1PizRYYEuoFDzQRL8ksX8SEdjitfwRr+heIEddJ0aKxSNRlGtdq57kHFdWBxFSNPmlqerQk41PZze+qfc+Y5bZsbgrevSpdUXbqk7dAdp/wDHRX1N4z1Y+HPDd3q0dnb3BgUFYljA3Enuewr5i13UW1LUrjUXjjikuZDIyR/dUnsK9KhjFVnyW1sdcoqLtfUz96/3h+dFHmN6iiuy5Nj023gluZ9DuHRI33LHHkj7hUHOMY59+TUHxGib+3bC0tYXWxtIil55Z2tMGOW59xXb6XbWOi29wl7NGzxQl7J5j90KgwAO5/OobnTI9Q0aOVEDtduZFcKc444Oa+RxMr1Hpo7m6pRnTUGZXgWddD02SxsVKRXDyyW2SNykYwA2DzjjpXjXxEvjDrb3Vxpt15zSsJUvpTIGB5LqeCK7Hxff3Hh8+GolkmhuRc3ERbGGH7xcdfauD8b+MrrStU8RWsUkeoLfR+TJLcxhiiEYIAPQj1Br1KftHy312OCvFQjZdDQ03Wre1+GGvQxTzQyCydEUtyULBgwz6Yry6xvZLyBQ89zIduSJHyPqBW39qeTwHcyI6sYrCSGRx155H5gVymhanc3bQQzmMrBAUTbGqnGe5A5/HNehQwyjFO3VjVZypNE0q/MenWlVcVNKnzc06OPk13pnnG98PI1Pi7SN3A+1x/8AoVfVOpJbw6jqM0mEt8nkCvlrwOAnibTSe1zH296+pNaO/SdQ8tsEAtn8a5sbK2Fq/wCF/kVQf+1UvVfmcT40axuY3NrNFKAqZ2HOPnHWuWa3XbjFXekt8meNsZ/8eqreMFgbB5wa+Fwq/dxP0GcrtnZ6VKF0+2+azC+Uv8XP3RU0rWkq/PJbnkdwa4DTrffZRydSVH41eit8YOMV52IS55a9SoTfKtDsbqx8PToRLHZEkcnAB/MVm+HtJ0HyGDTLGiuwTEn8OeOtc69v8jfLml8Of8eyKe0Y/wDQjVxf7ibvtb8yXJc8dDr20/w+ucag+c8Dbu4/KqstvpSkbLuRvpB/9eqXf7tTIAw6Y5rzHM6LIjkiibKxs+09yuP61XtbK3ksbINcrGAH+8pJ+97VdK8EgdqzUZ/s1oMjG1//AEKuvDSbpVPRfmY1UlKJrQadZ8f6cp+if/XrH+JFlbx+F2kSUswlTjA9aux+ZgZ/lWP8QN3/AAjMhJ6SL/Oqy+X+10/VGWLt7CfoeWXTcmoNMkH9rWvQYmQj86W6br9aq2Lf8TG3P/TVf/QhX6lT3R8PPZn1x4h1WztNKsbd4yZJrbc+0EknPoKxNX8ZadpnhS4uNO0+/tNRvMLC93EVjk/vMgOMZHpisj4kahZ6dNoplu0jm8jegc9fm4+tee3VzrGpeIEv9cv5kVLgypPJym1em0DgDoMCvnsfHlxtWXn+hpOcp4SjFdj13w1qF14m0h7q3mlh8mNiM8KJR0TPTjt3psl1q8839l3VxM1z9jeeaWRslUDDAP8AvYPWs7wxq1vHHPqkF5bCzExW7hLHcxJzuKjv/SvR/wCytA1rRodYtfsSx6hENzqGVZUHIUsOQc9ifyrDE5e54dTT1/AWHzBRlKhFX/P/AIY8K1PxvqV/rUw+1zCOOWNHhBwrKnzDB6j/AOtVLxDq95dXM+oXzOlnczKsUTsdoPXB9eMVV+JWl2Oh6pdS6RNM0F3MGhVuHjOCCpH4VLrWred/ZVldWT3JSBbieFIixXOFD5A+XGO/HArnp0EqkeT715dQnhnOjaa18z1jwdcaOuimGCe3udT1i4jjSNjuaARnBAI7Y5/DrWl4j8Kytr9lfaO6yMLwRXljcDCT4yA+4feAHrXCQaoPslnbaVBbLexpusLiJAm9gdoZs8HnPbmur+EuqXQuwur3hS7MpaZHddry4IBwfu8+gr0FRbq+zTbfXU43OmoXtZGhrGryaTLe6PGtkl3uIgUOfukepGG69M1wHw9vtX0VNWm0lbX7creVsuYiCw64BB/Tmte51O0u9Xuols723ntZ3R1ciUbs53RseCv1x6VQFjHcWUmsxa1bxwSNvjiEbBzzyCMDB4p160cLhnUfXQimnWqNp29nqvmR6t428SeLk/s9LaaAISs1vEpfcR1J/wBmuEuo5LaR7d1dWRiCHGCPqK7bw7New3ctx4esNRu7yW4CNNFCdgBP3cg8fjXO+N49Qj8SX41NAl4ZMyqG3YJA71x5POc8TKVnytbs9LC1Z1ZOU9zE3Ciotwor6k7bHuHxbsJLYaJBG0TQRwRliSD0A659fSuo0PXrW6msrWCESJEpWGHaRucDOABx+fSvKNc8UT694ujsbaPf5cMYDBQxxsU96NWtrqPWtOutKikaFbkNNFvJYZGCx9Oc8dq+TrSdKo5Pv94oV4uLOa+JF7fa1Jpcty8SMmo3KzyJysA3KQSR6d65L4gaD/xL21GGyuJVuZGVbrflWIAOdnbpXqeqw3usWNzaxRJEqaiYuIwGWMEbucdCCah8QWz6/oUumaXo91cnTpGtDPGwA+YDIC9/QkciumeYNVKdlba/zSt+JwzlzQZ4XAIYfBlxZNb3CXUljLcNI7fK8f8ACAB24J5rlPCa/wDExPXHlGvWdR8J6kkmo2d9ZfZ5xYyQIwlB2hYx8u1cgc5P41x0PhG60RBfytuUjYfxr6CnjKKSi5atipUpypzklsRyrhhyBSxddvXmkcFnC4zToP5V12OQ3fB4I8Q2G3732hMD8a+otRhkj0rUGPQxsuPQ18y+CVUeIdNPT/SY/wD0IV9TeIpYxpWpw5O/LEADqK4sbrh6no/yHSX+0U35r8zx+73i4vlQZYxpg/8AAqgvXtHso1hsZYJkQ+fI0pZZDjqAfu1ouoN9ejnP2dSB9GFVrpcQHjtXw+El+7j6H6LouZWDSowLGIAnbt4rQhiLHPNRaYmLNB+lXYz8owuDmvGxUv3svVjpxXKjc1nwobbwdaeILO4N1HICLpQOYmzxWZL4UvdE0Gw1SV0lgvE+9HnCc5Gf1r0T4VQR6lo2paXNN5scyndbleF4+9n3qbQLQ6l8MbzSrhcTWEs0A3DngkqaynXlCk2ttLnk1MVOnVcXryv8H/keUqRnNWEB2jH97tVRA38XGDWjCrNZxgKxLSkDA68dqzaPZuCrmKRj1AHX61nW8f8Ao1qx5yr4/wC+q6T+yNSTTrm5exuEijVdzFCMZPFc/Esi2NqxjcKplUsQcZ3Dj610Ye6pVPRfmZTlFyVmWY04HSsP4iLjwtccfxr/ADrbV+1YvxDbPhG5+q/zoy9v63T/AMS/MnFW9hP0Z47dnrVWz/4/YfXzF/mKsXRyTVe1XbeRHr86n9a/WYHwkj1v44x7tR0Y+kA/mKj0zVJtUNnoF0GW0gJZJCxZSwyQNuOvb8at/GbbJJocmMFrfJH4im6LY6xcNpgRjFbtNuSUlUj4Jz83Ukehrxc5ahXbff8AQvCy/wBnibXwW8HR/bbhdRaOwkuradrRkmy0jpzzng/liun0LUrm38G2dg2lvbTTXUn7kPgSBSfm2ZO39R6GuF8aTTSeK9Kj0q4jg0mIGGO7t50bymJyWIQ5HTvXr2paHocvhKbWNK1Fby/trIpBIJghBxyWHTHU9K5qspzgqadvXsc2E5VWd1d7HJWOi+GdatNfivBHFeJIDZJLjMW0nOGzyCD3rPbw7oRvb+6s/EMb380YtghT93NEI8sgOCMKep9fSvJ08QSTas9ukkU891Ikbea5PmOVPGPT3/Wurs/ENtb2N5Y6glzpPnxpDBNDCGVo0Jyg7rubkkdeKzpYZqcXN20PTx1X3VGG5U0Tw/qGl6hqVirMYo4leImfcsSJ8+UIz8voPWtDwf4qt7zXxNZyNcyXk5gEhwPs5VeYyhGdzYJz0/lWL8NNcm1rxHN4UGnh9PuWkg+0iQRSLEVI3MerEHn1qj4ViGl/EW/0kWNnFmdTD5e4lccGTJJzn3PB5Ar0aMJUJSrVPl1/pni13GcOSW56X8VvF+peD9F+26bo5tZj5Zgu0YSDIb5kbONpP0I5qfUbrTte0u08QQyNp8pSN721aM70JXkqF4weuce1cx4ugutWvLfS2C6ottIZoHjAIZzwFYg4bAOexHeul+Hvg/W73VNYxZ2ks13ZIG2OrIHGNuccdB/WuKt9W+GKfKtdtr9LGtCrVpUE4r3j0D4ZWdjZW9pLbzfa7iVC7yJcSBeO5ThRnpg9D3rxv4ozy3PjPVLieDyHecny+PlGOOhPatrw1q2r+GviQLDW2mS0P+jfZxKdkaMuCRkcDJz35rJ8c6XFB4pvbGO6UrHLgFz8zgj24JrPA1lSqOLldJXT8j0sPVnK8p9jjOPeiug/sW1/56z/APfJ/wAKK6/7bw/n9wfXKRjWEV9/aa31razXTgQAwopORsXOMDFd3oV7HeSyWNtYxTzwz+aAZxtDZ6MRwQB29RXneo6prllH/otwkdlKscbBCPMb5BnPOcV1vwol0fT9Il1ZZrx71pvLeEJhAM9TgcfWuHN3FU3U630OOjP3Edo63073ha5jkczNMTGu1QiqOMfUVh+DvElz4e8J6teWbPI9zM13KgXdGFOV4weGzyR6Cn6TNuFxI0m0HVFgK5IO1uv4YPStDxL4fjjS10fwxp6IsKI5ldRIzdgxJI2kkn8K8hVU3y1Hvy/gjSMmoto868JLrepTX2v3U8cunsJ4VbfgsxXIwnpiovHSr/wiikYz5idPrXUz+E/EHhX4X6zql/bQPHbNLJbOrkY3DlSO/wCGa8Zj8V6jrUK6fc28McZAfK5zx9a9ylhauIrQqwVoxfppv8zswleMMPVhLd/5EDDAqWJV7DrSTLtwOaWPoBzgV9UzyDa8Ov5Op2sgz8s6H9RX1hY6eupaDrd9LkmK23L9TXyVo/N5b+vmL0+tfXvha4H/AAiuu2wBZ5LbCqBkniuXFa0Jryf5FUF/tNO/c8kuExqtxj/n3P8AMVBcxN5J9K27fRdUuNVm26ddkPbHYfIb5jke1bnh/wAC6pq98YLm2uLW3j5kZkw30XPevz/DqcKEW0z9CqVqcOaUnocXpTbrROD3/nXb+F/EWmaXaxwTaLHO+T5k28biD2wR/Wu5sPhPoK2flGWSDrskM3zE/ToawtS+F+o2V4hW9jk05jh7gLkxe5XPT3rhrYLE1G6ig7M4I5hg68OSbt96KV+y6RreneJPD8iraXcoQqowFPdSPTHau2W4Ww1bWfNileK5aJnCDIUlSCf5Vm2vhi1t/Cci2M51ER3CT4lXamVODtxzz/Sr2veeZIo7iJsMUYyCZYjJ1JyScDHTGDmuWNCUVyVOv+aPJxNaM7JO9tL91dNfcY9z4M8NR2E91Gs32u2f5oHlDeZk8bh79sVrSaLoMmlQ26SwW4UrOIT8pVsdcnOM96x/G1vpF8Ldprya3kt2WSd45CdwBO0D+E8nv0FJqQjfQbfUoZDdwEYmaYCJJV6D8AR16e9ezhsEmtvv0OPEY+pupNnQaje3sEiWbXhNrJGhQlAx54+p579q5fWNMvLqyk05ZLe2lnmJmWdAMjj50PHP41nf8JhIboSeSGltUMZDtxnHC5+n1oudaY3aSzFCv2YT2zbNxyDzkd8H8PauuFBWcJHmyxlSlUVSBBb+H9Nt7b7Hfyq10zEo8UnzMAcfKMdPrXn3xWthY+HbyFZGkjIV43Ixkbq6qS+1I6/DO9q8/nqEO18fKe47d/0p/wAQPB7axon9nQ3Wy7YYMsjmRSoOe3II9KdLL488ZU4/C1r5HZhc6nzT+sT0knp/Wx8zzn5j9aZb/wDHzHg5+df5103xB8Iy+F2tZPt0V3FPlSwQoyuOoKnnGO9cpbtiePB/jH86+2pyUo8yMI1IzV47Hvfxb0aS4fRJ5ruC1t1t13yynGCQuBjqSa6rwpZWCw6fb2syyfZ3VjJKysGJzjCkHufyrmfjPNBcXvhaaTUHtzDbphVxtZxGvzHPHSsjSNa8TeQ2oaNp0MVtFIkMUhHMw77ye3pg4rwc1qP6y3LZf1uEJpU1E9TMeg21tO2q2Gmfa5fnhSCEDzUA3ZbjocV5V8TfESX/AId0+Y6bDYzxyPGiwx7GaMdAeoYc9a2vEjam1+mofZLqMctJhypA288gHA+oIrG1Szhm8NxQvptpPLcEOJ4yA0ALgZO04JPQYx9Kxq4mnOEZHFlylLESjF7HnWn6bIPHunZ+dYVjdWbBGe/4DmvS/H+r6L4mV7Ty2jubRdkCBgc8ZyMDua851uaO11u7uIJJI1ZjawA9Qq9Sf1q3aeF9R0/TLfxFczKt0iicG3u1Yhf4dyD7v9auo/auMpT5U9l3aOrMeaMvdexxmsXF9p9/Y32nRvFPchvNMQDBv4TgD2POa94+HEdvFptxpmuRRx61bskdsuwbwJACpJ9dvOOn41xOnT2On67D4reey0gSQF2jZHMbybsOduPlyDkgda1bTXr2Xxra+J2WIxX00eXgZVD4woADL8u0Yz169a9PERVWklDXp+VjljUUoqclb+tTU8Ri98P2viURskZRQjXWMCCJsg7T3lbhOPU1B4Q1TWdP8WX7aRrVzYyR2tsTGWAUR+Wu5WJ74zipvjjql1d+KrHRbe4t4I2jNw8caBhFIBjzZBjk4zgY4zmud8ayzadJd303l/aNQhtLW0jQ4EkgUbpSepUKMenNeYqXs7xl8TPXi/3b9n5Hvt3rHh3VfCkGoalZG4vysn2a5twBINhyNxPJ9xzXjXje/j1TU21K3wvnIrkLxtbHI/Ot3SvEGn2uj6TpM1vctHId95LFFkDJHyx455xyfrVfX761svFn24W8b264IjiAAKkcdRgH1rgy2rNVnFxvo7feb4OLVRwkzht8n/PRv++jRXd/8Jlpf/QJl/76T/4mivV9rU/58fken9Vo/wA6+48ehZhqoupHRW+yxkNIxAB2CrvgrxVNpl5Pb3DFreU4O35gDn061keKLu1kuIXiEiI0MeGGDgbfSsC7/cMktnqKzj72dpVlx2IP9Ca6sRhIYjmhNbnzC+BI+lR9jbTZroyeVbRXVvcs8vAX5Tx+frVvQfEiXniHVNWS4aSzhiESgLkPGpxnj1Oa4XQb0618MLm9m1GC3uWlLXcUx4mVAADxzVHS9LgufDeoNNrOnRLLASYDKYxkNxjjpXzU8qUG4zfl8tP8jvjDlhdbHb+J/FkmtTT6R4ltdQk0dC4Js1y5j2H5Y1JxuIxgGvOteXwXbaO9v4f+H+o6dOQNmo6vqeblVz2gAUc/Q1c8OatcXlrrGgtq1teWy2jyEISikxrwwc8qMcZGK5KeO2+x+dZw2JXyk3PZafNIq+xuJeV/Dg19ZgaXsqaiRSd6UmUJlYNyuKSPocg09wSB1oWNjg4zXos4DU0JS2oWq9MzJ/MV9beGbZpbbWXjd0NvA5BU4IO3tXyboI8vU7Rm/wCeyf8AoQr7C8IIPL8TL18y1ZwMZ/hrlr6wfozSil7SD8zyu01G9fVblheXm8WxIJnUYOQM8d/euv8ADOta7a6R5MFs1wJGZU2ZeVz3YkdMfrXE+H7ZW1i4wjEG3Of3KrxkVrS+PruxuLux0iOQywRAeXGwDAlgAxY/Kqjr/jXw9FTmo6t6H12ZcrpWt1OunSTUgbrxIwtGhUJFDJcFf0Bz+gq94d1ltBtC81vPPayZVnhnM8YXP8Yydv5V4DrPiW9utUzr1xq0cQOLZbIrkt3Zie+fbNWLDxdLb3+3Rr3VmkIy63CLJn1UEfNU1sLUvzUt+589UrctN88rLov+Ae4W2ueReTW1k5g07cZCWk2uuf8All8x28noa5zxf4ot9TudMuruGeS1tJJEuVbCkL6jt7Y/WuEg8Qane3EkI0+VJGI8zGI0kX25yG9xXSf8JLoy2M2n6lYW0U8cXyCZt5dwOA554PrzzXVhqFOpR5a26PLqVKvMnHYxr7VLkWsskYvktZI2BymUHPyqcDCtj1rqtB8dWV1oP/CN6pDcWkp+VV8vYFj9xjBz9APeuLi8SXE10/h+6hW3tdzXCSW4ypbH3Dg4/mT6VWmvLe+Q2txZob23kLLKYgjuAf4myMLg8CtqlHRamcakoNq251WuahY+H9RNpZzQ3Ecyq0SzEeYvPCn1/HOKsXOoalNFbNCR5hYIsrAZVwMjgfdB71x2uXWnyQvM0sSTTRbY0U7m2gYBBPzAg5zg0vh2/m+wzRW93Jc6iiKTaKFHmYHJBHpjvW8WkkjKtQk/eZ1sviCX+zoo9Vkge5W5MSmTIYscZK46CptSv5NTtmS1ud0u7DRxSZ+YH7pxjkj1IrzDR9e1fVdVjiZY3lik3MqD9+G7kZ6nHB+lbsmoQalJOFni00F1CRXCYM23r5mBwT/9auhSly8u5xTouErsl8beCbXxjq8V1a3l1FK1uY4o1iXy4SvUu3uc14RPG1rfSW7MjtFKULKcgkHGR7cV9LaNOk+tQNPbtMHtcXGxSAAMhUHPHryK8U+JvhZ/D3jG4jtrO6XT3dXikaIhBu52g+lelgq924Pod2CrN+63p0PTPHGntcafoGpzQrMkcCs0ciF1+4owQOfyq34cOh3WgxySW0umQwXDpJNb3JlUADIJjbBH0Fd7ruqTeG/BF9PFb29xmzthBHMMje0ajAX+I+1ee/DRta17wvrGr6xdWdp5cqxwRyxLDGJDngkDkAdua48wa9rJvXY9WhGMYqFrydy9p1vNqWvWy2eppPbKxMchBUN32gcEYHU11mo6ToC6gP8ARrcSSZaN5ZHjEQH3gp+6Tk5Gc153e+NoIY7a5vNP8tLGB4Vij/1cpztaQHjIP5CtC08Zi6illnsruU29mkVuPMVlDEktgbhkAY9enWvnlh5yqu2ifo/uuePi1KjPmotpnAfE/wAO+JtL1O5j0jS7vUtKe4845Ul4m6AttGAOvPTmibw74kh1a3k022W4kexEqwLDguyAH7uMNjPPPIr1DTYb1dLku/JazkktlNy0jKolbPysMN39BXBaVrPiGPWLiO3llkeOfay8JtU/jg/SvWhKpThC6+Zw/XJ1ZPm1f4sxNR0iPX/Cd9aahq0FvrqSPLDp6ymRw2eVI+6oJHqcVB8O/D+p21s1zrNpBMI5A4ieT5gRxkj+LtwM1s+KdQtbONLi6WEQWan7O1tjYWJy3IbBOcZGOfWufPxWije2dVtpFyWljzJEQc9fkYA/lXa1VcXDDrQUKuIlCyjodhqssekeJdY1u4lNxdXcscNtGLbCFDglOcHaOnHXpXavHo2vQwWl9o9jdOiKsEzYgaIEcquT1zwMdq4TU10TxBFLqNg8eqTmGKWTEgT7OC3Hm4zzngEdjzVGXWNNuLWSyuftttqJnEBlgk+UsOgZTxjjhhzXl18NOtVUajfP1t3+RtHMK0En0+43NaijvvEttotppEsNlHcKkt1Z3LF4QOOVPAwec85qbx5Zm11CVY438mPbF5uCQ7BcE7u5PX8a0NDe2j0yLzrr9883lTzR/MsTA/I2ScsSMjafrU7nQZdRFrNFOtqwO9ApCBicct2PA5A71lGpLD42MJRsrf039x6WGzxOfPO1n/X3nnuPpRXrf/CK+A/711/4HR0V7v1ymev/AGrhv5jyG7+F95dW8cSPZy3UO2GXmbPAwAAFwayLP4YakbsWcghZvMZSAJe3UZ2V3/h3WJF8fTTPvNqJ4rhwGPT5eB+dbd5ZzzazrV7p/mO41AiEKx4Q9TXr88eZ3R50YNxXKy18L/hHNceDdRIvYbdpXYRKBJ8gxzzgE9Otad38DLU/Dy8nvNaT7SIWfz2jYtxnrk5rJ0vxdqll4N8P6JbSML25nn8zeTkDjGa9E+I7f2L8KLq3ubj99NZ+Wsef4hWDglVvY7U1Kk/Q8q+Dnha00+e6jnvZ7m5NnJFbp9kBOGU8DJOfoawviJomrW3g6S91DR5LdIIkHmXd9vkTB6CNBhT7NWPoF/cWuox3EJYFedw7GtvxMo1rwL4u1GWPHlRpMp9yQKvHUYe1jJHNgsRJUnTtueS/aI9vDr17mlW7TP8Arl/OslEHanrGN3SumyMje029j+32/wC8GfNQZz7ivtLwlum0nWjDzM0LW6DP3mI4FfC1rHieIrwwkXB/GvtL4byLpd01ldTCZpWguAfUtgYrOpTi4jhPlnEwNF+HvjizvZZLjRkI8kp8qLnr/vUh8Laloeg69PJo6QyTKkh37MufMHX5ugxX0VcSNBqyszfuZUKn2I5rx39oS4jvPCGq29hMxuXZIFSNsFlPOPzrw3ltGjF2b6o915jVmrtLufM0kWq6pqV3fy2scVjbl99wyjy9yj7qnOCfpWV4Y8Q/2dd3I/sxJrjIZrkYb7OvoB0zXc+MnS50eHRUJh0nQLQSXbR8faJW5IPqSRgewrktW0uSy8HWcCQiHV9bnDmFVx5UX8C4/HJJqVh48jT2PCxClKbnLVm5pviZX1O1uJAtxZmcEnYSWC/3hnAx0z0rtLzUNJvtSntxp9vFNIpfy4VACL1Uqwx1714f4QhZfilL4fsbuNoUkMZEuJN5VeQOwOc9K7q10O2/tj7NZalOJ4lberEg7ugbI6D2zXJiqccNPkv0v8jWeH56aexNba1bWd2pktUP2J2byuRuB/2R1571ZudS0XxJqs9tGy6bbyxEZTq0vUNkdOe3NYHi7w/e6breoQXk0Fy9kUVriM7cHHQcc471S0O18jU/7RZ7prSzdZLhYGyxjbjdg8YB5ohKnUjdPQzeHtqnaR383h3ToNNv9l7N9rjjEkZZ8HhcjoAOTnjg1g6VemKOx1GS2SO7eJjJIowEHYkr6+hrR0zULWSx+1W9vb3F1fSMuWG3fGM5IUkjOMED3q9pek2Mlh5Ear5eozIUEwCR7l/2iccd1weaXutJbHLFyi2qj3LGg2WmyNaXRhKXQbeZ7dizSZHRuvtyCDXV6pp+izStNeXy2d4VzFIQcySqPung++eK4+0uJdA1mOXUo1ge3k8uElVUKvON4z93vuA4xirer6zda4dU/sewltYLh/Lt1+6kzdyrdwSDxnpitnU6Wsu5i8J73NJ3Q6wS/wBJ1SC8jkJluzuR1kPkEjvg8njrnpWrqmt6Je6drVlrtww0gwKd2wtsmP8AECFPQ46fnTvCWraPJcWekamLaUJiS43EyrG44IGMENnuc1emuNHv9U1HS7FBdJb8iIr/AKtT2x24NZwcnVunoYpeyXvLVEfx4aS68E+D/wCx4rea6u/KiEmckMsQAPsfXNcr/wAIR4sjtLnStUtls1kUJPlvPVdw+8QpIU+4/Guh8XR2lrdeGrC+vkjtVuS0DxnKhdnc8DOQOcV3fxU1VtK+Gx1mzME7XEUcksn2gS7jtG7YoHRf9o11V41ZSm2rWt/X5HsUaPtoOs9H0Pmk6Nplr4vh0Wy1bVoLGOTyJLS9YSLKrDDCMgDgnnnjms/4v20o0xltovsgluY7fyIvlwUQ71wefvYOKmvdbvdRlsdWklae5glMizMcvtVhnbt64HHpXSeJNP134h+J3s9BjnkgnLXjo0QzESoyxAGRwCPxrJVZxrwv/TRjGLcV3uULhtLsNCtxpXiE3g+xKWhkUsN4HTeeCFbnoKwotW0yXU4heXazPfQL8sDndvHBOB0OeQa0dQ0W08M2r6NrDTW0ULlbh5gCQuRtCJ1bv1IrJtf+EY0/WbfVoUjnsJbgxQGSb7MsJAyVk2ksPYjjtXbRXMnGxwYrBJTc3o/I5TW7SW21c299eXB+cktMp81V7MfQn2qzc+B7XY99b69YeQsIkle4+QKT2Hr25HTNdh4sstB8SWMV14ZX7HexQF44XufMXYPVnOQ2SdoJyRVGIw6l4Xk0a8hFpe4UxXTOzIzqeVKMCFz0xnntXZFztva25hGtZqz/AK9DrNIh0fw34Zu4LvW9P0/Wlije2ySsRG3Kh5FyGVuwYdfwrye41SPUYdQ1CaEnUpijKibtvJxwB2rR8WWd/cXc7TSXH2AKROlrDgxqMEh88AZGe4FX/BujSx6JHfXCRyQW4kkcibY5AGVUAjJ/DiohRhCPtJatm83Dk5ou7HeBtZ8Wafq8VlLaxSafC/mPbyquGOOhJG6vUvD/AMTLGLU/K8QWk0liUIWG3kz5bf3uRyR6HisfStZ8DaraxWetaBqe0IHa7XUlY7sDI2EDvnAzUh8HfDm9u5NP07xMtv8AbLN2iE1rmRZME7Q2cHpjAOamtRw1SLVWnd+aOJQqVJp6JeVvxN3/AISbwZ/zyvf/AAGj/wDiaK8Z/wCENuP+gqv/AH7aiuP+z6Hf8zp9jT7L7ju5o5odVunjXaojhBPfG0A16p8Lr6zPgXUNduiAIZjEMnqx4z+tcZr8MVl4zutMHeH94uOANmQRWVFeGL4QT6bDI6TjURkD+LPIzXquHN8z3qb9m35XPUtQ0nSv+Eg8NaoCu1bmO3AHcqMk/iTXXfF3T7efwNqn2iQS3Ue6QZP3Mr0FeFeDtcvtQ8U+E7O5kBigvtr89WyOTXQfE/xbfLBrmnyyjMt80cZz/AARVyoyVSKLhWg6cmeeeEJI7qSa1bILR7wfTaM1swazYw/CrxRaTsiy3lknlA9WIauL8JzyLfSeX95oio59afeBLzwzexNlXs7En6ndWuJp++jjw7sro4mLrVmPk5Iqjb9ulX4vTFW0BZt1IdSOu4c/jX0npklzY+LtF3zMRMbfOfTjivnK0A3LxwGH86941rUBa+K7KeQkJAbdvoAq0LqjCs7cr8z6k8Zalb6boN7eTbisETsdilmHB6AV8t+K/HXhHVNb0m8tdQuf3Ee27TbtWQheD19a+ifFl0lr4Zu9Q8/MRiFwh65BH/16+IoLO3m1i7nkh81pHZsDuc8mvKxPNue9RhFrlZ2vh3V/DKaPd2Gtq9+9zqAuQYtoTaB8qtk54PWtaTxLpWqeLYPEF1ptsklpAbe3QPlQP4WOfSue0qws0hDTQKpP95RwMccVvaNotuGkmkZIYgdu5gNoGOCa8avRlVk7vR6eVjrWGp2seW/8IVoNlqk2sap4ouk1CW5ebNpAFRWLE8FvrXbeHtU8M6TpqR2+r2k1x5vnSz3SO0kj5z0B2j0ruJtD0W7t4bdb6x1Fy/zQxK2Bn+LBUfzrh9Q0DTotQa3Fn84B+ULit6svrLUKmtgnhoRjewalrlpewXa3GuaXK9227dLAxaNd27AIPGT+PvVGLVLO3jvbWz1KzZLtGSRfs/ybCOV+Ykn2rQi8P6XHaqssO0g4KnBbnvSnQ9PTzvMjiIRB8yLjntW0MDTjG0Yo8+rGEnqYPhzXdP0a2NvJYJdSqwWB4B0+vPH0FdKfGWnW0DrqCW15CxVhFkJtYsM444I9hnjrirvhBNItL+QX1pG0BVVfcMtt9sf1NaPjjwrp7aDbXsVra4891jkj4Zx2B/DvXPNR9pytHm1KMHVSaaPO/GPiaXXtXmvS1kotZMW4j+bcufu5P3s1694X15Z/hvfah58cMbxLFFEp3PE/QgEgc9eM9DXFaB4Is9xnZI/mBB49ev0+tWfGtw+g6DcabpbQWtxFalg+CWBznKc98Dk0qzUbK1kxVsOo25WN1W3tdE1O507SLq3muJ7eKaRiG3Mp5429xjoTXKaD8Qbq88S7g8MFzcXOLoyKVaRV4UHtnjqTXn2l+KtasLw3Mc6SMyFWWVA6kHvz3rEb53ZyMZJPA4Fephsvcb8zI+r7qR9D/HiHVrnwFoWsfYIgElaGYpllw33WJwME54rl9R+I1rL8MZtGuGmeWa0lWVQTiA9FUY464z9K95k0zRZf2ePD+meIIIpoLqKEM0hYeW5GVcY9PqK870nwl4A8PT31wfK1K4mkZUW5jEkGPTBOBj15NXiKMU1KWtvvPp8pyurOkpxejutT53S9ms7uxGJo0EIKrkgbSOv0616XpGra1pmo6Pe6PrMtlBqdutvNcxT7WhRTkrgkA8Y613njDTPh/rEOmefALWW2hMQSGQ+U65yYzkAKCfTBHvVS2t/B10dCTUkhMel3JigSwfZvLAlVx6jpnvUToQm4yO95BKMW09eh6VqHwz8M3PhIXVn4TmvlljEh1O6vRN5w6+a/XpzgKpz0zXzL8X9At4pri7tltRYWzBIJFshayTO3UlB1A9c46V7DrMnjddK1KHTfF2pLY28TvHDPcCERRqeE2nknA47H1rzLxVfeJ/GmlrYapLLcecBKZZjuf5RhQSoPLYz19KVJunUvPT7vwPnc2ws4SUOT3rv+tzkvCeoXtvFbafYQQ3cLMrSjyF3AhsgM3UjI/KpPEmtX2oTy3eo2U+mSvMyXM8EWIZRnIwB7+gqh4b8P3whubry3ja3xiHawmYL12cVLouqQ6XrEmoal4dXUS75R7hmSPj1AHp1713RnT1SPBqYWpGSny+gkv9uYsljt5ZdQuU3IuCxZB0JGOuKdqA1CO4sWS4hu/NgDuUlZ44CSflPPPr+NLqfjYDUpbjS0Mbu6sAIyVyM4Az6ZxjoabD4f8bzWkd3beGdQFpcEsFghJUkn7uB90Z7GlKsqT1ajHzMKWGlKF5x1O18JL4VIu31y8spxBGG8hl8jzj3VWAJLfUVqa546Ph3Qre30XQPCMUtzlo5be6a6miX/AGuu1q8gk0/Vv7TZF0+9jvLfiWMRMfKIODnANdH/AGFJIlo2qWVzprKdsMLv9ncg9ZOR93PXJzXPWdPnTlK9zoo4VQjdI1f+Fi+JP7lr+v8A8TRT/wCzrr/oeoP/AAPl/wDiKKq9Hsa/V/J/cdl4311Z/ineyQMNk8Kwg54IxjmpvBVidU1hdIb5jHLJKyqcgsi8fWue+IWg3XhvxZ/pIYNKizIf9kk8V0vwt1WDT/GFpesGY3Mjqwxn7y4GK9CFJyp3idsppVbSMrwHNHZ64L68wBYXDTEHjo3NQ+MNSh8Uazq1xDIBHbRtKnbccn/GrkGk37/21dJA5Rbl4yMeua4a0t7qL7UoiYmQFDjtzXW6Tc79bI51U5YcvS7Oj+Bulx6z48tre4/1SRvI4I6gKav/ABC06x0ix1uOz5LWiDC+45q58BIpbHxfNMsamU2ciojEA5IxWh4z8J6tDF4h1S6t2FsmmuA7cKW29Qe9cWMkoVVzM7MLBypPlR4Hb5wpq9D1x696qQ4EY4xxVhGUdK2scdzTtjtK7v7w/nXunjSO1uPFemQ/8sLqG2R+fVVBr5+ln+TJ/SvWre8m1K/0iQgs4jhIyeeAP8KuFNttnPiKiSjF9WesftR+Jj4Y8BQeG7OctMsaQhicEwg4B/kK+fPCsxmVmLBndRgH+prq/jPD4x8a67Fc615Ua26+TF5UYVQue/PP1rlNYtR4SurOKeRJori3WSJlYdRwVIHcf1ryJzVSirJ7n0NOPJVd30O80Ji6xh2Cvnyv904/LP5V1umbWsI49plcO0bNkAAHucdq8v0XxXbiISJIgkUAfNnGO4x3rrtL8VW0oO2aCJDyzDvnr9PpXJyJJnZz3Zu+CbC0s/E0IVSu9ivJ75rY8XeHPsty0752ucgKM5z3z1/pXORataw6nbzrPGPLlyuDjg9816VHq1jq1kFeQPldpCqOnrnJrzsMlE7a/vI8wuYJo3MxZSvyjLAAjH8qfaWULPJMPLbDrsUrkA1qa0Yra4ZbeaFsgKAh/X+nSotFvIYZNzrHLLuIjzgBfc9iRXswd0eJVjZlWe1kSKNFtygY5Lkd8859fpXU6Dpl1dJi4jWW080SlmPoPugd/rVO3msWkV9QJll8zcqs4KZ6jjP+FX5NQM7KFkZNgDKh4HXqMYwKwlSUpXZlKMWlzLY7DxFoek2eiQzWyEXK48xFO0kEdTXyx8eJFh8eXCNfXMbrBGyxxgKM4PWvoaDWI0mbzn5Zep5yfX/61YfjT4T6Z4q0+68RyWitcC1LBxI/OwHBwDjH4VvCnGT1BWnPY+TYbOSdwqKckdhnmmNC0MhVuq9SORXQrYSKV2jDLz1xz61C9qs18H1GSWKAn968SBmx9MjNejHRXOWq+U+mfivqa2f7OPga9a1+0wyvbpLEAcbQpyePSvNPs2mxxXs+oaxZQxuihCsh3JGTkZG0ndjHNdFrniG98QfDPRvBYtpLexiC/ZbtEIAUA4UnvnJ6V55r2k3NnqUUSWbXkG0IPMb5yAMAn6Ee/FfN4vHqrNKnLl9bX/E9fD47ERwyjRdlfsdpE2g2mkk/btOkguVw0bsVEnGA2CuQ3vUGl2fg9ZPtduunRSt8ysC25zxzyOtcHfeHr7UG+1XjKkm/axIAVSRwBj8PzrLsvtmkq9xewyz+XMQcSbWUjvjHH415csLUrws67b7foeVi6eMlJSqVH957zZ3mirYTRzar9mWWPbLEqAgoexJ5xVm0vvAUcKouqPEEAXCheoHXpxXh3iW5mvNMg1S3ujJKEBuIGypTsCc9Risez16zbT3i1KN0uyTtkGFBHYY9K4pZHUxEOZ1JPy7HJJTqJOUm7adz6EkXwVJci4tNWSWb7pdpEVkHtxVK78P2X2V5WvtOukKsFklCsSx7EqOK+d4o9Q1DdOzBFPDseOnQCvqD4J3d3pHw8sraFYA5BdzJAjklvUkZNdFPhqrflhX+9Dlh7/FI81uvB1xGq3Edn4ZnXAKMi7fpyapR3GqaVfSrY3NhGwGSLfUclj9M4Fe732talJGsfl2arGDtVLVABn2HFcpNaWnltFHpengYIO22UcHr0r24ZFJq1apf5f8A2xHsktmeXW3ibxFbX9zLaS3QbK+bPHOWDn0yDz/KpIviPquoyzf2lqDhoSVxcRq+9e/Wu7j021tWBtLRLdhjmEmM/oea6bwtZabMbiW5sbW4kaNvmaIH5sgZJ9a3q5Dg+S/2vT/giVObfL0PGf8AhYVn/csP+/C0V9A/2Tov/QJsP+/Cf4UVx/2Lhuxp7F/zGf8AGPwLqHiKbTZLibTYPJtgS6zM42jpklV5qn4F+G2i2etW/wBq8UWokj2uiRBfvfieax9F8S+Mho62Mmow3GFCM95bxSnZnvjHHuRVDxhqPilvD2p3WltaRSW0WC8CR4VR3Uhcg819DCvV9n7NafM9Gph6cZOrJ3t0se3Hw34PsUubJr+6uHnLSStC8aIW/hOQAc/jXKX/AIM8A6fHJJKtvK+NzFrjexz7Zr5e8O698Qmkkk02+lnaI7nR5RyPXDdQa3T8WfGFi32S+0bT5JQQzAwYYn1+U1vCM4tuM0/W54Us4w03yuDv5Nfloe4Po3hy31i2vtPsLSJRHsyJCp2HByQBkH2Na/jzxdo6/D3X7GbSbOXbYS+XKFLq3HA56GvneP4zaoj/AOk6WkQzyiFl5/HNSal8VrDVtAvdLuLa8hN1GyGTzt4XIx0I5rnnlyq1fayauelTz2hCl7NRaS+f5HlqOpQY7CnKw79KuLp+ktgRa3jjpJbkfyNPGkxFf3er2Tex3j+ler7GXl96PK/tPDdW18n/AJFKUgIfpXt3wk07+1tX02KYYRYVYlTyBivJP7Au5bcbLzTWPb/SlBP4GvYfgvf6fod5IuqXMEYaBEVhOvDD3zW1OnKMJ+hzVsfhalWn763PW9Ts/CKRxQTzabc24BSYT221vzRRn3zXEeNPB3w81C3cS/2fb2ykFJIJXUJ7FhGWH0rZWwt7xZClxY3+W3ho2ySD6j+L6jArOutN0tJJWkjjuGyGEPQDtyOhX6mvl3QUXpdH3FDFQrR5oNSXkcZqHgn4YwCSWCdpomIYSQXsnYcrtKjitW18N/B6zila4muJB/yzZbmcquRwCfTNaSeH9JkAmm0gxoeSWC8AduCc/iPxrmfEE3hHR7wLPZviRflVD8oA7MfX6Csq7lGGrZNXEUqF5yWgzxZo/hNxb3fh7xXBp4RStxBMss6lx0IYqCBj61xkvjjUNCvZ7D7YsyI5WOdB8sq+o/8Ar81ffxT4HUfZbnSF2SE5UDORnjHoR69aJPGPhG2uUWz0eARwkOH+zKSO3U96872rWioyf4HBVzyD+CLKNh4qvtWvlFpHNcy5GQoLYH9K6fT7fxbcpEqaXKA5OEL8g+461e0Dxx4at7acxwJbwyvmVltkAYnuSOlaMHxJ8KWreXNPcwZK+WY1PzCvNr5pjlJxo0H89TgqZrOT91FvT/C/iEvsk3yR5UOixuGwOSo44/Ot9PDV7EolFhqDMQdodDwB0xiq3/CyPDsciQxa3Laup3fvOh/XmpJviNBIyGLxRbeUx3B5YyFYjsCO1eLUzPOJ7xsvR/5HHPEVKju5NehpWegzqokurS5QYG7zIXcZ/CtqLVNViRbBry6Fp5RjdFtnCiPsCMc5rBg8ZXUlulzL4o0eFHz5Zjl6+mfQ0+48X6gsaH/hLtMkDlduLjDHPt3rzKmIx9R2k397NVK0b8zH2ngvwQ8rldJV2RWwp04kdOTzVf8A4QbwhHAJU0GBUPzBjBsXjoDk8mlk8a6xHGDJr1i6hc5S4AK8+hFVJfHtz5DrPrVs4YAKPtCt17cVEZ5g3pOVvVilWhy7m3FBNJog0Wys4Bp8cgKIwQGLHTB9Kz20RbgmVrKwDxD5Qy8gdzx3rEuvEQuLhbVbtmaQYjVX6gdcCoLi5u9wFvEqs/zZIySPwNaOOIk05yd/PsSsY7WOph0cm0csulqGYMS67Wb2yRVQ+EdPmZ2lj09TON5JuF+YgfSuSvtaSKMxMtu5XBdixXB9OuaZbauskTMLC3uW6IY5iQfxrRUMSlzc39feE8TzaNnSzfDnQ7lfPM2iq3HHnLgn39apT+A9KX/WQ+GLhuSoypIX+X61BZajpNvGRc+H3uMHOftBDE454PFWTqngmEi7n0a+kXZkxibhB+AzRz4tO3NJ/wBepUatK3b5mVrPh3RorRitroTrGMOkTHIz+P6V2HhRFj8OQrAojUjgIOFHtmudg8TeAo3aO301380q8aT3OCcc+nNdPp8mNPQIpRXJbCn7uTX2fCyrOVT2ieltzdO/UkmckEdPfrms7aIpCzdO/NTzufMHU9apXMgYB+TnivsC0Q3DKzPxyMHPat3wVZ3VylxJFyiI5/3jjOP0rnd25mGM9ORXqHwXjikgu4G+Zt5/IoRis6vwmtKKcrMxNz0V1H9kJ/zzorg5zo+rnmjfbEvbq7uIY7a2UIyKkMflkN03dwfripL7XNJlib+0NPtsTr5W8Sj5if4iOe1cHp+m+LIblvNtb+A5KOJoDmQDk5XJ49sU+6uGhxa6pBLbRFz5aeTtQ49T7iuuKi1ozeVTujmLL7D4d8U/YyYo1DtEBI3y7ScgocgjjHB4Paud+JQtf7XiuIShLDnbjj8iab8X5pLe5tr+0WZRKoidnPPy8rnnnj1rmJry6vYlmumaRVwN5JIyfqa6aaSPz/EZY6OLdVPTU3dAuIbi8SK4G8Ngcg//AFq7rUvDmlva747eN8x5X5VyPy3V5v4bkjj1aBiFI3Dp/wDqNe6z2cs+iRNbTMTjGJG6DHYM44/CuTGVp05LlPKxqcKnutnheq6VDFO8QUI2e4x/QVizwSQyEIVAHTB/+vXo+u+HmlhkmT/XA9FXOR65C4/WucvtPZFXerKF+9v4x+Z/pU0sbzrTc9OhUnGKcupztussjhWOAe+P/rVpRWEzyKqy7cjqcD/Cp7bTGnuPKgRXZjgYGf5A10Hh6GOOcx3c8VtNCMBZFI/M8VvLEcq94qpKUvgR3HgbWWsNR0bWIVCrasiyKOeBww+lfT1hr2l6jvktZ1VV67okUjjPQmvi2TXYdLjukMglVl3DawJLfXca6fw58aNFRPst8j2txFCIcyRKFc9OSOtKKrz/AIZrwrB4edWFVe49Uz6U8R+I/sGi3d/Gt9O0cTui+SgUYHfB6V8d+OPiDea9K7apY2rOzbv3O5Me/XNekj4ieH7q3AXWzGhBDRkjHIwQMH+leF6/qEMFzdWsRM8W5ljYEH5T6Hp36GtIrEQ/iK57GbU6dWVP2d7ddSkp0CRQjWc8XOcrITj86U2WlXBRItTaDA2gyQjA+uOtc3mVeA7D2zVmxvL+2ffBLg+6hh+RFdDmuqRzvDTirwm/v/zTO90jwG2pkfY/FWgys+Mxy3JhBx0yCK3Jvhd41KySRxaZdxg/Kba/jZQf++gfxrG8D6vqF1cJHcWOiTZyuZ9PQkcdflxXoVv4J1e8tlaxGjwnHKqZ4+3oxIrycTjMLTly1NDzqkcwj8Mk/kv+AeYS+H/FNtqpOo+H7uAo2DJAu4EY56E/pWRPa6mpaGWw1CO3V/lBjbgenIzzXpGveGfGWmRmWW1jZFOCbe+XP5cGuek1jxDYLmRtWhAOCdwdf51tTnhamsWKONxqfvRjf5r/ADOQuZp40ZDFchAuFDKcoT257VEm258mSS7kMm7AiUFSq47H1ruLTxdqLTKt1d3axk4Yy2YcAevSopPEs8x3Sx2pI43nTgD/ACrdQop7mkcwxS3pL5N//InPHUnlgEVqVu+AwWcneQD0HY023gm2SW8s7wRM4BX5Q2e2DngA9a0JNQs1YlraxkyDkeTs5rqfh5p/h7Vobm5u9GtXNsdiqJXwcjnoRWUsPCMW4yVhV82WGpOpUg7fL/gHKW3ie/0NhFcNJNsVkkkjdWZQRjgnIqvZ/ELxRZtO1jqkkMTAYR/mU89QD0NV/Gnh+HSPEE8Ns6x2UmHjWQklQexPcVnaZYrHIpk+ZsNhcBgV9R71j9Vwri5Sin8j2MPUpVqUasNmriajrOp3k0txd3paSV8yMr4L/h1qfS/El9ZxSIsruzYVRL0A/wAahFgkyPHFJGs7E/IUPy49/WsvUrMwyrC28sACzEYHPpXRGlRqL2bRuoxlobz+K9ckUiO6nTYcsqPwBT9M8Ra6t2Vk1MxLsMvzvnPpjHPNctLdShfJGABx710Nvp9i9hZXYs5L2WbeijJAdxjIOPTP40p4WjCOsFr5DdOK6GvFfLrWq6S+ofaBqaXaxtGzE5G7OcYwB2xmvqiC4VbaOIKFIXjJr5a8JaZIPiJoaszl2lV5UMZG0r2BPUcV9OyARhV2knj6GtsPCMafu7FRt0JJ3Q4+YZx2NUHmSSM7j0bg1NJhSMck9ciqtyQF4TOOcVTNRgfax5zk4FeifBW/aG7uIGbhpY/1OK8yaTBZh8uT09K6f4b3nkapKN2F/dMMn/bFRVjeDNKLtNHuH2Ob0NFam6P1b86K4eQ9LmPnzQNWWK2+y3tnHDuOJGRGLn3Y571ped4PuMNdQ3G3btzIDwcehbiuBdm/4R2xfcdzOwZs8kVat442zuRWzYAnI6nIr8oqULttSa9GfNfW6qSVzdu4/hFqNktjfxNIu4FQy5ww98Ypq6H8FX2IbcWqRNvcEYD46cUjW1u0enM1vExaJNxKDmsO2s7N7uUPaQMN3eMGiFCpqo1pr/t7/gEKvd+9FP5HR6j4T+C95EqQW4t1dt5aJ9uCO+e306Gp4v8AhBLO0Frp/iV41B2Z8rg89ipX86ZPY2I0lALO3AFvLj90PUe1ZfhW1tfs7H7NDkbSPkHB5q6TxFNNqvPTzv8AmmKvGjU+KmvyG+I9A8NiA3Gm+IoWMqlQJlKh26EbiDgV5/qXgu/mtZj/AG1pIX7qKkzEN64IABxXp7QwzG4jmhjkRXbCuoIGR6GsTxbBBHbSRxwxokdwCiqoAUleSB2r1MDmuLgrRn96TOWpTpuy5bJHktv4V1iwvHlkktT9l2spEmfNz2HB6e9UNQtdSmup7xbWRFDfMwjKgfjgZr0/T0RtK3Mikm6AJI5xivStEtbWTwpZmS2hY75z8yA8gDBr1KnE1em/ein+BccFGUd/M+SdVKtHIs3mlFKkowI/9mro/DWg6MtmdQbQ7e4UnmW5VmBGOx5Ga+hNW0+weKMNY2zBg27MSnPTrxTdOghTwc9skMawIkxWIKAoPsOld+D4mlUcIqna7S37/II0Hh586lor6dGeHrp1jLBMZvDulLtOQ624BA98d65H4nWFtbJZ3Vharbw4IZQgUEnpx/WvRfLT/hIVj2LsLkFccEfSvUPifpWl/wDCnten/s2z81LPKv5C7lOOoOK+2xEPZSte9zuw9f63Rc2rWPi6QYc8EZ55q/p8SMeQecVnOTvAycVp6Z/Q1y1VoZSdkdl4ZaK3ZdpwSQM9efSvdvh/qyyybFVRtG7sG549B/OvnzSWYrgsSMqetegaNJJDdFoZGjO0cqcdq+YzKhGe5nCbue4+LFt7rTX+ztkjDkb927npjcew9K8R+JEVpZxKzW4QTqCGKAYzz3Qc/jW/ZXl5JFCsl1O6kjIaQkGuQ+M4Cs6qAAMYA7cCubL42qJEYiCqNnI/a7eEBVkHIxnd/gwrufAmpxPLHbTStIj8BjuOP5143uYtyxP410ngv5tUiVvmG4cHmvoa9CMoanlYij7ODkme/ap4YtrzTpFeyRyfuuYV/rF7eteX6Jp7eHfGTWLbUtrz5RyuAw6dK9y0sCPw/G0YCHb1Xjsa8k+JFxcNqFtunlbE64y5OPmrClJtWZ865N81HpJf19xzfxo0tEs7XUWLKYZPLbauTg9K8zsp5pHVkmMuFOV242ivoDXY47lNQhuI1mjEBbZINwz64Nea2tjZbv8Ajzt+CMfuhXsYbDKVPc93hvFy/s+KlrZv/M4uCcvMQ7MAuT1GBj3NT60kw0OG9e1lEDykRyuchmxyK7E21tGXCW8SjnogFbnw/jjvvFNpZ3saXNsM4hmXenT+6eK7f7NXMpc34f8ABPcjjNfh/E8Oik2zrI6hwDkgjg1ty6rM1oIbdY4UGGWNBwD/AHvrUXjCKKHxRqUUMSRxrMwVVUADnsKyYv8AXCsKtNN69D0n7yTPSfg1JLf/ABBsPNd5Ps8LsCT2xX0bcyL5oYHAGAOK+c/2fv8AkdpP+vdq+gr8DdnAyDxRFKMbIcUTecu47cjnNVZ5iAfmHXnNLL91j3xVU8queazaNLETzZLLgcHg9qsaDqbWV9M2MnYMgHrhgazW6Sf75/lVcE/aW5P+poavEFo7n0L/AMJhH6vRXm24+porl9ku5t7Zn//Z">
            <a:extLst>
              <a:ext uri="{FF2B5EF4-FFF2-40B4-BE49-F238E27FC236}">
                <a16:creationId xmlns:a16="http://schemas.microsoft.com/office/drawing/2014/main" id="{7270F4DE-084A-4B92-809F-108A2A3B70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05F445DC-345E-436D-B66E-3BC64AE54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133" y="1101687"/>
            <a:ext cx="3864426" cy="5482404"/>
          </a:xfrm>
          <a:prstGeom prst="rect">
            <a:avLst/>
          </a:prstGeom>
        </p:spPr>
      </p:pic>
      <p:pic>
        <p:nvPicPr>
          <p:cNvPr id="4" name="Recorded Sound">
            <a:hlinkClick r:id="" action="ppaction://media"/>
            <a:extLst>
              <a:ext uri="{FF2B5EF4-FFF2-40B4-BE49-F238E27FC236}">
                <a16:creationId xmlns:a16="http://schemas.microsoft.com/office/drawing/2014/main" id="{745D5D64-C33B-252E-910D-297B48502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35657" y="6738014"/>
            <a:ext cx="609600" cy="609600"/>
          </a:xfrm>
          <a:prstGeom prst="rect">
            <a:avLst/>
          </a:prstGeom>
        </p:spPr>
      </p:pic>
    </p:spTree>
    <p:extLst>
      <p:ext uri="{BB962C8B-B14F-4D97-AF65-F5344CB8AC3E}">
        <p14:creationId xmlns:p14="http://schemas.microsoft.com/office/powerpoint/2010/main" val="156434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F-1 Students and Employment</a:t>
            </a:r>
          </a:p>
        </p:txBody>
      </p:sp>
      <p:sp>
        <p:nvSpPr>
          <p:cNvPr id="3" name="Content Placeholder 2"/>
          <p:cNvSpPr>
            <a:spLocks noGrp="1"/>
          </p:cNvSpPr>
          <p:nvPr>
            <p:ph idx="1"/>
          </p:nvPr>
        </p:nvSpPr>
        <p:spPr>
          <a:xfrm>
            <a:off x="276340" y="1892680"/>
            <a:ext cx="11565872" cy="4046338"/>
          </a:xfrm>
        </p:spPr>
        <p:txBody>
          <a:bodyPr vert="horz" lIns="91440" tIns="45720" rIns="91440" bIns="45720" rtlCol="0" anchor="t">
            <a:normAutofit lnSpcReduction="10000"/>
          </a:bodyPr>
          <a:lstStyle/>
          <a:p>
            <a:pPr marL="0" indent="0">
              <a:buNone/>
            </a:pPr>
            <a:r>
              <a:rPr lang="en-US" sz="2400" b="1">
                <a:solidFill>
                  <a:srgbClr val="0078AD"/>
                </a:solidFill>
                <a:latin typeface="ITC Garamond Std Book Cond" panose="02020606060506020304" pitchFamily="18" charset="0"/>
              </a:rPr>
              <a:t>Types of Employment</a:t>
            </a:r>
          </a:p>
          <a:p>
            <a:r>
              <a:rPr lang="en-US" sz="2400">
                <a:solidFill>
                  <a:srgbClr val="63666A"/>
                </a:solidFill>
                <a:latin typeface="ITC Garamond Std Book Cond" panose="02020606060506020304" pitchFamily="18" charset="0"/>
              </a:rPr>
              <a:t>On-Campus Employment</a:t>
            </a:r>
          </a:p>
          <a:p>
            <a:pPr lvl="1"/>
            <a:r>
              <a:rPr lang="en-US" sz="2000">
                <a:solidFill>
                  <a:srgbClr val="63666A"/>
                </a:solidFill>
                <a:latin typeface="ITC Garamond Std Book Cond" panose="02020606060506020304" pitchFamily="18" charset="0"/>
              </a:rPr>
              <a:t>On school premises - student positions such as peer tutors, servers with dining services, graduate assistants, etc.</a:t>
            </a:r>
          </a:p>
          <a:p>
            <a:pPr lvl="1"/>
            <a:r>
              <a:rPr lang="en-US" sz="2000">
                <a:solidFill>
                  <a:srgbClr val="63666A"/>
                </a:solidFill>
                <a:latin typeface="ITC Garamond Std Book Cond"/>
              </a:rPr>
              <a:t>May work up to 20 hours per week while school is in session (full time during summer and official University breaks (spring break, winter break, etc.)</a:t>
            </a:r>
          </a:p>
          <a:p>
            <a:r>
              <a:rPr lang="en-US" sz="2400">
                <a:solidFill>
                  <a:srgbClr val="63666A"/>
                </a:solidFill>
                <a:latin typeface="ITC Garamond Std Book Cond" panose="02020606060506020304" pitchFamily="18" charset="0"/>
              </a:rPr>
              <a:t>Curricular Practical Training (CPT)</a:t>
            </a:r>
          </a:p>
          <a:p>
            <a:pPr lvl="1"/>
            <a:r>
              <a:rPr lang="en-US" sz="2000">
                <a:solidFill>
                  <a:srgbClr val="63666A"/>
                </a:solidFill>
                <a:latin typeface="ITC Garamond Std Book Cond"/>
              </a:rPr>
              <a:t>Written approval from DSO is needed before an F-1 student can start working at an internship</a:t>
            </a:r>
            <a:endParaRPr lang="en-US" sz="2000">
              <a:solidFill>
                <a:srgbClr val="63666A"/>
              </a:solidFill>
              <a:latin typeface="ITC Garamond Std Book Cond" panose="02020606060506020304" pitchFamily="18" charset="0"/>
            </a:endParaRPr>
          </a:p>
          <a:p>
            <a:pPr lvl="1"/>
            <a:r>
              <a:rPr lang="en-US" sz="2000">
                <a:solidFill>
                  <a:srgbClr val="63666A"/>
                </a:solidFill>
                <a:latin typeface="ITC Garamond Std Book Cond"/>
              </a:rPr>
              <a:t>The student must enrolled in an internship course to be eligible for CPT</a:t>
            </a:r>
          </a:p>
          <a:p>
            <a:pPr lvl="1"/>
            <a:r>
              <a:rPr lang="en-US" sz="2000">
                <a:solidFill>
                  <a:srgbClr val="63666A"/>
                </a:solidFill>
                <a:latin typeface="ITC Garamond Std Book Cond"/>
              </a:rPr>
              <a:t>CPT is not allowed until a student has completed one full academic year</a:t>
            </a:r>
          </a:p>
          <a:p>
            <a:r>
              <a:rPr lang="en-US" sz="2400">
                <a:solidFill>
                  <a:srgbClr val="63666A"/>
                </a:solidFill>
                <a:latin typeface="ITC Garamond Std Book Cond"/>
              </a:rPr>
              <a:t>Optional Practical Training (OPT)</a:t>
            </a:r>
            <a:endParaRPr lang="en-US" sz="2400">
              <a:solidFill>
                <a:srgbClr val="63666A"/>
              </a:solidFill>
              <a:latin typeface="ITC Garamond Std Book Cond" panose="02020606060506020304" pitchFamily="18" charset="0"/>
            </a:endParaRPr>
          </a:p>
          <a:p>
            <a:pPr lvl="1"/>
            <a:r>
              <a:rPr lang="en-US" sz="2000">
                <a:solidFill>
                  <a:srgbClr val="63666A"/>
                </a:solidFill>
                <a:latin typeface="ITC Garamond Std Book Cond" panose="02020606060506020304" pitchFamily="18" charset="0"/>
              </a:rPr>
              <a:t>Adjudicated by U.S. Citizenship and Immigration Services (USCIS) </a:t>
            </a:r>
          </a:p>
        </p:txBody>
      </p:sp>
      <p:sp>
        <p:nvSpPr>
          <p:cNvPr id="6" name="TextBox 5">
            <a:extLst>
              <a:ext uri="{FF2B5EF4-FFF2-40B4-BE49-F238E27FC236}">
                <a16:creationId xmlns:a16="http://schemas.microsoft.com/office/drawing/2014/main" id="{E0006D0F-2EF2-413F-8A14-6E92FDFECEB9}"/>
              </a:ext>
            </a:extLst>
          </p:cNvPr>
          <p:cNvSpPr txBox="1"/>
          <p:nvPr/>
        </p:nvSpPr>
        <p:spPr>
          <a:xfrm>
            <a:off x="406400" y="6088328"/>
            <a:ext cx="11379200" cy="646331"/>
          </a:xfrm>
          <a:prstGeom prst="rect">
            <a:avLst/>
          </a:prstGeom>
          <a:noFill/>
        </p:spPr>
        <p:txBody>
          <a:bodyPr wrap="square" lIns="91440" tIns="45720" rIns="91440" bIns="45720" rtlCol="0" anchor="t">
            <a:spAutoFit/>
          </a:bodyPr>
          <a:lstStyle/>
          <a:p>
            <a:pPr lvl="0">
              <a:lnSpc>
                <a:spcPct val="90000"/>
              </a:lnSpc>
              <a:spcBef>
                <a:spcPts val="1000"/>
              </a:spcBef>
            </a:pPr>
            <a:r>
              <a:rPr lang="en-US" sz="2000" b="1">
                <a:solidFill>
                  <a:srgbClr val="0078AD"/>
                </a:solidFill>
                <a:latin typeface="ITC Garamond Std Book Cond"/>
              </a:rPr>
              <a:t>Any other employment in the U.S. is considered Unauthorized Employment. F-1 student status will be terminated if a student is found working outside of their visa requirements​</a:t>
            </a:r>
          </a:p>
        </p:txBody>
      </p:sp>
      <p:pic>
        <p:nvPicPr>
          <p:cNvPr id="4" name="Recorded Sound">
            <a:hlinkClick r:id="" action="ppaction://media"/>
            <a:extLst>
              <a:ext uri="{FF2B5EF4-FFF2-40B4-BE49-F238E27FC236}">
                <a16:creationId xmlns:a16="http://schemas.microsoft.com/office/drawing/2014/main" id="{8B8BB4F0-637F-A26B-96D3-99FD01DE38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2612" y="7174178"/>
            <a:ext cx="609600" cy="609600"/>
          </a:xfrm>
          <a:prstGeom prst="rect">
            <a:avLst/>
          </a:prstGeom>
        </p:spPr>
      </p:pic>
    </p:spTree>
    <p:extLst>
      <p:ext uri="{BB962C8B-B14F-4D97-AF65-F5344CB8AC3E}">
        <p14:creationId xmlns:p14="http://schemas.microsoft.com/office/powerpoint/2010/main" val="3490440373"/>
      </p:ext>
    </p:extLst>
  </p:cSld>
  <p:clrMapOvr>
    <a:masterClrMapping/>
  </p:clrMapOvr>
  <mc:AlternateContent xmlns:mc="http://schemas.openxmlformats.org/markup-compatibility/2006">
    <mc:Choice xmlns:p14="http://schemas.microsoft.com/office/powerpoint/2010/main" Requires="p14">
      <p:transition spd="slow" p14:dur="2000" advTm="12805"/>
    </mc:Choice>
    <mc:Fallback>
      <p:transition spd="slow" advTm="1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Student Tax Return</a:t>
            </a:r>
          </a:p>
        </p:txBody>
      </p:sp>
      <p:sp>
        <p:nvSpPr>
          <p:cNvPr id="3" name="Content Placeholder 2"/>
          <p:cNvSpPr>
            <a:spLocks noGrp="1"/>
          </p:cNvSpPr>
          <p:nvPr>
            <p:ph idx="1"/>
          </p:nvPr>
        </p:nvSpPr>
        <p:spPr>
          <a:xfrm>
            <a:off x="276340" y="2093205"/>
            <a:ext cx="11253051" cy="4554749"/>
          </a:xfrm>
        </p:spPr>
        <p:txBody>
          <a:bodyPr vert="horz" lIns="91440" tIns="45720" rIns="91440" bIns="45720" rtlCol="0" anchor="t">
            <a:normAutofit/>
          </a:bodyPr>
          <a:lstStyle/>
          <a:p>
            <a:pPr marL="0" indent="0">
              <a:buNone/>
            </a:pPr>
            <a:r>
              <a:rPr lang="en-US" sz="2400" dirty="0">
                <a:solidFill>
                  <a:srgbClr val="63666A"/>
                </a:solidFill>
                <a:latin typeface="ITC Garamond Std Book Cond"/>
              </a:rPr>
              <a:t>Every international student and their dependents are required to file a tax return if they were in the US during the previous calendar year</a:t>
            </a:r>
          </a:p>
          <a:p>
            <a:pPr marL="0" indent="0">
              <a:buNone/>
            </a:pPr>
            <a:endParaRPr lang="en-US" sz="2400" dirty="0">
              <a:solidFill>
                <a:srgbClr val="63666A"/>
              </a:solidFill>
              <a:latin typeface="Merriweather" panose="00000500000000000000" pitchFamily="50" charset="0"/>
            </a:endParaRPr>
          </a:p>
          <a:p>
            <a:pPr marL="0" indent="0">
              <a:buNone/>
            </a:pPr>
            <a:r>
              <a:rPr lang="en-US" sz="2400" b="1" dirty="0">
                <a:solidFill>
                  <a:srgbClr val="0078AD"/>
                </a:solidFill>
                <a:latin typeface="ITC Garamond Std Book Cond" panose="02020606060506020304" pitchFamily="18" charset="0"/>
              </a:rPr>
              <a:t>Source: </a:t>
            </a:r>
            <a:r>
              <a:rPr lang="en-US" sz="2400" b="1" dirty="0">
                <a:solidFill>
                  <a:srgbClr val="0078AD"/>
                </a:solidFill>
                <a:latin typeface="ITC Garamond Std Book Cond" panose="02020606060506020304" pitchFamily="18" charset="0"/>
                <a:hlinkClick r:id="rId4"/>
              </a:rPr>
              <a:t>https://www.internationalstudent.com/tax/</a:t>
            </a:r>
            <a:r>
              <a:rPr lang="en-US" sz="2400" b="1" dirty="0">
                <a:solidFill>
                  <a:srgbClr val="0078AD"/>
                </a:solidFill>
                <a:latin typeface="ITC Garamond Std Book Cond" panose="02020606060506020304" pitchFamily="18" charset="0"/>
              </a:rPr>
              <a:t> </a:t>
            </a:r>
          </a:p>
          <a:p>
            <a:r>
              <a:rPr lang="en-US" sz="2400" b="1" dirty="0">
                <a:solidFill>
                  <a:srgbClr val="63666A"/>
                </a:solidFill>
                <a:latin typeface="ITC Garamond Std Book Cond" panose="02020606060506020304" pitchFamily="18" charset="0"/>
              </a:rPr>
              <a:t>You might get a refund </a:t>
            </a:r>
            <a:r>
              <a:rPr lang="en-US" sz="2400" dirty="0">
                <a:solidFill>
                  <a:srgbClr val="63666A"/>
                </a:solidFill>
                <a:latin typeface="ITC Garamond Std Book Cond" panose="02020606060506020304" pitchFamily="18" charset="0"/>
              </a:rPr>
              <a:t>- Some international students will qualify for a refund due to tax treaties and a lack of serious income if they’ve earned income in the US</a:t>
            </a:r>
          </a:p>
          <a:p>
            <a:r>
              <a:rPr lang="en-US" sz="2400" b="1" dirty="0">
                <a:solidFill>
                  <a:srgbClr val="63666A"/>
                </a:solidFill>
                <a:latin typeface="ITC Garamond Std Book Cond"/>
              </a:rPr>
              <a:t>You fulfill your visa obligations </a:t>
            </a:r>
            <a:r>
              <a:rPr lang="en-US" sz="2400" dirty="0">
                <a:solidFill>
                  <a:srgbClr val="63666A"/>
                </a:solidFill>
                <a:latin typeface="ITC Garamond Std Book Cond"/>
              </a:rPr>
              <a:t>- All international students must file at least the Form 8843, even if you didn’t earn any money in the US</a:t>
            </a:r>
          </a:p>
          <a:p>
            <a:pPr marL="0" indent="0">
              <a:buNone/>
            </a:pPr>
            <a:endParaRPr lang="en-US" sz="2000" dirty="0">
              <a:solidFill>
                <a:srgbClr val="63666A"/>
              </a:solidFill>
              <a:latin typeface="ITC Garamond Std Book Cond" panose="02020606060506020304" pitchFamily="18" charset="0"/>
            </a:endParaRPr>
          </a:p>
        </p:txBody>
      </p:sp>
      <p:pic>
        <p:nvPicPr>
          <p:cNvPr id="4" name="Recorded Sound">
            <a:hlinkClick r:id="" action="ppaction://media"/>
            <a:extLst>
              <a:ext uri="{FF2B5EF4-FFF2-40B4-BE49-F238E27FC236}">
                <a16:creationId xmlns:a16="http://schemas.microsoft.com/office/drawing/2014/main" id="{859C154C-5093-8E5C-AE0C-AE7976DFD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591" y="7695704"/>
            <a:ext cx="609600" cy="609600"/>
          </a:xfrm>
          <a:prstGeom prst="rect">
            <a:avLst/>
          </a:prstGeom>
        </p:spPr>
      </p:pic>
    </p:spTree>
    <p:extLst>
      <p:ext uri="{BB962C8B-B14F-4D97-AF65-F5344CB8AC3E}">
        <p14:creationId xmlns:p14="http://schemas.microsoft.com/office/powerpoint/2010/main" val="1562637914"/>
      </p:ext>
    </p:extLst>
  </p:cSld>
  <p:clrMapOvr>
    <a:masterClrMapping/>
  </p:clrMapOvr>
  <mc:AlternateContent xmlns:mc="http://schemas.openxmlformats.org/markup-compatibility/2006">
    <mc:Choice xmlns:p14="http://schemas.microsoft.com/office/powerpoint/2010/main" Requires="p14">
      <p:transition spd="slow" p14:dur="2000" advTm="33470"/>
    </mc:Choice>
    <mc:Fallback>
      <p:transition spd="slow" advTm="3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380" y="2686758"/>
            <a:ext cx="8474420" cy="805589"/>
          </a:xfrm>
        </p:spPr>
        <p:txBody>
          <a:bodyPr>
            <a:normAutofit/>
          </a:bodyPr>
          <a:lstStyle/>
          <a:p>
            <a:pPr algn="l"/>
            <a:r>
              <a:rPr lang="en-US" sz="4800">
                <a:solidFill>
                  <a:schemeClr val="bg1"/>
                </a:solidFill>
                <a:latin typeface="Trebuchet MS" panose="020B0603020202020204" pitchFamily="34" charset="0"/>
              </a:rPr>
              <a:t>Adjusting to Life in the U.S</a:t>
            </a:r>
          </a:p>
        </p:txBody>
      </p:sp>
      <p:sp>
        <p:nvSpPr>
          <p:cNvPr id="3" name="Subtitle 2"/>
          <p:cNvSpPr>
            <a:spLocks noGrp="1"/>
          </p:cNvSpPr>
          <p:nvPr>
            <p:ph type="subTitle" idx="1"/>
          </p:nvPr>
        </p:nvSpPr>
        <p:spPr>
          <a:xfrm>
            <a:off x="466381" y="3756271"/>
            <a:ext cx="4541048" cy="3312185"/>
          </a:xfrm>
        </p:spPr>
        <p:txBody>
          <a:bodyPr>
            <a:normAutofit/>
          </a:bodyPr>
          <a:lstStyle/>
          <a:p>
            <a:pPr algn="l"/>
            <a:r>
              <a:rPr lang="en-US" sz="2800" i="1">
                <a:solidFill>
                  <a:schemeClr val="bg1"/>
                </a:solidFill>
                <a:latin typeface="ITC Garamond Std Book Cond" panose="02020606060506020304" pitchFamily="18" charset="0"/>
              </a:rPr>
              <a:t>Health Insurance</a:t>
            </a:r>
          </a:p>
          <a:p>
            <a:pPr algn="l"/>
            <a:r>
              <a:rPr lang="en-US" sz="2800" i="1">
                <a:solidFill>
                  <a:schemeClr val="bg1"/>
                </a:solidFill>
                <a:latin typeface="ITC Garamond Std Book Cond" panose="02020606060506020304" pitchFamily="18" charset="0"/>
              </a:rPr>
              <a:t>Housing</a:t>
            </a:r>
          </a:p>
          <a:p>
            <a:pPr algn="l"/>
            <a:r>
              <a:rPr lang="en-US" sz="2800" i="1">
                <a:solidFill>
                  <a:schemeClr val="bg1"/>
                </a:solidFill>
                <a:latin typeface="ITC Garamond Std Book Cond" panose="02020606060506020304" pitchFamily="18" charset="0"/>
              </a:rPr>
              <a:t>Transportation</a:t>
            </a:r>
          </a:p>
          <a:p>
            <a:pPr algn="l"/>
            <a:r>
              <a:rPr lang="en-US" sz="2800" i="1">
                <a:solidFill>
                  <a:schemeClr val="bg1"/>
                </a:solidFill>
                <a:latin typeface="ITC Garamond Std Book Cond" panose="02020606060506020304" pitchFamily="18" charset="0"/>
              </a:rPr>
              <a:t>Phone Service</a:t>
            </a:r>
          </a:p>
          <a:p>
            <a:pPr algn="l"/>
            <a:r>
              <a:rPr lang="en-US" sz="2800" i="1">
                <a:solidFill>
                  <a:schemeClr val="bg1"/>
                </a:solidFill>
                <a:latin typeface="ITC Garamond Std Book Cond" panose="02020606060506020304" pitchFamily="18" charset="0"/>
              </a:rPr>
              <a:t>Banking</a:t>
            </a:r>
          </a:p>
        </p:txBody>
      </p:sp>
      <p:cxnSp>
        <p:nvCxnSpPr>
          <p:cNvPr id="5" name="Straight Connector 4"/>
          <p:cNvCxnSpPr/>
          <p:nvPr/>
        </p:nvCxnSpPr>
        <p:spPr>
          <a:xfrm>
            <a:off x="605928" y="3580482"/>
            <a:ext cx="3811836" cy="0"/>
          </a:xfrm>
          <a:prstGeom prst="line">
            <a:avLst/>
          </a:prstGeom>
          <a:ln w="12700">
            <a:solidFill>
              <a:srgbClr val="C1D72E"/>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968B1E49-A4CD-BF6C-51D8-1981AFBF08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0819" y="7215413"/>
            <a:ext cx="609600" cy="609600"/>
          </a:xfrm>
          <a:prstGeom prst="rect">
            <a:avLst/>
          </a:prstGeom>
        </p:spPr>
      </p:pic>
    </p:spTree>
    <p:extLst>
      <p:ext uri="{BB962C8B-B14F-4D97-AF65-F5344CB8AC3E}">
        <p14:creationId xmlns:p14="http://schemas.microsoft.com/office/powerpoint/2010/main" val="1993386556"/>
      </p:ext>
    </p:extLst>
  </p:cSld>
  <p:clrMapOvr>
    <a:masterClrMapping/>
  </p:clrMapOvr>
  <mc:AlternateContent xmlns:mc="http://schemas.openxmlformats.org/markup-compatibility/2006">
    <mc:Choice xmlns:p14="http://schemas.microsoft.com/office/powerpoint/2010/main" Requires="p14">
      <p:transition spd="slow" p14:dur="2000" advTm="9925"/>
    </mc:Choice>
    <mc:Fallback>
      <p:transition spd="slow" advTm="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Health Insurance</a:t>
            </a:r>
          </a:p>
        </p:txBody>
      </p:sp>
      <p:sp>
        <p:nvSpPr>
          <p:cNvPr id="3" name="Content Placeholder 2"/>
          <p:cNvSpPr>
            <a:spLocks noGrp="1"/>
          </p:cNvSpPr>
          <p:nvPr>
            <p:ph idx="1"/>
          </p:nvPr>
        </p:nvSpPr>
        <p:spPr>
          <a:xfrm>
            <a:off x="276340" y="2093205"/>
            <a:ext cx="5661752" cy="4554749"/>
          </a:xfrm>
        </p:spPr>
        <p:txBody>
          <a:bodyPr vert="horz" lIns="91440" tIns="45720" rIns="91440" bIns="45720" rtlCol="0" anchor="t">
            <a:normAutofit lnSpcReduction="10000"/>
          </a:bodyPr>
          <a:lstStyle/>
          <a:p>
            <a:r>
              <a:rPr lang="en-US" sz="3200">
                <a:solidFill>
                  <a:srgbClr val="63666A"/>
                </a:solidFill>
                <a:latin typeface="ITC Garamond Std Book Cond"/>
              </a:rPr>
              <a:t>Insurance is essential and required for F-1 international students</a:t>
            </a:r>
            <a:endParaRPr lang="en-US" sz="3200">
              <a:solidFill>
                <a:srgbClr val="63666A"/>
              </a:solidFill>
              <a:latin typeface="ITC Garamond Std Book Cond" panose="02020606060506020304" pitchFamily="18" charset="0"/>
            </a:endParaRPr>
          </a:p>
          <a:p>
            <a:r>
              <a:rPr lang="en-US">
                <a:solidFill>
                  <a:srgbClr val="63666A"/>
                </a:solidFill>
                <a:latin typeface="ITC Garamond Std Book Cond"/>
              </a:rPr>
              <a:t>Healthcare can be very expensive but life saving! </a:t>
            </a:r>
            <a:endParaRPr lang="en-US">
              <a:solidFill>
                <a:srgbClr val="63666A"/>
              </a:solidFill>
              <a:latin typeface="ITC Garamond Std Book Cond" panose="02020606060506020304" pitchFamily="18" charset="0"/>
            </a:endParaRPr>
          </a:p>
          <a:p>
            <a:r>
              <a:rPr lang="en-US">
                <a:solidFill>
                  <a:srgbClr val="63666A"/>
                </a:solidFill>
                <a:latin typeface="ITC Garamond Std Book Cond" panose="02020606060506020304" pitchFamily="18" charset="0"/>
              </a:rPr>
              <a:t>Health Insurance will help save money in the long-term</a:t>
            </a:r>
          </a:p>
          <a:p>
            <a:r>
              <a:rPr lang="en-US">
                <a:solidFill>
                  <a:srgbClr val="63666A"/>
                </a:solidFill>
                <a:latin typeface="ITC Garamond Std Book Cond" panose="02020606060506020304" pitchFamily="18" charset="0"/>
              </a:rPr>
              <a:t>Visit the UHCL Health Insurance Page for additional information: </a:t>
            </a:r>
            <a:r>
              <a:rPr lang="en-US" sz="2000">
                <a:solidFill>
                  <a:srgbClr val="63666A"/>
                </a:solidFill>
                <a:latin typeface="ITC Garamond Std Book Cond" panose="02020606060506020304" pitchFamily="18" charset="0"/>
                <a:hlinkClick r:id="rId4"/>
              </a:rPr>
              <a:t>https://www.uhcl.edu/student-affairs/health-wellness/health-services/insurance-student</a:t>
            </a:r>
            <a:r>
              <a:rPr lang="en-US" sz="2000">
                <a:solidFill>
                  <a:srgbClr val="63666A"/>
                </a:solidFill>
                <a:latin typeface="ITC Garamond Std Book Cond" panose="02020606060506020304" pitchFamily="18" charset="0"/>
              </a:rPr>
              <a:t>    </a:t>
            </a:r>
          </a:p>
          <a:p>
            <a:pPr marL="0" indent="0">
              <a:buNone/>
            </a:pPr>
            <a:endParaRPr lang="en-US" sz="2000">
              <a:solidFill>
                <a:srgbClr val="63666A"/>
              </a:solidFill>
              <a:latin typeface="ITC Garamond Std Book Cond" panose="02020606060506020304" pitchFamily="18" charset="0"/>
            </a:endParaRPr>
          </a:p>
        </p:txBody>
      </p:sp>
      <p:pic>
        <p:nvPicPr>
          <p:cNvPr id="5" name="Picture 4">
            <a:extLst>
              <a:ext uri="{FF2B5EF4-FFF2-40B4-BE49-F238E27FC236}">
                <a16:creationId xmlns:a16="http://schemas.microsoft.com/office/drawing/2014/main" id="{39BDCF30-3E19-47CE-98B8-E67091572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3910" y="891641"/>
            <a:ext cx="5756313" cy="5756313"/>
          </a:xfrm>
          <a:prstGeom prst="rect">
            <a:avLst/>
          </a:prstGeom>
        </p:spPr>
      </p:pic>
      <p:pic>
        <p:nvPicPr>
          <p:cNvPr id="4" name="Recorded Sound">
            <a:hlinkClick r:id="" action="ppaction://media"/>
            <a:extLst>
              <a:ext uri="{FF2B5EF4-FFF2-40B4-BE49-F238E27FC236}">
                <a16:creationId xmlns:a16="http://schemas.microsoft.com/office/drawing/2014/main" id="{074FF229-9066-350C-F1FD-B9A2B14D59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0623" y="7486154"/>
            <a:ext cx="609600" cy="609600"/>
          </a:xfrm>
          <a:prstGeom prst="rect">
            <a:avLst/>
          </a:prstGeom>
        </p:spPr>
      </p:pic>
    </p:spTree>
    <p:extLst>
      <p:ext uri="{BB962C8B-B14F-4D97-AF65-F5344CB8AC3E}">
        <p14:creationId xmlns:p14="http://schemas.microsoft.com/office/powerpoint/2010/main" val="736097571"/>
      </p:ext>
    </p:extLst>
  </p:cSld>
  <p:clrMapOvr>
    <a:masterClrMapping/>
  </p:clrMapOvr>
  <mc:AlternateContent xmlns:mc="http://schemas.openxmlformats.org/markup-compatibility/2006">
    <mc:Choice xmlns:p14="http://schemas.microsoft.com/office/powerpoint/2010/main" Requires="p14">
      <p:transition spd="slow" p14:dur="2000" advTm="17472"/>
    </mc:Choice>
    <mc:Fallback>
      <p:transition spd="slow" advTm="1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Housing</a:t>
            </a:r>
          </a:p>
        </p:txBody>
      </p:sp>
      <p:sp>
        <p:nvSpPr>
          <p:cNvPr id="3" name="Content Placeholder 2"/>
          <p:cNvSpPr>
            <a:spLocks noGrp="1"/>
          </p:cNvSpPr>
          <p:nvPr>
            <p:ph idx="1"/>
          </p:nvPr>
        </p:nvSpPr>
        <p:spPr>
          <a:xfrm>
            <a:off x="6415883" y="2093205"/>
            <a:ext cx="5661752" cy="4554749"/>
          </a:xfrm>
        </p:spPr>
        <p:txBody>
          <a:bodyPr>
            <a:normAutofit/>
          </a:bodyPr>
          <a:lstStyle/>
          <a:p>
            <a:r>
              <a:rPr lang="en-US" sz="2400" dirty="0">
                <a:solidFill>
                  <a:srgbClr val="63666A"/>
                </a:solidFill>
                <a:latin typeface="ITC Garamond Std Book Cond" panose="02020606060506020304" pitchFamily="18" charset="0"/>
              </a:rPr>
              <a:t>On-Campus Housing</a:t>
            </a:r>
          </a:p>
          <a:p>
            <a:pPr lvl="1"/>
            <a:r>
              <a:rPr lang="en-US" sz="2000" dirty="0">
                <a:solidFill>
                  <a:srgbClr val="63666A"/>
                </a:solidFill>
                <a:latin typeface="ITC Garamond Std Book Cond" panose="02020606060506020304" pitchFamily="18" charset="0"/>
              </a:rPr>
              <a:t>Hunter Hall: </a:t>
            </a:r>
            <a:r>
              <a:rPr lang="en-US" sz="2000" dirty="0">
                <a:solidFill>
                  <a:srgbClr val="63666A"/>
                </a:solidFill>
                <a:latin typeface="ITC Garamond Std Book Cond" panose="02020606060506020304" pitchFamily="18" charset="0"/>
                <a:hlinkClick r:id="rId4"/>
              </a:rPr>
              <a:t>https://www.uhcl.edu/student-affairs/campus-community/housing/hunter-hall/</a:t>
            </a:r>
            <a:r>
              <a:rPr lang="en-US" sz="20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Off-Campus Housing</a:t>
            </a:r>
          </a:p>
          <a:p>
            <a:pPr lvl="1"/>
            <a:r>
              <a:rPr lang="en-US" sz="2000" dirty="0">
                <a:solidFill>
                  <a:srgbClr val="63666A"/>
                </a:solidFill>
                <a:latin typeface="ITC Garamond Std Book Cond" panose="02020606060506020304" pitchFamily="18" charset="0"/>
              </a:rPr>
              <a:t>Many options close to campus</a:t>
            </a:r>
          </a:p>
          <a:p>
            <a:pPr lvl="2"/>
            <a:r>
              <a:rPr lang="en-US" sz="1600" dirty="0">
                <a:latin typeface="ITC Garamond Std Book Cond" panose="02020606060506020304" pitchFamily="18" charset="0"/>
                <a:hlinkClick r:id="rId5"/>
              </a:rPr>
              <a:t>University Forest</a:t>
            </a:r>
            <a:endParaRPr lang="en-US" sz="1600" dirty="0">
              <a:solidFill>
                <a:srgbClr val="63666A"/>
              </a:solidFill>
              <a:latin typeface="ITC Garamond Std Book Cond" panose="02020606060506020304" pitchFamily="18" charset="0"/>
            </a:endParaRPr>
          </a:p>
          <a:p>
            <a:pPr lvl="1"/>
            <a:r>
              <a:rPr lang="en-US" sz="2000" dirty="0">
                <a:solidFill>
                  <a:srgbClr val="63666A"/>
                </a:solidFill>
                <a:latin typeface="ITC Garamond Std Book Cond" panose="02020606060506020304" pitchFamily="18" charset="0"/>
              </a:rPr>
              <a:t>Search local apartment finders</a:t>
            </a:r>
          </a:p>
          <a:p>
            <a:pPr lvl="2"/>
            <a:r>
              <a:rPr lang="en-US" sz="1600" dirty="0">
                <a:solidFill>
                  <a:srgbClr val="63666A"/>
                </a:solidFill>
                <a:latin typeface="ITC Garamond Std Book Cond" panose="02020606060506020304" pitchFamily="18" charset="0"/>
                <a:hlinkClick r:id="rId6"/>
              </a:rPr>
              <a:t>ApartmentFinder.com</a:t>
            </a:r>
            <a:endParaRPr lang="en-US" sz="1600" dirty="0">
              <a:solidFill>
                <a:srgbClr val="63666A"/>
              </a:solidFill>
              <a:latin typeface="ITC Garamond Std Book Cond" panose="02020606060506020304" pitchFamily="18" charset="0"/>
            </a:endParaRPr>
          </a:p>
          <a:p>
            <a:pPr lvl="2"/>
            <a:r>
              <a:rPr lang="en-US" sz="1600" dirty="0">
                <a:solidFill>
                  <a:srgbClr val="63666A"/>
                </a:solidFill>
                <a:latin typeface="ITC Garamond Std Book Cond" panose="02020606060506020304" pitchFamily="18" charset="0"/>
                <a:hlinkClick r:id="rId7"/>
              </a:rPr>
              <a:t>Apartments. com</a:t>
            </a:r>
            <a:r>
              <a:rPr lang="en-US" sz="1600" dirty="0">
                <a:solidFill>
                  <a:srgbClr val="63666A"/>
                </a:solidFill>
                <a:latin typeface="ITC Garamond Std Book Cond" panose="02020606060506020304" pitchFamily="18" charset="0"/>
              </a:rPr>
              <a:t> </a:t>
            </a:r>
          </a:p>
        </p:txBody>
      </p:sp>
      <p:pic>
        <p:nvPicPr>
          <p:cNvPr id="4" name="Picture 3">
            <a:extLst>
              <a:ext uri="{FF2B5EF4-FFF2-40B4-BE49-F238E27FC236}">
                <a16:creationId xmlns:a16="http://schemas.microsoft.com/office/drawing/2014/main" id="{B04FCCBF-0FFF-48DA-8393-B97FDF501085}"/>
              </a:ext>
            </a:extLst>
          </p:cNvPr>
          <p:cNvPicPr>
            <a:picLocks noChangeAspect="1"/>
          </p:cNvPicPr>
          <p:nvPr/>
        </p:nvPicPr>
        <p:blipFill>
          <a:blip r:embed="rId8"/>
          <a:stretch>
            <a:fillRect/>
          </a:stretch>
        </p:blipFill>
        <p:spPr>
          <a:xfrm>
            <a:off x="435428" y="2293256"/>
            <a:ext cx="4867124" cy="3650343"/>
          </a:xfrm>
          <a:prstGeom prst="rect">
            <a:avLst/>
          </a:prstGeom>
        </p:spPr>
      </p:pic>
      <p:pic>
        <p:nvPicPr>
          <p:cNvPr id="5" name="Recorded Sound">
            <a:hlinkClick r:id="" action="ppaction://media"/>
            <a:extLst>
              <a:ext uri="{FF2B5EF4-FFF2-40B4-BE49-F238E27FC236}">
                <a16:creationId xmlns:a16="http://schemas.microsoft.com/office/drawing/2014/main" id="{4D4E9989-5C8F-46FA-A760-9AD72A94E2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76610" y="7676654"/>
            <a:ext cx="609600" cy="609600"/>
          </a:xfrm>
          <a:prstGeom prst="rect">
            <a:avLst/>
          </a:prstGeom>
        </p:spPr>
      </p:pic>
    </p:spTree>
    <p:extLst>
      <p:ext uri="{BB962C8B-B14F-4D97-AF65-F5344CB8AC3E}">
        <p14:creationId xmlns:p14="http://schemas.microsoft.com/office/powerpoint/2010/main" val="2782176897"/>
      </p:ext>
    </p:extLst>
  </p:cSld>
  <p:clrMapOvr>
    <a:masterClrMapping/>
  </p:clrMapOvr>
  <mc:AlternateContent xmlns:mc="http://schemas.openxmlformats.org/markup-compatibility/2006">
    <mc:Choice xmlns:p14="http://schemas.microsoft.com/office/powerpoint/2010/main" Requires="p14">
      <p:transition spd="slow" p14:dur="2000" advTm="20630"/>
    </mc:Choice>
    <mc:Fallback>
      <p:transition spd="slow" advTm="2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891230"/>
            <a:ext cx="10515600" cy="842389"/>
          </a:xfrm>
        </p:spPr>
        <p:txBody>
          <a:bodyPr/>
          <a:lstStyle/>
          <a:p>
            <a:r>
              <a:rPr lang="en-US" dirty="0">
                <a:solidFill>
                  <a:srgbClr val="0078AD"/>
                </a:solidFill>
                <a:latin typeface="Trebuchet MS" panose="020B0603020202020204" pitchFamily="34" charset="0"/>
              </a:rPr>
              <a:t>Transportation</a:t>
            </a:r>
          </a:p>
        </p:txBody>
      </p:sp>
      <p:sp>
        <p:nvSpPr>
          <p:cNvPr id="3" name="Content Placeholder 2"/>
          <p:cNvSpPr>
            <a:spLocks noGrp="1"/>
          </p:cNvSpPr>
          <p:nvPr>
            <p:ph idx="1"/>
          </p:nvPr>
        </p:nvSpPr>
        <p:spPr>
          <a:xfrm>
            <a:off x="276340" y="1629345"/>
            <a:ext cx="11852255" cy="5124381"/>
          </a:xfrm>
        </p:spPr>
        <p:txBody>
          <a:bodyPr>
            <a:normAutofit fontScale="92500" lnSpcReduction="10000"/>
          </a:bodyPr>
          <a:lstStyle/>
          <a:p>
            <a:pPr marL="0" indent="0">
              <a:buNone/>
            </a:pPr>
            <a:r>
              <a:rPr lang="en-US" sz="2000" b="1" dirty="0">
                <a:solidFill>
                  <a:srgbClr val="0078AD"/>
                </a:solidFill>
                <a:latin typeface="ITC Garamond Std Book Cond" panose="02020606060506020304" pitchFamily="18" charset="0"/>
              </a:rPr>
              <a:t>Shuttles</a:t>
            </a:r>
          </a:p>
          <a:p>
            <a:r>
              <a:rPr lang="en-US" sz="2000" dirty="0">
                <a:solidFill>
                  <a:srgbClr val="63666A"/>
                </a:solidFill>
                <a:latin typeface="ITC Garamond Std Book Cond" panose="02020606060506020304" pitchFamily="18" charset="0"/>
              </a:rPr>
              <a:t>The University of Houston-Clear Lake provides a shuttle around campus and between nearby apartment complexes.  To review the shuttle schedule, please visit the Parking and Transportation webpage: </a:t>
            </a:r>
            <a:r>
              <a:rPr lang="en-US" sz="2000" dirty="0">
                <a:solidFill>
                  <a:srgbClr val="63666A"/>
                </a:solidFill>
                <a:latin typeface="ITC Garamond Std Book Cond" panose="02020606060506020304" pitchFamily="18" charset="0"/>
                <a:hlinkClick r:id="rId4"/>
              </a:rPr>
              <a:t>https://www.uhcl.edu/maps/parking/shuttle-service/</a:t>
            </a:r>
            <a:r>
              <a:rPr lang="en-US" sz="2000" dirty="0">
                <a:solidFill>
                  <a:srgbClr val="63666A"/>
                </a:solidFill>
                <a:latin typeface="ITC Garamond Std Book Cond" panose="02020606060506020304" pitchFamily="18" charset="0"/>
              </a:rPr>
              <a:t> </a:t>
            </a:r>
          </a:p>
          <a:p>
            <a:pPr marL="0" indent="0">
              <a:buNone/>
            </a:pPr>
            <a:r>
              <a:rPr lang="en-US" sz="2000" b="1" dirty="0">
                <a:solidFill>
                  <a:srgbClr val="0078AD"/>
                </a:solidFill>
                <a:latin typeface="ITC Garamond Std Book Cond" panose="02020606060506020304" pitchFamily="18" charset="0"/>
              </a:rPr>
              <a:t>Buses</a:t>
            </a:r>
          </a:p>
          <a:p>
            <a:r>
              <a:rPr lang="en-US" sz="2000" dirty="0">
                <a:solidFill>
                  <a:srgbClr val="63666A"/>
                </a:solidFill>
                <a:latin typeface="ITC Garamond Std Book Cond" panose="02020606060506020304" pitchFamily="18" charset="0"/>
              </a:rPr>
              <a:t>Houston Metro: </a:t>
            </a:r>
            <a:r>
              <a:rPr lang="en-US" sz="2000" dirty="0">
                <a:solidFill>
                  <a:srgbClr val="63666A"/>
                </a:solidFill>
                <a:latin typeface="ITC Garamond Std Book Cond" panose="02020606060506020304" pitchFamily="18" charset="0"/>
                <a:hlinkClick r:id="rId5"/>
              </a:rPr>
              <a:t>https://www.ridemetro.org</a:t>
            </a:r>
            <a:r>
              <a:rPr lang="en-US" sz="2000" dirty="0">
                <a:solidFill>
                  <a:srgbClr val="63666A"/>
                </a:solidFill>
                <a:latin typeface="ITC Garamond Std Book Cond" panose="02020606060506020304" pitchFamily="18" charset="0"/>
              </a:rPr>
              <a:t> </a:t>
            </a:r>
          </a:p>
          <a:p>
            <a:pPr lvl="1"/>
            <a:r>
              <a:rPr lang="en-US" sz="1800" dirty="0">
                <a:solidFill>
                  <a:srgbClr val="63666A"/>
                </a:solidFill>
                <a:latin typeface="ITC Garamond Std Book Cond" panose="02020606060506020304" pitchFamily="18" charset="0"/>
              </a:rPr>
              <a:t>The Bay Area Blvd and El Dorado Blvd Park and Rides are the closest transportation hubs to UHCL that can take you into Houston and beyond! The Hawk Express Shuttle does stop at the Bay Area Park &amp; Ride at various time throughout the day.  Check the schedule on the Parking and Transportation website</a:t>
            </a:r>
          </a:p>
          <a:p>
            <a:pPr lvl="1"/>
            <a:r>
              <a:rPr lang="en-US" sz="1800" dirty="0">
                <a:solidFill>
                  <a:srgbClr val="63666A"/>
                </a:solidFill>
                <a:latin typeface="ITC Garamond Std Book Cond" panose="02020606060506020304" pitchFamily="18" charset="0"/>
              </a:rPr>
              <a:t>Explore the Metro website to learn how you can get around the city of Houston by public transportation</a:t>
            </a:r>
          </a:p>
          <a:p>
            <a:pPr marL="0" indent="0">
              <a:buNone/>
            </a:pPr>
            <a:r>
              <a:rPr lang="en-US" sz="2000" b="1" dirty="0">
                <a:solidFill>
                  <a:srgbClr val="0078AD"/>
                </a:solidFill>
                <a:latin typeface="ITC Garamond Std Book Cond" panose="02020606060506020304" pitchFamily="18" charset="0"/>
              </a:rPr>
              <a:t>Ride-Share</a:t>
            </a:r>
          </a:p>
          <a:p>
            <a:r>
              <a:rPr lang="en-US" sz="2000" dirty="0">
                <a:solidFill>
                  <a:srgbClr val="63666A"/>
                </a:solidFill>
                <a:latin typeface="ITC Garamond Std Book Cond" panose="02020606060506020304" pitchFamily="18" charset="0"/>
              </a:rPr>
              <a:t>Uber</a:t>
            </a:r>
          </a:p>
          <a:p>
            <a:r>
              <a:rPr lang="en-US" sz="2000" dirty="0">
                <a:solidFill>
                  <a:srgbClr val="63666A"/>
                </a:solidFill>
                <a:latin typeface="ITC Garamond Std Book Cond" panose="02020606060506020304" pitchFamily="18" charset="0"/>
              </a:rPr>
              <a:t>Lyft</a:t>
            </a:r>
          </a:p>
          <a:p>
            <a:pPr marL="0" indent="0">
              <a:buNone/>
            </a:pPr>
            <a:r>
              <a:rPr lang="en-US" sz="2000" b="1" dirty="0">
                <a:solidFill>
                  <a:srgbClr val="0078AD"/>
                </a:solidFill>
                <a:latin typeface="ITC Garamond Std Book Cond" panose="02020606060506020304" pitchFamily="18" charset="0"/>
              </a:rPr>
              <a:t>Bicycles</a:t>
            </a:r>
          </a:p>
          <a:p>
            <a:r>
              <a:rPr lang="en-US" sz="2000" dirty="0">
                <a:solidFill>
                  <a:srgbClr val="63666A"/>
                </a:solidFill>
                <a:latin typeface="ITC Garamond Std Book Cond" panose="02020606060506020304" pitchFamily="18" charset="0"/>
              </a:rPr>
              <a:t>Some students invest in a bicycle for their time at UHCL. Don’t forget to purchase</a:t>
            </a:r>
          </a:p>
          <a:p>
            <a:pPr marL="0" indent="0">
              <a:buNone/>
            </a:pPr>
            <a:r>
              <a:rPr lang="en-US" sz="2000" dirty="0">
                <a:solidFill>
                  <a:srgbClr val="63666A"/>
                </a:solidFill>
                <a:latin typeface="ITC Garamond Std Book Cond" panose="02020606060506020304" pitchFamily="18" charset="0"/>
              </a:rPr>
              <a:t> a helmet! </a:t>
            </a:r>
          </a:p>
        </p:txBody>
      </p:sp>
      <p:pic>
        <p:nvPicPr>
          <p:cNvPr id="5" name="Picture 4">
            <a:extLst>
              <a:ext uri="{FF2B5EF4-FFF2-40B4-BE49-F238E27FC236}">
                <a16:creationId xmlns:a16="http://schemas.microsoft.com/office/drawing/2014/main" id="{05C0FAE1-EADC-4BDA-B062-F179081305D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737822" y="4668666"/>
            <a:ext cx="2838203" cy="1893059"/>
          </a:xfrm>
          <a:prstGeom prst="rect">
            <a:avLst/>
          </a:prstGeom>
        </p:spPr>
      </p:pic>
      <p:pic>
        <p:nvPicPr>
          <p:cNvPr id="4" name="Recorded Sound">
            <a:hlinkClick r:id="" action="ppaction://media"/>
            <a:extLst>
              <a:ext uri="{FF2B5EF4-FFF2-40B4-BE49-F238E27FC236}">
                <a16:creationId xmlns:a16="http://schemas.microsoft.com/office/drawing/2014/main" id="{57717E5E-5266-045C-BD62-CDC19EEC7D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6425" y="8180070"/>
            <a:ext cx="609600" cy="609600"/>
          </a:xfrm>
          <a:prstGeom prst="rect">
            <a:avLst/>
          </a:prstGeom>
        </p:spPr>
      </p:pic>
    </p:spTree>
    <p:extLst>
      <p:ext uri="{BB962C8B-B14F-4D97-AF65-F5344CB8AC3E}">
        <p14:creationId xmlns:p14="http://schemas.microsoft.com/office/powerpoint/2010/main" val="1889735123"/>
      </p:ext>
    </p:extLst>
  </p:cSld>
  <p:clrMapOvr>
    <a:masterClrMapping/>
  </p:clrMapOvr>
  <mc:AlternateContent xmlns:mc="http://schemas.openxmlformats.org/markup-compatibility/2006">
    <mc:Choice xmlns:p14="http://schemas.microsoft.com/office/powerpoint/2010/main" Requires="p14">
      <p:transition spd="slow" p14:dur="2000" advTm="19400"/>
    </mc:Choice>
    <mc:Fallback>
      <p:transition spd="slow" advTm="1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Cellphone Providers </a:t>
            </a:r>
          </a:p>
        </p:txBody>
      </p:sp>
      <p:sp>
        <p:nvSpPr>
          <p:cNvPr id="3" name="Content Placeholder 2"/>
          <p:cNvSpPr>
            <a:spLocks noGrp="1"/>
          </p:cNvSpPr>
          <p:nvPr>
            <p:ph idx="1"/>
          </p:nvPr>
        </p:nvSpPr>
        <p:spPr>
          <a:xfrm>
            <a:off x="276340" y="2093205"/>
            <a:ext cx="11253051" cy="4554749"/>
          </a:xfrm>
        </p:spPr>
        <p:txBody>
          <a:bodyPr vert="horz" lIns="91440" tIns="45720" rIns="91440" bIns="45720" rtlCol="0" anchor="t">
            <a:normAutofit/>
          </a:bodyPr>
          <a:lstStyle/>
          <a:p>
            <a:r>
              <a:rPr lang="en-US" sz="2400" dirty="0">
                <a:solidFill>
                  <a:srgbClr val="63666A"/>
                </a:solidFill>
                <a:latin typeface="ITC Garamond Std Book Cond"/>
              </a:rPr>
              <a:t>UHCL does not endorse any specific cell phone provider and cannot make specific recommendations to you about which to use. There are several options:</a:t>
            </a:r>
          </a:p>
          <a:p>
            <a:pPr lvl="1"/>
            <a:r>
              <a:rPr lang="en-US" sz="2000" dirty="0">
                <a:solidFill>
                  <a:srgbClr val="63666A"/>
                </a:solidFill>
                <a:latin typeface="ITC Garamond Std Book Cond" panose="02020606060506020304" pitchFamily="18" charset="0"/>
              </a:rPr>
              <a:t>Verizon</a:t>
            </a:r>
          </a:p>
          <a:p>
            <a:pPr lvl="1"/>
            <a:r>
              <a:rPr lang="en-US" sz="2000" dirty="0">
                <a:solidFill>
                  <a:srgbClr val="63666A"/>
                </a:solidFill>
                <a:latin typeface="ITC Garamond Std Book Cond" panose="02020606060506020304" pitchFamily="18" charset="0"/>
              </a:rPr>
              <a:t>T-Mobile</a:t>
            </a:r>
          </a:p>
          <a:p>
            <a:pPr lvl="1"/>
            <a:r>
              <a:rPr lang="en-US" sz="2000" dirty="0">
                <a:solidFill>
                  <a:srgbClr val="63666A"/>
                </a:solidFill>
                <a:latin typeface="ITC Garamond Std Book Cond" panose="02020606060506020304" pitchFamily="18" charset="0"/>
              </a:rPr>
              <a:t>AT&amp;T</a:t>
            </a:r>
          </a:p>
          <a:p>
            <a:pPr lvl="1"/>
            <a:r>
              <a:rPr lang="en-US" sz="2000" dirty="0">
                <a:solidFill>
                  <a:srgbClr val="63666A"/>
                </a:solidFill>
                <a:latin typeface="ITC Garamond Std Book Cond"/>
              </a:rPr>
              <a:t>Boost Mobile</a:t>
            </a:r>
          </a:p>
          <a:p>
            <a:pPr lvl="1"/>
            <a:r>
              <a:rPr lang="en-US" sz="2000" dirty="0">
                <a:solidFill>
                  <a:srgbClr val="63666A"/>
                </a:solidFill>
                <a:latin typeface="ITC Garamond Std Book Cond" panose="02020606060506020304" pitchFamily="18" charset="0"/>
              </a:rPr>
              <a:t>Cricket</a:t>
            </a:r>
          </a:p>
        </p:txBody>
      </p:sp>
      <p:pic>
        <p:nvPicPr>
          <p:cNvPr id="4" name="Picture 3">
            <a:extLst>
              <a:ext uri="{FF2B5EF4-FFF2-40B4-BE49-F238E27FC236}">
                <a16:creationId xmlns:a16="http://schemas.microsoft.com/office/drawing/2014/main" id="{2ED8F527-98CA-41CC-94C5-CACCF8EC525F}"/>
              </a:ext>
            </a:extLst>
          </p:cNvPr>
          <p:cNvPicPr>
            <a:picLocks noChangeAspect="1"/>
          </p:cNvPicPr>
          <p:nvPr/>
        </p:nvPicPr>
        <p:blipFill>
          <a:blip r:embed="rId4"/>
          <a:stretch>
            <a:fillRect/>
          </a:stretch>
        </p:blipFill>
        <p:spPr>
          <a:xfrm>
            <a:off x="5902865" y="2995362"/>
            <a:ext cx="4980864" cy="3432345"/>
          </a:xfrm>
          <a:prstGeom prst="rect">
            <a:avLst/>
          </a:prstGeom>
        </p:spPr>
      </p:pic>
      <p:pic>
        <p:nvPicPr>
          <p:cNvPr id="5" name="Recorded Sound">
            <a:hlinkClick r:id="" action="ppaction://media"/>
            <a:extLst>
              <a:ext uri="{FF2B5EF4-FFF2-40B4-BE49-F238E27FC236}">
                <a16:creationId xmlns:a16="http://schemas.microsoft.com/office/drawing/2014/main" id="{E8A07D03-EDFE-256B-2311-8A8DD4435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2260" y="7535684"/>
            <a:ext cx="609600" cy="609600"/>
          </a:xfrm>
          <a:prstGeom prst="rect">
            <a:avLst/>
          </a:prstGeom>
        </p:spPr>
      </p:pic>
    </p:spTree>
    <p:extLst>
      <p:ext uri="{BB962C8B-B14F-4D97-AF65-F5344CB8AC3E}">
        <p14:creationId xmlns:p14="http://schemas.microsoft.com/office/powerpoint/2010/main" val="4062872669"/>
      </p:ext>
    </p:extLst>
  </p:cSld>
  <p:clrMapOvr>
    <a:masterClrMapping/>
  </p:clrMapOvr>
  <mc:AlternateContent xmlns:mc="http://schemas.openxmlformats.org/markup-compatibility/2006">
    <mc:Choice xmlns:p14="http://schemas.microsoft.com/office/powerpoint/2010/main" Requires="p14">
      <p:transition spd="slow" p14:dur="2000" advTm="17403"/>
    </mc:Choice>
    <mc:Fallback>
      <p:transition spd="slow" advTm="1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Banking</a:t>
            </a:r>
          </a:p>
        </p:txBody>
      </p:sp>
      <p:sp>
        <p:nvSpPr>
          <p:cNvPr id="3" name="Content Placeholder 2"/>
          <p:cNvSpPr>
            <a:spLocks noGrp="1"/>
          </p:cNvSpPr>
          <p:nvPr>
            <p:ph idx="1"/>
          </p:nvPr>
        </p:nvSpPr>
        <p:spPr>
          <a:xfrm>
            <a:off x="276340" y="2093205"/>
            <a:ext cx="11253051" cy="4554749"/>
          </a:xfrm>
        </p:spPr>
        <p:txBody>
          <a:bodyPr>
            <a:normAutofit/>
          </a:bodyPr>
          <a:lstStyle/>
          <a:p>
            <a:pPr marL="0" indent="0">
              <a:buNone/>
            </a:pPr>
            <a:r>
              <a:rPr lang="en-US" sz="2400" dirty="0">
                <a:solidFill>
                  <a:srgbClr val="63666A"/>
                </a:solidFill>
                <a:latin typeface="ITC Garamond Std Book Cond" panose="02020606060506020304" pitchFamily="18" charset="0"/>
              </a:rPr>
              <a:t>UHCL does not endorse any specific bank and cannot make specific recommendations to you about which banking institution to use. There are several with branches near the University of Houston-Clear Lake. </a:t>
            </a:r>
          </a:p>
          <a:p>
            <a:pPr marL="0" indent="0">
              <a:buNone/>
            </a:pPr>
            <a:endParaRPr lang="en-US" sz="2400" dirty="0">
              <a:solidFill>
                <a:srgbClr val="63666A"/>
              </a:solidFill>
              <a:latin typeface="Merriweather" panose="00000500000000000000" pitchFamily="50" charset="0"/>
            </a:endParaRPr>
          </a:p>
          <a:p>
            <a:pPr marL="0" indent="0">
              <a:buNone/>
            </a:pPr>
            <a:r>
              <a:rPr lang="en-US" sz="2400" b="1" dirty="0">
                <a:solidFill>
                  <a:srgbClr val="0078AD"/>
                </a:solidFill>
                <a:latin typeface="ITC Garamond Std Book Cond" panose="02020606060506020304" pitchFamily="18" charset="0"/>
              </a:rPr>
              <a:t>Banks located Near Campus</a:t>
            </a:r>
          </a:p>
          <a:p>
            <a:r>
              <a:rPr lang="en-US" sz="2400" dirty="0">
                <a:solidFill>
                  <a:srgbClr val="63666A"/>
                </a:solidFill>
                <a:latin typeface="ITC Garamond Std Book Cond" panose="02020606060506020304" pitchFamily="18" charset="0"/>
              </a:rPr>
              <a:t>PNC</a:t>
            </a:r>
          </a:p>
          <a:p>
            <a:r>
              <a:rPr lang="en-US" sz="2400" dirty="0">
                <a:solidFill>
                  <a:srgbClr val="63666A"/>
                </a:solidFill>
                <a:latin typeface="ITC Garamond Std Book Cond" panose="02020606060506020304" pitchFamily="18" charset="0"/>
              </a:rPr>
              <a:t>Bank of America</a:t>
            </a:r>
          </a:p>
          <a:p>
            <a:r>
              <a:rPr lang="en-US" sz="2400" dirty="0">
                <a:solidFill>
                  <a:srgbClr val="63666A"/>
                </a:solidFill>
                <a:latin typeface="ITC Garamond Std Book Cond" panose="02020606060506020304" pitchFamily="18" charset="0"/>
              </a:rPr>
              <a:t>Chase</a:t>
            </a:r>
          </a:p>
          <a:p>
            <a:r>
              <a:rPr lang="en-US" sz="2400" dirty="0">
                <a:solidFill>
                  <a:srgbClr val="63666A"/>
                </a:solidFill>
                <a:latin typeface="ITC Garamond Std Book Cond" panose="02020606060506020304" pitchFamily="18" charset="0"/>
              </a:rPr>
              <a:t>Wells Fargo</a:t>
            </a:r>
          </a:p>
        </p:txBody>
      </p:sp>
      <p:pic>
        <p:nvPicPr>
          <p:cNvPr id="4" name="Recorded Sound">
            <a:hlinkClick r:id="" action="ppaction://media"/>
            <a:extLst>
              <a:ext uri="{FF2B5EF4-FFF2-40B4-BE49-F238E27FC236}">
                <a16:creationId xmlns:a16="http://schemas.microsoft.com/office/drawing/2014/main" id="{4DAF2576-4175-38E9-EE8C-AAE00B3C0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9791" y="7404462"/>
            <a:ext cx="609600" cy="609600"/>
          </a:xfrm>
          <a:prstGeom prst="rect">
            <a:avLst/>
          </a:prstGeom>
        </p:spPr>
      </p:pic>
    </p:spTree>
    <p:extLst>
      <p:ext uri="{BB962C8B-B14F-4D97-AF65-F5344CB8AC3E}">
        <p14:creationId xmlns:p14="http://schemas.microsoft.com/office/powerpoint/2010/main" val="3437526517"/>
      </p:ext>
    </p:extLst>
  </p:cSld>
  <p:clrMapOvr>
    <a:masterClrMapping/>
  </p:clrMapOvr>
  <mc:AlternateContent xmlns:mc="http://schemas.openxmlformats.org/markup-compatibility/2006">
    <mc:Choice xmlns:p14="http://schemas.microsoft.com/office/powerpoint/2010/main" Requires="p14">
      <p:transition spd="slow" p14:dur="2000" advTm="20839"/>
    </mc:Choice>
    <mc:Fallback>
      <p:transition spd="slow" advTm="2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381" y="2686758"/>
            <a:ext cx="5963448" cy="805589"/>
          </a:xfrm>
        </p:spPr>
        <p:txBody>
          <a:bodyPr>
            <a:normAutofit/>
          </a:bodyPr>
          <a:lstStyle/>
          <a:p>
            <a:pPr algn="l"/>
            <a:r>
              <a:rPr lang="en-US" sz="4800">
                <a:solidFill>
                  <a:schemeClr val="bg1"/>
                </a:solidFill>
                <a:latin typeface="Trebuchet MS" panose="020B0603020202020204" pitchFamily="34" charset="0"/>
              </a:rPr>
              <a:t>Campus Resources </a:t>
            </a:r>
          </a:p>
        </p:txBody>
      </p:sp>
      <p:sp>
        <p:nvSpPr>
          <p:cNvPr id="3" name="Subtitle 2"/>
          <p:cNvSpPr>
            <a:spLocks noGrp="1"/>
          </p:cNvSpPr>
          <p:nvPr>
            <p:ph type="subTitle" idx="1"/>
          </p:nvPr>
        </p:nvSpPr>
        <p:spPr>
          <a:xfrm>
            <a:off x="466381" y="3756272"/>
            <a:ext cx="7958719" cy="1222122"/>
          </a:xfrm>
        </p:spPr>
        <p:txBody>
          <a:bodyPr>
            <a:normAutofit/>
          </a:bodyPr>
          <a:lstStyle/>
          <a:p>
            <a:pPr algn="l"/>
            <a:r>
              <a:rPr lang="en-US" sz="2800" i="1">
                <a:solidFill>
                  <a:schemeClr val="bg1"/>
                </a:solidFill>
                <a:latin typeface="ITC Garamond Std Book Cond" panose="02020606060506020304" pitchFamily="18" charset="0"/>
              </a:rPr>
              <a:t>Tools for success while you are studying at UHCL</a:t>
            </a:r>
          </a:p>
        </p:txBody>
      </p:sp>
      <p:cxnSp>
        <p:nvCxnSpPr>
          <p:cNvPr id="5" name="Straight Connector 4"/>
          <p:cNvCxnSpPr/>
          <p:nvPr/>
        </p:nvCxnSpPr>
        <p:spPr>
          <a:xfrm>
            <a:off x="605928" y="3580482"/>
            <a:ext cx="3811836" cy="0"/>
          </a:xfrm>
          <a:prstGeom prst="line">
            <a:avLst/>
          </a:prstGeom>
          <a:ln w="12700">
            <a:solidFill>
              <a:srgbClr val="C1D72E"/>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E306E00A-EF91-2AB8-5D7C-C1D72FD87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9288" y="7349490"/>
            <a:ext cx="609600" cy="609600"/>
          </a:xfrm>
          <a:prstGeom prst="rect">
            <a:avLst/>
          </a:prstGeom>
        </p:spPr>
      </p:pic>
    </p:spTree>
    <p:extLst>
      <p:ext uri="{BB962C8B-B14F-4D97-AF65-F5344CB8AC3E}">
        <p14:creationId xmlns:p14="http://schemas.microsoft.com/office/powerpoint/2010/main" val="3120862683"/>
      </p:ext>
    </p:extLst>
  </p:cSld>
  <p:clrMapOvr>
    <a:masterClrMapping/>
  </p:clrMapOvr>
  <mc:AlternateContent xmlns:mc="http://schemas.openxmlformats.org/markup-compatibility/2006">
    <mc:Choice xmlns:p14="http://schemas.microsoft.com/office/powerpoint/2010/main" Requires="p14">
      <p:transition spd="slow" p14:dur="2000" advTm="7371"/>
    </mc:Choice>
    <mc:Fallback>
      <p:transition spd="slow" advTm="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Preparing for Class</a:t>
            </a:r>
          </a:p>
        </p:txBody>
      </p:sp>
      <p:sp>
        <p:nvSpPr>
          <p:cNvPr id="3" name="Content Placeholder 2"/>
          <p:cNvSpPr>
            <a:spLocks noGrp="1"/>
          </p:cNvSpPr>
          <p:nvPr>
            <p:ph idx="1"/>
          </p:nvPr>
        </p:nvSpPr>
        <p:spPr>
          <a:xfrm>
            <a:off x="276340" y="1940805"/>
            <a:ext cx="5661752" cy="4554749"/>
          </a:xfrm>
        </p:spPr>
        <p:txBody>
          <a:bodyPr vert="horz" lIns="91440" tIns="45720" rIns="91440" bIns="45720" rtlCol="0" anchor="t">
            <a:normAutofit lnSpcReduction="10000"/>
          </a:bodyPr>
          <a:lstStyle/>
          <a:p>
            <a:r>
              <a:rPr lang="en-US" sz="2400">
                <a:solidFill>
                  <a:srgbClr val="63666A"/>
                </a:solidFill>
                <a:latin typeface="ITC Garamond Std Book Cond" panose="02020606060506020304" pitchFamily="18" charset="0"/>
              </a:rPr>
              <a:t>Find your classrooms before the first day of class</a:t>
            </a:r>
          </a:p>
          <a:p>
            <a:r>
              <a:rPr lang="en-US" sz="2400">
                <a:solidFill>
                  <a:srgbClr val="63666A"/>
                </a:solidFill>
                <a:latin typeface="ITC Garamond Std Book Cond"/>
              </a:rPr>
              <a:t>Make sure you have your professor’s contact information</a:t>
            </a:r>
          </a:p>
          <a:p>
            <a:r>
              <a:rPr lang="en-US" sz="2400">
                <a:solidFill>
                  <a:srgbClr val="63666A"/>
                </a:solidFill>
                <a:latin typeface="ITC Garamond Std Book Cond" panose="02020606060506020304" pitchFamily="18" charset="0"/>
              </a:rPr>
              <a:t>Review your course syllabus:</a:t>
            </a:r>
          </a:p>
          <a:p>
            <a:pPr lvl="1"/>
            <a:r>
              <a:rPr lang="en-US" sz="1800">
                <a:solidFill>
                  <a:srgbClr val="63666A"/>
                </a:solidFill>
                <a:latin typeface="ITC Garamond Std Book Cond" panose="02020606060506020304" pitchFamily="18" charset="0"/>
              </a:rPr>
              <a:t>Assess your course learning outcomes </a:t>
            </a:r>
          </a:p>
          <a:p>
            <a:pPr lvl="1"/>
            <a:r>
              <a:rPr lang="en-US" sz="1800">
                <a:solidFill>
                  <a:srgbClr val="63666A"/>
                </a:solidFill>
                <a:latin typeface="ITC Garamond Std Book Cond" panose="02020606060506020304" pitchFamily="18" charset="0"/>
              </a:rPr>
              <a:t>Purchase required textbooks</a:t>
            </a:r>
          </a:p>
          <a:p>
            <a:pPr lvl="1"/>
            <a:r>
              <a:rPr lang="en-US" sz="1800">
                <a:solidFill>
                  <a:srgbClr val="63666A"/>
                </a:solidFill>
                <a:latin typeface="ITC Garamond Std Book Cond" panose="02020606060506020304" pitchFamily="18" charset="0"/>
              </a:rPr>
              <a:t>Make sure you understand the course structure</a:t>
            </a:r>
          </a:p>
          <a:p>
            <a:pPr lvl="1"/>
            <a:r>
              <a:rPr lang="en-US" sz="1800">
                <a:solidFill>
                  <a:srgbClr val="63666A"/>
                </a:solidFill>
                <a:latin typeface="ITC Garamond Std Book Cond" panose="02020606060506020304" pitchFamily="18" charset="0"/>
              </a:rPr>
              <a:t>Review the course grading criteria</a:t>
            </a:r>
          </a:p>
          <a:p>
            <a:r>
              <a:rPr lang="en-US" sz="2200">
                <a:solidFill>
                  <a:srgbClr val="63666A"/>
                </a:solidFill>
                <a:latin typeface="ITC Garamond Std Book Cond" panose="02020606060506020304" pitchFamily="18" charset="0"/>
              </a:rPr>
              <a:t>Review all assignments and schedule time to prepare all work</a:t>
            </a:r>
          </a:p>
          <a:p>
            <a:r>
              <a:rPr lang="en-US" sz="2200">
                <a:solidFill>
                  <a:srgbClr val="63666A"/>
                </a:solidFill>
                <a:latin typeface="ITC Garamond Std Book Cond" panose="02020606060506020304" pitchFamily="18" charset="0"/>
              </a:rPr>
              <a:t>Know your deadlines</a:t>
            </a:r>
          </a:p>
          <a:p>
            <a:r>
              <a:rPr lang="en-US" sz="2200">
                <a:solidFill>
                  <a:srgbClr val="63666A"/>
                </a:solidFill>
                <a:latin typeface="ITC Garamond Std Book Cond" panose="02020606060506020304" pitchFamily="18" charset="0"/>
              </a:rPr>
              <a:t>Ask your instructors clarifying questions</a:t>
            </a:r>
          </a:p>
        </p:txBody>
      </p:sp>
      <p:pic>
        <p:nvPicPr>
          <p:cNvPr id="4" name="Picture 3">
            <a:extLst>
              <a:ext uri="{FF2B5EF4-FFF2-40B4-BE49-F238E27FC236}">
                <a16:creationId xmlns:a16="http://schemas.microsoft.com/office/drawing/2014/main" id="{6BC5CBC4-9FEE-45BC-85E5-B960B7A531EC}"/>
              </a:ext>
            </a:extLst>
          </p:cNvPr>
          <p:cNvPicPr>
            <a:picLocks noChangeAspect="1"/>
          </p:cNvPicPr>
          <p:nvPr/>
        </p:nvPicPr>
        <p:blipFill rotWithShape="1">
          <a:blip r:embed="rId4"/>
          <a:srcRect l="18669" t="23127"/>
          <a:stretch/>
        </p:blipFill>
        <p:spPr>
          <a:xfrm>
            <a:off x="6415314" y="2247073"/>
            <a:ext cx="5108460" cy="3218954"/>
          </a:xfrm>
          <a:prstGeom prst="rect">
            <a:avLst/>
          </a:prstGeom>
        </p:spPr>
      </p:pic>
      <p:pic>
        <p:nvPicPr>
          <p:cNvPr id="6" name="Recorded Sound">
            <a:hlinkClick r:id="" action="ppaction://media"/>
            <a:extLst>
              <a:ext uri="{FF2B5EF4-FFF2-40B4-BE49-F238E27FC236}">
                <a16:creationId xmlns:a16="http://schemas.microsoft.com/office/drawing/2014/main" id="{B6D705DE-4D62-3624-D4DE-A6CEF5E00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4174" y="7638554"/>
            <a:ext cx="609600" cy="609600"/>
          </a:xfrm>
          <a:prstGeom prst="rect">
            <a:avLst/>
          </a:prstGeom>
        </p:spPr>
      </p:pic>
    </p:spTree>
    <p:extLst>
      <p:ext uri="{BB962C8B-B14F-4D97-AF65-F5344CB8AC3E}">
        <p14:creationId xmlns:p14="http://schemas.microsoft.com/office/powerpoint/2010/main" val="661123390"/>
      </p:ext>
    </p:extLst>
  </p:cSld>
  <p:clrMapOvr>
    <a:masterClrMapping/>
  </p:clrMapOvr>
  <mc:AlternateContent xmlns:mc="http://schemas.openxmlformats.org/markup-compatibility/2006">
    <mc:Choice xmlns:p14="http://schemas.microsoft.com/office/powerpoint/2010/main" Requires="p14">
      <p:transition spd="slow" p14:dur="2000" advTm="22766"/>
    </mc:Choice>
    <mc:Fallback>
      <p:transition spd="slow" advTm="2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380" y="2686758"/>
            <a:ext cx="9800364" cy="805589"/>
          </a:xfrm>
        </p:spPr>
        <p:txBody>
          <a:bodyPr>
            <a:normAutofit/>
          </a:bodyPr>
          <a:lstStyle/>
          <a:p>
            <a:pPr algn="l"/>
            <a:r>
              <a:rPr lang="en-US" sz="4800">
                <a:solidFill>
                  <a:schemeClr val="bg1"/>
                </a:solidFill>
                <a:latin typeface="Trebuchet MS" panose="020B0603020202020204" pitchFamily="34" charset="0"/>
              </a:rPr>
              <a:t>U.S. Immigration Documents</a:t>
            </a:r>
          </a:p>
        </p:txBody>
      </p:sp>
      <p:sp>
        <p:nvSpPr>
          <p:cNvPr id="3" name="Subtitle 2"/>
          <p:cNvSpPr>
            <a:spLocks noGrp="1"/>
          </p:cNvSpPr>
          <p:nvPr>
            <p:ph type="subTitle" idx="1"/>
          </p:nvPr>
        </p:nvSpPr>
        <p:spPr>
          <a:xfrm>
            <a:off x="466381" y="3756272"/>
            <a:ext cx="6490004" cy="2980193"/>
          </a:xfrm>
        </p:spPr>
        <p:txBody>
          <a:bodyPr>
            <a:normAutofit/>
          </a:bodyPr>
          <a:lstStyle/>
          <a:p>
            <a:pPr algn="l"/>
            <a:r>
              <a:rPr lang="en-US" sz="2800" i="1">
                <a:solidFill>
                  <a:schemeClr val="bg1"/>
                </a:solidFill>
                <a:latin typeface="ITC Garamond Std Book Cond" panose="02020606060506020304" pitchFamily="18" charset="0"/>
              </a:rPr>
              <a:t>Passport</a:t>
            </a:r>
          </a:p>
          <a:p>
            <a:pPr algn="l"/>
            <a:r>
              <a:rPr lang="en-US" sz="2800" i="1">
                <a:solidFill>
                  <a:schemeClr val="bg1"/>
                </a:solidFill>
                <a:latin typeface="ITC Garamond Std Book Cond" panose="02020606060506020304" pitchFamily="18" charset="0"/>
              </a:rPr>
              <a:t>I-20</a:t>
            </a:r>
          </a:p>
          <a:p>
            <a:pPr algn="l"/>
            <a:r>
              <a:rPr lang="en-US" sz="2800" i="1">
                <a:solidFill>
                  <a:schemeClr val="bg1"/>
                </a:solidFill>
                <a:latin typeface="ITC Garamond Std Book Cond" panose="02020606060506020304" pitchFamily="18" charset="0"/>
              </a:rPr>
              <a:t>Visa</a:t>
            </a:r>
          </a:p>
          <a:p>
            <a:pPr algn="l"/>
            <a:r>
              <a:rPr lang="en-US" sz="2800" i="1">
                <a:solidFill>
                  <a:schemeClr val="bg1"/>
                </a:solidFill>
                <a:latin typeface="ITC Garamond Std Book Cond" panose="02020606060506020304" pitchFamily="18" charset="0"/>
              </a:rPr>
              <a:t>I-94</a:t>
            </a:r>
          </a:p>
        </p:txBody>
      </p:sp>
      <p:cxnSp>
        <p:nvCxnSpPr>
          <p:cNvPr id="5" name="Straight Connector 4"/>
          <p:cNvCxnSpPr/>
          <p:nvPr/>
        </p:nvCxnSpPr>
        <p:spPr>
          <a:xfrm>
            <a:off x="605928" y="3580482"/>
            <a:ext cx="3811836" cy="0"/>
          </a:xfrm>
          <a:prstGeom prst="line">
            <a:avLst/>
          </a:prstGeom>
          <a:ln w="12700">
            <a:solidFill>
              <a:srgbClr val="C1D72E"/>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C253D522-95E0-EB64-F90E-27DB6BF19D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354122" y="6736465"/>
            <a:ext cx="609600" cy="609600"/>
          </a:xfrm>
          <a:prstGeom prst="rect">
            <a:avLst/>
          </a:prstGeom>
        </p:spPr>
      </p:pic>
    </p:spTree>
    <p:extLst>
      <p:ext uri="{BB962C8B-B14F-4D97-AF65-F5344CB8AC3E}">
        <p14:creationId xmlns:p14="http://schemas.microsoft.com/office/powerpoint/2010/main" val="329635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dirty="0">
                <a:solidFill>
                  <a:srgbClr val="0078AD"/>
                </a:solidFill>
                <a:latin typeface="Trebuchet MS" panose="020B0603020202020204" pitchFamily="34" charset="0"/>
              </a:rPr>
              <a:t>Academic Services</a:t>
            </a:r>
          </a:p>
        </p:txBody>
      </p:sp>
      <p:sp>
        <p:nvSpPr>
          <p:cNvPr id="3" name="Content Placeholder 2"/>
          <p:cNvSpPr>
            <a:spLocks noGrp="1"/>
          </p:cNvSpPr>
          <p:nvPr>
            <p:ph idx="1"/>
          </p:nvPr>
        </p:nvSpPr>
        <p:spPr>
          <a:xfrm>
            <a:off x="303554" y="1943526"/>
            <a:ext cx="11253051" cy="4554749"/>
          </a:xfrm>
        </p:spPr>
        <p:txBody>
          <a:bodyPr>
            <a:normAutofit fontScale="92500" lnSpcReduction="10000"/>
          </a:bodyPr>
          <a:lstStyle/>
          <a:p>
            <a:pPr marL="0" indent="0">
              <a:buNone/>
            </a:pPr>
            <a:r>
              <a:rPr lang="en-US" sz="2400" dirty="0">
                <a:solidFill>
                  <a:srgbClr val="63666A"/>
                </a:solidFill>
                <a:latin typeface="ITC Garamond Std Book Cond" panose="02020606060506020304" pitchFamily="18" charset="0"/>
              </a:rPr>
              <a:t>Feel free to use the services offered at UHCL</a:t>
            </a:r>
          </a:p>
          <a:p>
            <a:pPr marL="0" indent="0">
              <a:buNone/>
            </a:pPr>
            <a:endParaRPr lang="en-US" sz="2400" dirty="0">
              <a:solidFill>
                <a:srgbClr val="63666A"/>
              </a:solidFill>
              <a:latin typeface="Merriweather" panose="00000500000000000000" pitchFamily="50" charset="0"/>
            </a:endParaRPr>
          </a:p>
          <a:p>
            <a:r>
              <a:rPr lang="en-US" sz="2400" dirty="0">
                <a:solidFill>
                  <a:srgbClr val="63666A"/>
                </a:solidFill>
                <a:latin typeface="ITC Garamond Std Book Cond" panose="02020606060506020304" pitchFamily="18" charset="0"/>
              </a:rPr>
              <a:t>Academic Advising​: </a:t>
            </a:r>
            <a:r>
              <a:rPr lang="en-US" sz="2400" dirty="0">
                <a:solidFill>
                  <a:srgbClr val="63666A"/>
                </a:solidFill>
                <a:latin typeface="ITC Garamond Std Book Cond" panose="02020606060506020304" pitchFamily="18" charset="0"/>
                <a:hlinkClick r:id="rId4"/>
              </a:rPr>
              <a:t>https://www.uhcl.edu/academics/advising/</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Academic Tutoring​: </a:t>
            </a:r>
            <a:r>
              <a:rPr lang="en-US" sz="2400" dirty="0">
                <a:solidFill>
                  <a:srgbClr val="63666A"/>
                </a:solidFill>
                <a:latin typeface="ITC Garamond Std Book Cond" panose="02020606060506020304" pitchFamily="18" charset="0"/>
                <a:hlinkClick r:id="rId5"/>
              </a:rPr>
              <a:t>https://www.uhcl.edu/student-success-center/tutoring</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Career Services: </a:t>
            </a:r>
            <a:r>
              <a:rPr lang="en-US" sz="2400" dirty="0">
                <a:solidFill>
                  <a:srgbClr val="63666A"/>
                </a:solidFill>
                <a:latin typeface="ITC Garamond Std Book Cond" panose="02020606060506020304" pitchFamily="18" charset="0"/>
                <a:hlinkClick r:id="rId6"/>
              </a:rPr>
              <a:t>https://www.uhcl.edu/career-services/</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Technical Support​: </a:t>
            </a:r>
            <a:r>
              <a:rPr lang="en-US" sz="2400" dirty="0">
                <a:solidFill>
                  <a:srgbClr val="63666A"/>
                </a:solidFill>
                <a:latin typeface="ITC Garamond Std Book Cond" panose="02020606060506020304" pitchFamily="18" charset="0"/>
                <a:hlinkClick r:id="rId7"/>
              </a:rPr>
              <a:t>https://www.uhcl.edu/computing/</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Counseling Services: ​</a:t>
            </a:r>
            <a:r>
              <a:rPr lang="en-US" sz="2400" dirty="0">
                <a:solidFill>
                  <a:srgbClr val="63666A"/>
                </a:solidFill>
                <a:latin typeface="ITC Garamond Std Book Cond" panose="02020606060506020304" pitchFamily="18" charset="0"/>
                <a:hlinkClick r:id="rId8"/>
              </a:rPr>
              <a:t>https://www.uhcl.edu/counseling-services/</a:t>
            </a:r>
            <a:endParaRPr lang="en-US" sz="2400" dirty="0">
              <a:solidFill>
                <a:srgbClr val="63666A"/>
              </a:solidFill>
              <a:latin typeface="ITC Garamond Std Book Cond" panose="02020606060506020304" pitchFamily="18" charset="0"/>
            </a:endParaRPr>
          </a:p>
          <a:p>
            <a:r>
              <a:rPr lang="en-US" sz="2400" dirty="0">
                <a:solidFill>
                  <a:srgbClr val="63666A"/>
                </a:solidFill>
                <a:latin typeface="ITC Garamond Std Book Cond" panose="02020606060506020304" pitchFamily="18" charset="0"/>
              </a:rPr>
              <a:t>Writing Center​: </a:t>
            </a:r>
            <a:r>
              <a:rPr lang="en-US" sz="2400" dirty="0">
                <a:solidFill>
                  <a:srgbClr val="63666A"/>
                </a:solidFill>
                <a:latin typeface="ITC Garamond Std Book Cond" panose="02020606060506020304" pitchFamily="18" charset="0"/>
                <a:hlinkClick r:id="rId9"/>
              </a:rPr>
              <a:t>https://www.uhcl.edu/writing-center/</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University Library: </a:t>
            </a:r>
            <a:r>
              <a:rPr lang="en-US" sz="2400" dirty="0">
                <a:solidFill>
                  <a:srgbClr val="63666A"/>
                </a:solidFill>
                <a:latin typeface="ITC Garamond Std Book Cond" panose="02020606060506020304" pitchFamily="18" charset="0"/>
                <a:hlinkClick r:id="rId10"/>
              </a:rPr>
              <a:t>https://www.uhcl.edu/library/</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Accessibility Support Center: </a:t>
            </a:r>
            <a:r>
              <a:rPr lang="en-US" sz="2400" dirty="0">
                <a:solidFill>
                  <a:srgbClr val="63666A"/>
                </a:solidFill>
                <a:latin typeface="ITC Garamond Std Book Cond" panose="02020606060506020304" pitchFamily="18" charset="0"/>
                <a:hlinkClick r:id="rId11"/>
              </a:rPr>
              <a:t>https://www.uhcl.edu/accessibility-support-center/</a:t>
            </a:r>
            <a:r>
              <a:rPr lang="en-US" sz="2400" dirty="0">
                <a:solidFill>
                  <a:srgbClr val="63666A"/>
                </a:solidFill>
                <a:latin typeface="ITC Garamond Std Book Cond" panose="02020606060506020304" pitchFamily="18" charset="0"/>
              </a:rPr>
              <a:t> </a:t>
            </a:r>
          </a:p>
          <a:p>
            <a:r>
              <a:rPr lang="en-US" sz="2400" dirty="0">
                <a:solidFill>
                  <a:srgbClr val="63666A"/>
                </a:solidFill>
                <a:latin typeface="ITC Garamond Std Book Cond" panose="02020606060506020304" pitchFamily="18" charset="0"/>
              </a:rPr>
              <a:t>Hawk Pantry: </a:t>
            </a:r>
            <a:r>
              <a:rPr lang="en-US" sz="2400" dirty="0">
                <a:solidFill>
                  <a:srgbClr val="63666A"/>
                </a:solidFill>
                <a:latin typeface="ITC Garamond Std Book Cond" panose="02020606060506020304" pitchFamily="18" charset="0"/>
                <a:hlinkClick r:id="rId12"/>
              </a:rPr>
              <a:t>https://www.uhcl.edu/student-affairs/advocacy/uhcl-food-pantry</a:t>
            </a:r>
            <a:r>
              <a:rPr lang="en-US" sz="2400" dirty="0">
                <a:solidFill>
                  <a:srgbClr val="63666A"/>
                </a:solidFill>
                <a:latin typeface="ITC Garamond Std Book Cond" panose="02020606060506020304" pitchFamily="18" charset="0"/>
              </a:rPr>
              <a:t> </a:t>
            </a:r>
          </a:p>
        </p:txBody>
      </p:sp>
      <p:pic>
        <p:nvPicPr>
          <p:cNvPr id="4" name="Recorded Sound">
            <a:hlinkClick r:id="" action="ppaction://media"/>
            <a:extLst>
              <a:ext uri="{FF2B5EF4-FFF2-40B4-BE49-F238E27FC236}">
                <a16:creationId xmlns:a16="http://schemas.microsoft.com/office/drawing/2014/main" id="{87B7F51D-EB22-1616-4B05-61EDFC9EA01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51805" y="7340114"/>
            <a:ext cx="609600" cy="609600"/>
          </a:xfrm>
          <a:prstGeom prst="rect">
            <a:avLst/>
          </a:prstGeom>
        </p:spPr>
      </p:pic>
    </p:spTree>
    <p:extLst>
      <p:ext uri="{BB962C8B-B14F-4D97-AF65-F5344CB8AC3E}">
        <p14:creationId xmlns:p14="http://schemas.microsoft.com/office/powerpoint/2010/main" val="3816912085"/>
      </p:ext>
    </p:extLst>
  </p:cSld>
  <p:clrMapOvr>
    <a:masterClrMapping/>
  </p:clrMapOvr>
  <mc:AlternateContent xmlns:mc="http://schemas.openxmlformats.org/markup-compatibility/2006">
    <mc:Choice xmlns:p14="http://schemas.microsoft.com/office/powerpoint/2010/main" Requires="p14">
      <p:transition spd="slow" p14:dur="2000" advTm="20003"/>
    </mc:Choice>
    <mc:Fallback>
      <p:transition spd="slow" advTm="2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Get Involved – Student Life</a:t>
            </a:r>
          </a:p>
        </p:txBody>
      </p:sp>
      <p:sp>
        <p:nvSpPr>
          <p:cNvPr id="3" name="Content Placeholder 2"/>
          <p:cNvSpPr>
            <a:spLocks noGrp="1"/>
          </p:cNvSpPr>
          <p:nvPr>
            <p:ph idx="1"/>
          </p:nvPr>
        </p:nvSpPr>
        <p:spPr>
          <a:xfrm>
            <a:off x="276340" y="2093205"/>
            <a:ext cx="5661752" cy="4554749"/>
          </a:xfrm>
        </p:spPr>
        <p:txBody>
          <a:bodyPr vert="horz" lIns="91440" tIns="45720" rIns="91440" bIns="45720" rtlCol="0" anchor="t">
            <a:normAutofit lnSpcReduction="10000"/>
          </a:bodyPr>
          <a:lstStyle/>
          <a:p>
            <a:pPr marL="0" indent="0">
              <a:buNone/>
            </a:pPr>
            <a:r>
              <a:rPr lang="en-US" sz="2400" b="1" dirty="0">
                <a:solidFill>
                  <a:srgbClr val="0078AD"/>
                </a:solidFill>
                <a:latin typeface="ITC Garamond Std Book Cond" panose="02020606060506020304" pitchFamily="18" charset="0"/>
              </a:rPr>
              <a:t>Find Your Community</a:t>
            </a:r>
          </a:p>
          <a:p>
            <a:pPr marL="0" indent="0">
              <a:buNone/>
            </a:pPr>
            <a:r>
              <a:rPr lang="en-US" sz="2400" dirty="0">
                <a:solidFill>
                  <a:srgbClr val="63666A"/>
                </a:solidFill>
                <a:latin typeface="ITC Garamond Std Book Cond"/>
              </a:rPr>
              <a:t>UHCL has over 100 student organizations</a:t>
            </a:r>
            <a:endParaRPr lang="en-US" sz="2400" dirty="0">
              <a:solidFill>
                <a:srgbClr val="63666A"/>
              </a:solidFill>
              <a:latin typeface="ITC Garamond Std Book Cond" panose="02020606060506020304" pitchFamily="18" charset="0"/>
            </a:endParaRPr>
          </a:p>
          <a:p>
            <a:pPr marL="0" indent="0">
              <a:buNone/>
            </a:pPr>
            <a:endParaRPr lang="en-US" sz="2400" dirty="0">
              <a:solidFill>
                <a:srgbClr val="63666A"/>
              </a:solidFill>
              <a:latin typeface="ITC Garamond Std Book Cond" panose="02020606060506020304" pitchFamily="18" charset="0"/>
            </a:endParaRPr>
          </a:p>
          <a:p>
            <a:pPr marL="0" indent="0">
              <a:buNone/>
            </a:pPr>
            <a:r>
              <a:rPr lang="en-US" sz="2400" b="1" dirty="0">
                <a:solidFill>
                  <a:srgbClr val="0078AD"/>
                </a:solidFill>
                <a:latin typeface="ITC Garamond Std Book Cond" panose="02020606060506020304" pitchFamily="18" charset="0"/>
              </a:rPr>
              <a:t>Attend Campus Events</a:t>
            </a:r>
          </a:p>
          <a:p>
            <a:pPr marL="0" indent="0">
              <a:buNone/>
            </a:pPr>
            <a:r>
              <a:rPr lang="en-US" sz="2400" dirty="0">
                <a:solidFill>
                  <a:srgbClr val="63666A"/>
                </a:solidFill>
                <a:latin typeface="ITC Garamond Std Book Cond" panose="02020606060506020304" pitchFamily="18" charset="0"/>
              </a:rPr>
              <a:t>There’s always something happening at UHCL</a:t>
            </a:r>
          </a:p>
          <a:p>
            <a:pPr marL="0" indent="0">
              <a:buNone/>
            </a:pPr>
            <a:endParaRPr lang="en-US" sz="2400" dirty="0">
              <a:solidFill>
                <a:srgbClr val="63666A"/>
              </a:solidFill>
              <a:latin typeface="ITC Garamond Std Book Cond" panose="02020606060506020304" pitchFamily="18" charset="0"/>
            </a:endParaRPr>
          </a:p>
          <a:p>
            <a:pPr marL="0" indent="0">
              <a:buNone/>
            </a:pPr>
            <a:r>
              <a:rPr lang="en-US" sz="2400" b="1" dirty="0">
                <a:solidFill>
                  <a:srgbClr val="0078AD"/>
                </a:solidFill>
                <a:latin typeface="ITC Garamond Std Book Cond" panose="02020606060506020304" pitchFamily="18" charset="0"/>
              </a:rPr>
              <a:t>Develop Leadership Skills</a:t>
            </a:r>
          </a:p>
          <a:p>
            <a:pPr marL="0" indent="0">
              <a:buNone/>
            </a:pPr>
            <a:r>
              <a:rPr lang="en-US" sz="2400" dirty="0">
                <a:solidFill>
                  <a:srgbClr val="63666A"/>
                </a:solidFill>
                <a:latin typeface="ITC Garamond Std Book Cond" panose="02020606060506020304" pitchFamily="18" charset="0"/>
              </a:rPr>
              <a:t>Fine tune your experience at UHCL by being an active leader on campus</a:t>
            </a:r>
          </a:p>
          <a:p>
            <a:pPr marL="0" indent="0">
              <a:buNone/>
            </a:pPr>
            <a:r>
              <a:rPr lang="en-US" sz="2000" dirty="0">
                <a:solidFill>
                  <a:srgbClr val="63666A"/>
                </a:solidFill>
                <a:latin typeface="ITC Garamond Std Book Cond" panose="02020606060506020304" pitchFamily="18" charset="0"/>
                <a:hlinkClick r:id="rId4"/>
              </a:rPr>
              <a:t>https://www.uhcl.edu/student-affairs/</a:t>
            </a:r>
            <a:r>
              <a:rPr lang="en-US" sz="2000" dirty="0">
                <a:solidFill>
                  <a:srgbClr val="63666A"/>
                </a:solidFill>
                <a:latin typeface="ITC Garamond Std Book Cond" panose="02020606060506020304" pitchFamily="18" charset="0"/>
              </a:rPr>
              <a:t> </a:t>
            </a:r>
          </a:p>
          <a:p>
            <a:pPr marL="0" indent="0">
              <a:buNone/>
            </a:pPr>
            <a:endParaRPr lang="en-US" sz="2400" dirty="0">
              <a:solidFill>
                <a:srgbClr val="63666A"/>
              </a:solidFill>
              <a:latin typeface="ITC Garamond Std Book Cond" panose="02020606060506020304" pitchFamily="18" charset="0"/>
            </a:endParaRPr>
          </a:p>
          <a:p>
            <a:pPr marL="0" indent="0">
              <a:buNone/>
            </a:pPr>
            <a:endParaRPr lang="en-US" sz="2400" dirty="0">
              <a:solidFill>
                <a:srgbClr val="63666A"/>
              </a:solidFill>
              <a:latin typeface="ITC Garamond Std Book Cond" panose="02020606060506020304" pitchFamily="18" charset="0"/>
            </a:endParaRPr>
          </a:p>
        </p:txBody>
      </p:sp>
      <p:pic>
        <p:nvPicPr>
          <p:cNvPr id="4" name="Picture 3">
            <a:extLst>
              <a:ext uri="{FF2B5EF4-FFF2-40B4-BE49-F238E27FC236}">
                <a16:creationId xmlns:a16="http://schemas.microsoft.com/office/drawing/2014/main" id="{D4BD83A0-109C-49DC-B0E0-7A7FF8819110}"/>
              </a:ext>
            </a:extLst>
          </p:cNvPr>
          <p:cNvPicPr>
            <a:picLocks noChangeAspect="1"/>
          </p:cNvPicPr>
          <p:nvPr/>
        </p:nvPicPr>
        <p:blipFill>
          <a:blip r:embed="rId5"/>
          <a:stretch>
            <a:fillRect/>
          </a:stretch>
        </p:blipFill>
        <p:spPr>
          <a:xfrm>
            <a:off x="6096000" y="2096834"/>
            <a:ext cx="5661752" cy="4246314"/>
          </a:xfrm>
          <a:prstGeom prst="rect">
            <a:avLst/>
          </a:prstGeom>
        </p:spPr>
      </p:pic>
      <p:pic>
        <p:nvPicPr>
          <p:cNvPr id="5" name="Recorded Sound">
            <a:hlinkClick r:id="" action="ppaction://media"/>
            <a:extLst>
              <a:ext uri="{FF2B5EF4-FFF2-40B4-BE49-F238E27FC236}">
                <a16:creationId xmlns:a16="http://schemas.microsoft.com/office/drawing/2014/main" id="{F217883F-9743-F5E5-B67D-599E8E8194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1412" y="8111533"/>
            <a:ext cx="609600" cy="609600"/>
          </a:xfrm>
          <a:prstGeom prst="rect">
            <a:avLst/>
          </a:prstGeom>
        </p:spPr>
      </p:pic>
    </p:spTree>
    <p:extLst>
      <p:ext uri="{BB962C8B-B14F-4D97-AF65-F5344CB8AC3E}">
        <p14:creationId xmlns:p14="http://schemas.microsoft.com/office/powerpoint/2010/main" val="4240673228"/>
      </p:ext>
    </p:extLst>
  </p:cSld>
  <p:clrMapOvr>
    <a:masterClrMapping/>
  </p:clrMapOvr>
  <mc:AlternateContent xmlns:mc="http://schemas.openxmlformats.org/markup-compatibility/2006">
    <mc:Choice xmlns:p14="http://schemas.microsoft.com/office/powerpoint/2010/main" Requires="p14">
      <p:transition spd="slow" p14:dur="2000" advTm="20932"/>
    </mc:Choice>
    <mc:Fallback>
      <p:transition spd="slow" advTm="2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dirty="0">
                <a:solidFill>
                  <a:srgbClr val="0078AD"/>
                </a:solidFill>
                <a:latin typeface="Trebuchet MS" panose="020B0603020202020204" pitchFamily="34" charset="0"/>
              </a:rPr>
              <a:t>International Student Pre-Arrival Guide</a:t>
            </a:r>
          </a:p>
        </p:txBody>
      </p:sp>
      <p:sp>
        <p:nvSpPr>
          <p:cNvPr id="3" name="Content Placeholder 2"/>
          <p:cNvSpPr>
            <a:spLocks noGrp="1"/>
          </p:cNvSpPr>
          <p:nvPr>
            <p:ph idx="1"/>
          </p:nvPr>
        </p:nvSpPr>
        <p:spPr>
          <a:xfrm>
            <a:off x="6966857" y="2093205"/>
            <a:ext cx="4775200" cy="4554749"/>
          </a:xfrm>
        </p:spPr>
        <p:txBody>
          <a:bodyPr>
            <a:normAutofit/>
          </a:bodyPr>
          <a:lstStyle/>
          <a:p>
            <a:pPr marL="0" indent="0">
              <a:buNone/>
            </a:pPr>
            <a:r>
              <a:rPr lang="en-US" sz="2400">
                <a:solidFill>
                  <a:srgbClr val="63666A"/>
                </a:solidFill>
                <a:latin typeface="ITC Garamond Std Book Cond" panose="02020606060506020304" pitchFamily="18" charset="0"/>
              </a:rPr>
              <a:t>Please review our online pre-arrival guide for more information and tips for international students at UHCL:</a:t>
            </a:r>
          </a:p>
          <a:p>
            <a:pPr marL="0" indent="0">
              <a:buNone/>
            </a:pPr>
            <a:r>
              <a:rPr lang="en-US" sz="1600">
                <a:solidFill>
                  <a:srgbClr val="63666A"/>
                </a:solidFill>
                <a:latin typeface="Merriweather" panose="00000500000000000000" pitchFamily="50" charset="0"/>
                <a:hlinkClick r:id="rId4"/>
              </a:rPr>
              <a:t>International Pre-Arrival Guide</a:t>
            </a:r>
            <a:r>
              <a:rPr lang="en-US" sz="1600">
                <a:solidFill>
                  <a:srgbClr val="63666A"/>
                </a:solidFill>
                <a:latin typeface="Merriweather" panose="00000500000000000000" pitchFamily="50" charset="0"/>
              </a:rPr>
              <a:t> </a:t>
            </a:r>
          </a:p>
        </p:txBody>
      </p:sp>
      <p:pic>
        <p:nvPicPr>
          <p:cNvPr id="4" name="Picture 3">
            <a:extLst>
              <a:ext uri="{FF2B5EF4-FFF2-40B4-BE49-F238E27FC236}">
                <a16:creationId xmlns:a16="http://schemas.microsoft.com/office/drawing/2014/main" id="{8564CCA0-FC22-4512-B366-A8552C063280}"/>
              </a:ext>
            </a:extLst>
          </p:cNvPr>
          <p:cNvPicPr>
            <a:picLocks noChangeAspect="1"/>
          </p:cNvPicPr>
          <p:nvPr/>
        </p:nvPicPr>
        <p:blipFill>
          <a:blip r:embed="rId5"/>
          <a:stretch>
            <a:fillRect/>
          </a:stretch>
        </p:blipFill>
        <p:spPr>
          <a:xfrm>
            <a:off x="508001" y="2041495"/>
            <a:ext cx="2989943" cy="3737429"/>
          </a:xfrm>
          <a:prstGeom prst="rect">
            <a:avLst/>
          </a:prstGeom>
        </p:spPr>
      </p:pic>
      <p:pic>
        <p:nvPicPr>
          <p:cNvPr id="5" name="Picture 4">
            <a:extLst>
              <a:ext uri="{FF2B5EF4-FFF2-40B4-BE49-F238E27FC236}">
                <a16:creationId xmlns:a16="http://schemas.microsoft.com/office/drawing/2014/main" id="{9AAB2930-70E7-452B-B47D-FF874D4953C8}"/>
              </a:ext>
            </a:extLst>
          </p:cNvPr>
          <p:cNvPicPr>
            <a:picLocks noChangeAspect="1"/>
          </p:cNvPicPr>
          <p:nvPr/>
        </p:nvPicPr>
        <p:blipFill>
          <a:blip r:embed="rId6"/>
          <a:stretch>
            <a:fillRect/>
          </a:stretch>
        </p:blipFill>
        <p:spPr>
          <a:xfrm>
            <a:off x="6966857" y="3712440"/>
            <a:ext cx="4403271" cy="2935514"/>
          </a:xfrm>
          <a:prstGeom prst="rect">
            <a:avLst/>
          </a:prstGeom>
        </p:spPr>
      </p:pic>
      <p:pic>
        <p:nvPicPr>
          <p:cNvPr id="7" name="Picture 6">
            <a:extLst>
              <a:ext uri="{FF2B5EF4-FFF2-40B4-BE49-F238E27FC236}">
                <a16:creationId xmlns:a16="http://schemas.microsoft.com/office/drawing/2014/main" id="{61F60CB3-BD37-435F-99A5-B2560D8A5BC6}"/>
              </a:ext>
            </a:extLst>
          </p:cNvPr>
          <p:cNvPicPr>
            <a:picLocks noChangeAspect="1"/>
          </p:cNvPicPr>
          <p:nvPr/>
        </p:nvPicPr>
        <p:blipFill rotWithShape="1">
          <a:blip r:embed="rId7"/>
          <a:srcRect l="26667" r="20000"/>
          <a:stretch/>
        </p:blipFill>
        <p:spPr>
          <a:xfrm>
            <a:off x="3497944" y="2043244"/>
            <a:ext cx="2989943" cy="3737429"/>
          </a:xfrm>
          <a:prstGeom prst="rect">
            <a:avLst/>
          </a:prstGeom>
        </p:spPr>
      </p:pic>
      <p:pic>
        <p:nvPicPr>
          <p:cNvPr id="6" name="Recorded Sound">
            <a:hlinkClick r:id="" action="ppaction://media"/>
            <a:extLst>
              <a:ext uri="{FF2B5EF4-FFF2-40B4-BE49-F238E27FC236}">
                <a16:creationId xmlns:a16="http://schemas.microsoft.com/office/drawing/2014/main" id="{FF3B53AB-F111-550F-456E-AFF20A29BC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8001" y="7848600"/>
            <a:ext cx="609600" cy="609600"/>
          </a:xfrm>
          <a:prstGeom prst="rect">
            <a:avLst/>
          </a:prstGeom>
        </p:spPr>
      </p:pic>
    </p:spTree>
    <p:extLst>
      <p:ext uri="{BB962C8B-B14F-4D97-AF65-F5344CB8AC3E}">
        <p14:creationId xmlns:p14="http://schemas.microsoft.com/office/powerpoint/2010/main" val="432582171"/>
      </p:ext>
    </p:extLst>
  </p:cSld>
  <p:clrMapOvr>
    <a:masterClrMapping/>
  </p:clrMapOvr>
  <mc:AlternateContent xmlns:mc="http://schemas.openxmlformats.org/markup-compatibility/2006">
    <mc:Choice xmlns:p14="http://schemas.microsoft.com/office/powerpoint/2010/main" Requires="p14">
      <p:transition spd="slow" p14:dur="2000" advTm="15916"/>
    </mc:Choice>
    <mc:Fallback>
      <p:transition spd="slow" advTm="1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C26-D50C-4F25-5B5A-2FD5A3086CC0}"/>
              </a:ext>
            </a:extLst>
          </p:cNvPr>
          <p:cNvSpPr>
            <a:spLocks noGrp="1"/>
          </p:cNvSpPr>
          <p:nvPr>
            <p:ph type="title"/>
          </p:nvPr>
        </p:nvSpPr>
        <p:spPr>
          <a:xfrm>
            <a:off x="1256841" y="1059188"/>
            <a:ext cx="10515600" cy="1325563"/>
          </a:xfrm>
        </p:spPr>
        <p:txBody>
          <a:bodyPr/>
          <a:lstStyle/>
          <a:p>
            <a:pPr algn="ctr"/>
            <a:r>
              <a:rPr lang="en-US" dirty="0">
                <a:solidFill>
                  <a:srgbClr val="0078AD"/>
                </a:solidFill>
                <a:latin typeface="Trebuchet MS" panose="020B0603020202020204" pitchFamily="34" charset="0"/>
              </a:rPr>
              <a:t>Mandatory Acknowledgement Completion Form </a:t>
            </a:r>
          </a:p>
        </p:txBody>
      </p:sp>
      <p:sp>
        <p:nvSpPr>
          <p:cNvPr id="3" name="Content Placeholder 2">
            <a:extLst>
              <a:ext uri="{FF2B5EF4-FFF2-40B4-BE49-F238E27FC236}">
                <a16:creationId xmlns:a16="http://schemas.microsoft.com/office/drawing/2014/main" id="{31A2B22E-FF27-6150-70DE-6753DC8BD3A5}"/>
              </a:ext>
            </a:extLst>
          </p:cNvPr>
          <p:cNvSpPr>
            <a:spLocks noGrp="1"/>
          </p:cNvSpPr>
          <p:nvPr>
            <p:ph idx="1"/>
          </p:nvPr>
        </p:nvSpPr>
        <p:spPr>
          <a:xfrm>
            <a:off x="1256841" y="2145114"/>
            <a:ext cx="10515600" cy="4351338"/>
          </a:xfrm>
        </p:spPr>
        <p:txBody>
          <a:bodyPr/>
          <a:lstStyle/>
          <a:p>
            <a:pPr marL="0" indent="0">
              <a:buNone/>
            </a:pPr>
            <a:endParaRPr lang="en-US" dirty="0"/>
          </a:p>
          <a:p>
            <a:pPr marL="0" indent="0">
              <a:buNone/>
            </a:pPr>
            <a:endParaRPr lang="en-US" dirty="0"/>
          </a:p>
          <a:p>
            <a:pPr marL="0" indent="0">
              <a:buNone/>
            </a:pPr>
            <a:r>
              <a:rPr lang="en-US" dirty="0"/>
              <a:t>Click Here:  </a:t>
            </a:r>
            <a:r>
              <a:rPr lang="en-US" dirty="0">
                <a:hlinkClick r:id="rId4"/>
              </a:rPr>
              <a:t>International Student Online Acknowledgement Form</a:t>
            </a:r>
            <a:endParaRPr lang="en-US" dirty="0"/>
          </a:p>
        </p:txBody>
      </p:sp>
      <p:pic>
        <p:nvPicPr>
          <p:cNvPr id="4" name="Recorded Sound">
            <a:hlinkClick r:id="" action="ppaction://media"/>
            <a:extLst>
              <a:ext uri="{FF2B5EF4-FFF2-40B4-BE49-F238E27FC236}">
                <a16:creationId xmlns:a16="http://schemas.microsoft.com/office/drawing/2014/main" id="{1109DC5C-E939-09DC-4016-D2EAB53E6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759" y="7582378"/>
            <a:ext cx="837282" cy="609600"/>
          </a:xfrm>
          <a:prstGeom prst="rect">
            <a:avLst/>
          </a:prstGeom>
        </p:spPr>
      </p:pic>
    </p:spTree>
    <p:extLst>
      <p:ext uri="{BB962C8B-B14F-4D97-AF65-F5344CB8AC3E}">
        <p14:creationId xmlns:p14="http://schemas.microsoft.com/office/powerpoint/2010/main" val="3427094745"/>
      </p:ext>
    </p:extLst>
  </p:cSld>
  <p:clrMapOvr>
    <a:masterClrMapping/>
  </p:clrMapOvr>
  <mc:AlternateContent xmlns:mc="http://schemas.openxmlformats.org/markup-compatibility/2006">
    <mc:Choice xmlns:p14="http://schemas.microsoft.com/office/powerpoint/2010/main" Requires="p14">
      <p:transition spd="slow" p14:dur="2000" advTm="12085"/>
    </mc:Choice>
    <mc:Fallback>
      <p:transition spd="slow" advTm="1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3362" y="2016087"/>
            <a:ext cx="6794735" cy="830997"/>
          </a:xfrm>
          <a:prstGeom prst="rect">
            <a:avLst/>
          </a:prstGeom>
          <a:noFill/>
        </p:spPr>
        <p:txBody>
          <a:bodyPr wrap="square" rtlCol="0">
            <a:spAutoFit/>
          </a:bodyPr>
          <a:lstStyle/>
          <a:p>
            <a:pPr algn="ctr"/>
            <a:r>
              <a:rPr lang="en-US" sz="4800">
                <a:solidFill>
                  <a:schemeClr val="bg1"/>
                </a:solidFill>
                <a:latin typeface="Trebuchet MS" panose="020B0603020202020204" pitchFamily="34" charset="0"/>
              </a:rPr>
              <a:t>Welcome to the UHCL</a:t>
            </a:r>
          </a:p>
        </p:txBody>
      </p:sp>
      <p:cxnSp>
        <p:nvCxnSpPr>
          <p:cNvPr id="3" name="Straight Connector 2"/>
          <p:cNvCxnSpPr/>
          <p:nvPr/>
        </p:nvCxnSpPr>
        <p:spPr>
          <a:xfrm>
            <a:off x="3194892" y="3128790"/>
            <a:ext cx="5717754" cy="0"/>
          </a:xfrm>
          <a:prstGeom prst="line">
            <a:avLst/>
          </a:prstGeom>
          <a:ln w="19050">
            <a:solidFill>
              <a:srgbClr val="C1D72E"/>
            </a:solidFill>
          </a:ln>
        </p:spPr>
        <p:style>
          <a:lnRef idx="1">
            <a:schemeClr val="accent1"/>
          </a:lnRef>
          <a:fillRef idx="0">
            <a:schemeClr val="accent1"/>
          </a:fillRef>
          <a:effectRef idx="0">
            <a:schemeClr val="accent1"/>
          </a:effectRef>
          <a:fontRef idx="minor">
            <a:schemeClr val="tx1"/>
          </a:fontRef>
        </p:style>
      </p:cxnSp>
      <p:sp>
        <p:nvSpPr>
          <p:cNvPr id="5" name="Subtitle 2"/>
          <p:cNvSpPr txBox="1">
            <a:spLocks/>
          </p:cNvSpPr>
          <p:nvPr/>
        </p:nvSpPr>
        <p:spPr>
          <a:xfrm>
            <a:off x="3841601" y="3370683"/>
            <a:ext cx="4508798" cy="954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i="1">
                <a:solidFill>
                  <a:schemeClr val="bg1"/>
                </a:solidFill>
                <a:latin typeface="ITC Garamond Std Book Cond" panose="02020606060506020304" pitchFamily="18" charset="0"/>
              </a:rPr>
              <a:t>HAWK FAMILY</a:t>
            </a:r>
          </a:p>
        </p:txBody>
      </p:sp>
      <p:pic>
        <p:nvPicPr>
          <p:cNvPr id="4" name="Picture 3">
            <a:extLst>
              <a:ext uri="{FF2B5EF4-FFF2-40B4-BE49-F238E27FC236}">
                <a16:creationId xmlns:a16="http://schemas.microsoft.com/office/drawing/2014/main" id="{3F5C506D-71A5-4327-9521-FD522B5A474F}"/>
              </a:ext>
            </a:extLst>
          </p:cNvPr>
          <p:cNvPicPr>
            <a:picLocks noChangeAspect="1"/>
          </p:cNvPicPr>
          <p:nvPr/>
        </p:nvPicPr>
        <p:blipFill rotWithShape="1">
          <a:blip r:embed="rId2"/>
          <a:srcRect t="12800" b="29470"/>
          <a:stretch/>
        </p:blipFill>
        <p:spPr>
          <a:xfrm>
            <a:off x="2897978" y="4426859"/>
            <a:ext cx="6396043" cy="2772228"/>
          </a:xfrm>
          <a:prstGeom prst="rect">
            <a:avLst/>
          </a:prstGeom>
        </p:spPr>
      </p:pic>
    </p:spTree>
    <p:extLst>
      <p:ext uri="{BB962C8B-B14F-4D97-AF65-F5344CB8AC3E}">
        <p14:creationId xmlns:p14="http://schemas.microsoft.com/office/powerpoint/2010/main" val="391908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Passport</a:t>
            </a:r>
          </a:p>
        </p:txBody>
      </p:sp>
      <p:sp>
        <p:nvSpPr>
          <p:cNvPr id="3" name="Content Placeholder 2"/>
          <p:cNvSpPr>
            <a:spLocks noGrp="1"/>
          </p:cNvSpPr>
          <p:nvPr>
            <p:ph idx="1"/>
          </p:nvPr>
        </p:nvSpPr>
        <p:spPr>
          <a:xfrm>
            <a:off x="276340" y="2093205"/>
            <a:ext cx="6908231" cy="4554749"/>
          </a:xfrm>
        </p:spPr>
        <p:txBody>
          <a:bodyPr vert="horz" lIns="91440" tIns="45720" rIns="91440" bIns="45720" rtlCol="0" anchor="t">
            <a:normAutofit/>
          </a:bodyPr>
          <a:lstStyle/>
          <a:p>
            <a:r>
              <a:rPr lang="en-US" sz="3200">
                <a:solidFill>
                  <a:srgbClr val="63666A"/>
                </a:solidFill>
                <a:latin typeface="ITC Garamond Std Book Cond"/>
              </a:rPr>
              <a:t>Your passport must be valid at all times</a:t>
            </a:r>
          </a:p>
          <a:p>
            <a:pPr lvl="1"/>
            <a:r>
              <a:rPr lang="en-US" sz="2800">
                <a:solidFill>
                  <a:srgbClr val="63666A"/>
                </a:solidFill>
                <a:latin typeface="ITC Garamond Std Book Cond" panose="02020606060506020304" pitchFamily="18" charset="0"/>
              </a:rPr>
              <a:t>Mark your calendars to set yourself a reminder about 8 months prior to expiration to renew your passport</a:t>
            </a:r>
          </a:p>
          <a:p>
            <a:pPr lvl="1"/>
            <a:r>
              <a:rPr lang="en-US" sz="2800">
                <a:solidFill>
                  <a:srgbClr val="63666A"/>
                </a:solidFill>
                <a:latin typeface="ITC Garamond Std Book Cond"/>
              </a:rPr>
              <a:t>Contact your country’s consulate to inquire about the required documentation to apply for a passport renewal</a:t>
            </a:r>
            <a:endParaRPr lang="en-US" sz="2800">
              <a:solidFill>
                <a:srgbClr val="63666A"/>
              </a:solidFill>
              <a:latin typeface="ITC Garamond Std Book Cond" panose="02020606060506020304" pitchFamily="18" charset="0"/>
            </a:endParaRPr>
          </a:p>
        </p:txBody>
      </p:sp>
      <p:pic>
        <p:nvPicPr>
          <p:cNvPr id="1026" name="Picture 2">
            <a:extLst>
              <a:ext uri="{FF2B5EF4-FFF2-40B4-BE49-F238E27FC236}">
                <a16:creationId xmlns:a16="http://schemas.microsoft.com/office/drawing/2014/main" id="{C17B36A9-D20E-4177-9F2A-6A35BFE41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213" y="2550833"/>
            <a:ext cx="4295447" cy="363949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17DD773-181C-6AA5-B053-9C685D566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6060" y="7184571"/>
            <a:ext cx="609600" cy="635768"/>
          </a:xfrm>
          <a:prstGeom prst="rect">
            <a:avLst/>
          </a:prstGeom>
        </p:spPr>
      </p:pic>
    </p:spTree>
    <p:extLst>
      <p:ext uri="{BB962C8B-B14F-4D97-AF65-F5344CB8AC3E}">
        <p14:creationId xmlns:p14="http://schemas.microsoft.com/office/powerpoint/2010/main" val="1886768277"/>
      </p:ext>
    </p:extLst>
  </p:cSld>
  <p:clrMapOvr>
    <a:masterClrMapping/>
  </p:clrMapOvr>
  <mc:AlternateContent xmlns:mc="http://schemas.openxmlformats.org/markup-compatibility/2006">
    <mc:Choice xmlns:p14="http://schemas.microsoft.com/office/powerpoint/2010/main" Requires="p14">
      <p:transition spd="slow" p14:dur="2000" advTm="20026"/>
    </mc:Choice>
    <mc:Fallback>
      <p:transition spd="slow" advTm="2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10" y="975957"/>
            <a:ext cx="10515600" cy="842389"/>
          </a:xfrm>
        </p:spPr>
        <p:txBody>
          <a:bodyPr/>
          <a:lstStyle/>
          <a:p>
            <a:r>
              <a:rPr lang="en-US">
                <a:solidFill>
                  <a:srgbClr val="0078AD"/>
                </a:solidFill>
                <a:latin typeface="Trebuchet MS" panose="020B0603020202020204" pitchFamily="34" charset="0"/>
              </a:rPr>
              <a:t>The SEVIS Form I-20</a:t>
            </a:r>
          </a:p>
        </p:txBody>
      </p:sp>
      <p:sp>
        <p:nvSpPr>
          <p:cNvPr id="3" name="Content Placeholder 2"/>
          <p:cNvSpPr>
            <a:spLocks noGrp="1"/>
          </p:cNvSpPr>
          <p:nvPr>
            <p:ph idx="1"/>
          </p:nvPr>
        </p:nvSpPr>
        <p:spPr>
          <a:xfrm>
            <a:off x="566601" y="2078691"/>
            <a:ext cx="5377845" cy="4554749"/>
          </a:xfrm>
        </p:spPr>
        <p:txBody>
          <a:bodyPr vert="horz" lIns="91440" tIns="45720" rIns="91440" bIns="45720" rtlCol="0" anchor="t">
            <a:normAutofit/>
          </a:bodyPr>
          <a:lstStyle/>
          <a:p>
            <a:pPr fontAlgn="base"/>
            <a:r>
              <a:rPr lang="en-US" dirty="0">
                <a:solidFill>
                  <a:srgbClr val="007DB4"/>
                </a:solidFill>
                <a:latin typeface="ITC Garamond Std Book Cond"/>
              </a:rPr>
              <a:t>Who </a:t>
            </a:r>
            <a:r>
              <a:rPr lang="en-US" dirty="0">
                <a:solidFill>
                  <a:schemeClr val="bg1">
                    <a:lumMod val="50000"/>
                  </a:schemeClr>
                </a:solidFill>
                <a:latin typeface="ITC Garamond Std Book Cond"/>
              </a:rPr>
              <a:t>can study?​</a:t>
            </a:r>
          </a:p>
          <a:p>
            <a:pPr fontAlgn="base"/>
            <a:r>
              <a:rPr lang="en-US" dirty="0">
                <a:solidFill>
                  <a:srgbClr val="007DB4"/>
                </a:solidFill>
                <a:latin typeface="ITC Garamond Std Book Cond"/>
              </a:rPr>
              <a:t>Where</a:t>
            </a:r>
            <a:r>
              <a:rPr lang="en-US" dirty="0">
                <a:solidFill>
                  <a:srgbClr val="000000"/>
                </a:solidFill>
                <a:latin typeface="ITC Garamond Std Book Cond"/>
              </a:rPr>
              <a:t> </a:t>
            </a:r>
            <a:r>
              <a:rPr lang="en-US" dirty="0">
                <a:solidFill>
                  <a:schemeClr val="bg1">
                    <a:lumMod val="50000"/>
                  </a:schemeClr>
                </a:solidFill>
                <a:latin typeface="ITC Garamond Std Book Cond"/>
              </a:rPr>
              <a:t>can you study?​</a:t>
            </a:r>
          </a:p>
          <a:p>
            <a:pPr fontAlgn="base"/>
            <a:r>
              <a:rPr lang="en-US" dirty="0">
                <a:solidFill>
                  <a:srgbClr val="007DB4"/>
                </a:solidFill>
                <a:latin typeface="ITC Garamond Std Book Cond"/>
              </a:rPr>
              <a:t>What</a:t>
            </a:r>
            <a:r>
              <a:rPr lang="en-US" dirty="0">
                <a:solidFill>
                  <a:srgbClr val="000000"/>
                </a:solidFill>
                <a:latin typeface="ITC Garamond Std Book Cond"/>
              </a:rPr>
              <a:t> </a:t>
            </a:r>
            <a:r>
              <a:rPr lang="en-US" dirty="0">
                <a:solidFill>
                  <a:schemeClr val="bg1">
                    <a:lumMod val="50000"/>
                  </a:schemeClr>
                </a:solidFill>
                <a:latin typeface="ITC Garamond Std Book Cond"/>
              </a:rPr>
              <a:t>can you study?​</a:t>
            </a:r>
          </a:p>
          <a:p>
            <a:pPr fontAlgn="base"/>
            <a:r>
              <a:rPr lang="en-US" dirty="0">
                <a:solidFill>
                  <a:srgbClr val="007DB4"/>
                </a:solidFill>
                <a:latin typeface="ITC Garamond Std Book Cond"/>
              </a:rPr>
              <a:t>When</a:t>
            </a:r>
            <a:r>
              <a:rPr lang="en-US" dirty="0">
                <a:solidFill>
                  <a:srgbClr val="000000"/>
                </a:solidFill>
                <a:latin typeface="ITC Garamond Std Book Cond"/>
              </a:rPr>
              <a:t> </a:t>
            </a:r>
            <a:r>
              <a:rPr lang="en-US" dirty="0">
                <a:solidFill>
                  <a:schemeClr val="bg1">
                    <a:lumMod val="50000"/>
                  </a:schemeClr>
                </a:solidFill>
                <a:latin typeface="ITC Garamond Std Book Cond"/>
              </a:rPr>
              <a:t>can you study?​</a:t>
            </a:r>
          </a:p>
          <a:p>
            <a:endParaRPr lang="en-US" dirty="0">
              <a:solidFill>
                <a:srgbClr val="000000"/>
              </a:solidFill>
              <a:latin typeface="ITC Garamond Std Book Cond"/>
            </a:endParaRPr>
          </a:p>
          <a:p>
            <a:pPr marL="0" indent="0" algn="ctr" fontAlgn="base">
              <a:buNone/>
            </a:pPr>
            <a:r>
              <a:rPr lang="en-US" dirty="0">
                <a:solidFill>
                  <a:srgbClr val="007DB4"/>
                </a:solidFill>
                <a:latin typeface="ITC Garamond Std Book Cond"/>
              </a:rPr>
              <a:t>Note your Program Completion Date!</a:t>
            </a:r>
            <a:endParaRPr lang="en-US" dirty="0">
              <a:solidFill>
                <a:srgbClr val="000000"/>
              </a:solidFill>
              <a:latin typeface="ITC Garamond Std Book Cond"/>
            </a:endParaRPr>
          </a:p>
          <a:p>
            <a:pPr lvl="1"/>
            <a:endParaRPr lang="en-US" sz="2000">
              <a:solidFill>
                <a:srgbClr val="63666A"/>
              </a:solidFill>
              <a:latin typeface="ITC Garamond Std Book Cond" panose="02020606060506020304" pitchFamily="18" charset="0"/>
            </a:endParaRPr>
          </a:p>
        </p:txBody>
      </p:sp>
      <p:pic>
        <p:nvPicPr>
          <p:cNvPr id="6" name="Picture 5">
            <a:extLst>
              <a:ext uri="{FF2B5EF4-FFF2-40B4-BE49-F238E27FC236}">
                <a16:creationId xmlns:a16="http://schemas.microsoft.com/office/drawing/2014/main" id="{FEF83EDB-8AC0-48E3-A391-9BF367395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963" y="1054199"/>
            <a:ext cx="4528457" cy="5683676"/>
          </a:xfrm>
          <a:prstGeom prst="rect">
            <a:avLst/>
          </a:prstGeom>
        </p:spPr>
      </p:pic>
      <p:pic>
        <p:nvPicPr>
          <p:cNvPr id="4" name="Recorded Sound">
            <a:hlinkClick r:id="" action="ppaction://media"/>
            <a:extLst>
              <a:ext uri="{FF2B5EF4-FFF2-40B4-BE49-F238E27FC236}">
                <a16:creationId xmlns:a16="http://schemas.microsoft.com/office/drawing/2014/main" id="{F5A126A0-AE4D-902B-58C4-E8EBFF6BF5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87200" y="7540017"/>
            <a:ext cx="609600" cy="609600"/>
          </a:xfrm>
          <a:prstGeom prst="rect">
            <a:avLst/>
          </a:prstGeom>
        </p:spPr>
      </p:pic>
    </p:spTree>
    <p:extLst>
      <p:ext uri="{BB962C8B-B14F-4D97-AF65-F5344CB8AC3E}">
        <p14:creationId xmlns:p14="http://schemas.microsoft.com/office/powerpoint/2010/main" val="2799564398"/>
      </p:ext>
    </p:extLst>
  </p:cSld>
  <p:clrMapOvr>
    <a:masterClrMapping/>
  </p:clrMapOvr>
  <mc:AlternateContent xmlns:mc="http://schemas.openxmlformats.org/markup-compatibility/2006">
    <mc:Choice xmlns:p14="http://schemas.microsoft.com/office/powerpoint/2010/main" Requires="p14">
      <p:transition spd="slow" p14:dur="2000" advTm="11760"/>
    </mc:Choice>
    <mc:Fallback>
      <p:transition spd="slow" advTm="1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Page 2 of your Form I-20 </a:t>
            </a:r>
          </a:p>
        </p:txBody>
      </p:sp>
      <p:sp>
        <p:nvSpPr>
          <p:cNvPr id="3" name="Content Placeholder 2"/>
          <p:cNvSpPr>
            <a:spLocks noGrp="1"/>
          </p:cNvSpPr>
          <p:nvPr>
            <p:ph idx="1"/>
          </p:nvPr>
        </p:nvSpPr>
        <p:spPr>
          <a:xfrm>
            <a:off x="276341" y="2093205"/>
            <a:ext cx="6122655" cy="4554749"/>
          </a:xfrm>
        </p:spPr>
        <p:txBody>
          <a:bodyPr>
            <a:normAutofit/>
          </a:bodyPr>
          <a:lstStyle/>
          <a:p>
            <a:pPr marL="0" indent="0">
              <a:buNone/>
            </a:pPr>
            <a:r>
              <a:rPr lang="en-US" sz="2400" b="1">
                <a:solidFill>
                  <a:srgbClr val="0078AD"/>
                </a:solidFill>
                <a:latin typeface="ITC Garamond Std Book Cond" panose="02020606060506020304" pitchFamily="18" charset="0"/>
              </a:rPr>
              <a:t>Employment Authorization</a:t>
            </a:r>
          </a:p>
          <a:p>
            <a:r>
              <a:rPr lang="en-US" sz="2400">
                <a:solidFill>
                  <a:srgbClr val="63666A"/>
                </a:solidFill>
                <a:latin typeface="ITC Garamond Std Book Cond" panose="02020606060506020304" pitchFamily="18" charset="0"/>
              </a:rPr>
              <a:t>Curricular Practical Training (CPT)</a:t>
            </a:r>
          </a:p>
          <a:p>
            <a:r>
              <a:rPr lang="en-US" sz="2400">
                <a:solidFill>
                  <a:srgbClr val="63666A"/>
                </a:solidFill>
                <a:latin typeface="ITC Garamond Std Book Cond" panose="02020606060506020304" pitchFamily="18" charset="0"/>
              </a:rPr>
              <a:t>Optional Practical Training (OPT)</a:t>
            </a:r>
          </a:p>
          <a:p>
            <a:endParaRPr lang="en-US" sz="2400">
              <a:solidFill>
                <a:srgbClr val="63666A"/>
              </a:solidFill>
              <a:latin typeface="ITC Garamond Std Book Cond" panose="02020606060506020304" pitchFamily="18" charset="0"/>
            </a:endParaRPr>
          </a:p>
          <a:p>
            <a:pPr marL="0" indent="0">
              <a:buNone/>
            </a:pPr>
            <a:r>
              <a:rPr lang="en-US" sz="2400" b="1">
                <a:solidFill>
                  <a:srgbClr val="0078AD"/>
                </a:solidFill>
                <a:latin typeface="ITC Garamond Std Book Cond" panose="02020606060506020304" pitchFamily="18" charset="0"/>
              </a:rPr>
              <a:t>Travel Endorsements</a:t>
            </a:r>
          </a:p>
          <a:p>
            <a:r>
              <a:rPr lang="en-US" sz="2400">
                <a:solidFill>
                  <a:srgbClr val="63666A"/>
                </a:solidFill>
                <a:latin typeface="ITC Garamond Std Book Cond" panose="02020606060506020304" pitchFamily="18" charset="0"/>
              </a:rPr>
              <a:t>Valid for one year from issue date while you are a student at UHCL​</a:t>
            </a:r>
          </a:p>
          <a:p>
            <a:r>
              <a:rPr lang="en-US" sz="2400">
                <a:solidFill>
                  <a:srgbClr val="63666A"/>
                </a:solidFill>
                <a:latin typeface="ITC Garamond Std Book Cond" panose="02020606060506020304" pitchFamily="18" charset="0"/>
              </a:rPr>
              <a:t>Keep a valid travel signature at all time in case of emergencies</a:t>
            </a:r>
          </a:p>
        </p:txBody>
      </p:sp>
      <p:pic>
        <p:nvPicPr>
          <p:cNvPr id="5" name="Picture 4">
            <a:extLst>
              <a:ext uri="{FF2B5EF4-FFF2-40B4-BE49-F238E27FC236}">
                <a16:creationId xmlns:a16="http://schemas.microsoft.com/office/drawing/2014/main" id="{520290A9-E9CE-4DA2-A782-BAB091D70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290" y="1665479"/>
            <a:ext cx="4057650" cy="4267200"/>
          </a:xfrm>
          <a:prstGeom prst="rect">
            <a:avLst/>
          </a:prstGeom>
        </p:spPr>
      </p:pic>
      <p:pic>
        <p:nvPicPr>
          <p:cNvPr id="4" name="Recorded Sound">
            <a:hlinkClick r:id="" action="ppaction://media"/>
            <a:extLst>
              <a:ext uri="{FF2B5EF4-FFF2-40B4-BE49-F238E27FC236}">
                <a16:creationId xmlns:a16="http://schemas.microsoft.com/office/drawing/2014/main" id="{95241AC9-A2E2-1312-FE98-D30B12486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7140" y="7777450"/>
            <a:ext cx="609600" cy="609600"/>
          </a:xfrm>
          <a:prstGeom prst="rect">
            <a:avLst/>
          </a:prstGeom>
        </p:spPr>
      </p:pic>
    </p:spTree>
    <p:extLst>
      <p:ext uri="{BB962C8B-B14F-4D97-AF65-F5344CB8AC3E}">
        <p14:creationId xmlns:p14="http://schemas.microsoft.com/office/powerpoint/2010/main" val="2146035410"/>
      </p:ext>
    </p:extLst>
  </p:cSld>
  <p:clrMapOvr>
    <a:masterClrMapping/>
  </p:clrMapOvr>
  <mc:AlternateContent xmlns:mc="http://schemas.openxmlformats.org/markup-compatibility/2006">
    <mc:Choice xmlns:p14="http://schemas.microsoft.com/office/powerpoint/2010/main" Requires="p14">
      <p:transition spd="slow" p14:dur="2000" advTm="14686"/>
    </mc:Choice>
    <mc:Fallback>
      <p:transition spd="slow" advTm="14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Pay the SEVIS I-901 Fee</a:t>
            </a:r>
          </a:p>
        </p:txBody>
      </p:sp>
      <p:sp>
        <p:nvSpPr>
          <p:cNvPr id="3" name="Content Placeholder 2"/>
          <p:cNvSpPr>
            <a:spLocks noGrp="1"/>
          </p:cNvSpPr>
          <p:nvPr>
            <p:ph idx="1"/>
          </p:nvPr>
        </p:nvSpPr>
        <p:spPr>
          <a:xfrm>
            <a:off x="276340" y="1940805"/>
            <a:ext cx="11638061" cy="4554749"/>
          </a:xfrm>
        </p:spPr>
        <p:txBody>
          <a:bodyPr vert="horz" lIns="91440" tIns="45720" rIns="91440" bIns="45720" rtlCol="0" anchor="t">
            <a:normAutofit fontScale="92500"/>
          </a:bodyPr>
          <a:lstStyle/>
          <a:p>
            <a:pPr marL="0" indent="0">
              <a:buNone/>
            </a:pPr>
            <a:r>
              <a:rPr lang="en-US" sz="2400">
                <a:solidFill>
                  <a:srgbClr val="63666A"/>
                </a:solidFill>
                <a:latin typeface="ITC Garamond Std Book Cond" panose="02020606060506020304" pitchFamily="18" charset="0"/>
              </a:rPr>
              <a:t>After you have been issued your I-20, you will need to pay the I-901 fee before going to your visa appointment</a:t>
            </a:r>
          </a:p>
          <a:p>
            <a:pPr marL="0" indent="0">
              <a:buNone/>
            </a:pPr>
            <a:endParaRPr lang="en-US" sz="2400">
              <a:solidFill>
                <a:srgbClr val="63666A"/>
              </a:solidFill>
              <a:latin typeface="Merriweather" panose="00000500000000000000" pitchFamily="50" charset="0"/>
            </a:endParaRPr>
          </a:p>
          <a:p>
            <a:pPr marL="0" indent="0">
              <a:buNone/>
            </a:pPr>
            <a:r>
              <a:rPr lang="en-US" sz="2400" b="1">
                <a:solidFill>
                  <a:srgbClr val="0078AD"/>
                </a:solidFill>
                <a:latin typeface="ITC Garamond Std Book Cond" panose="02020606060506020304" pitchFamily="18" charset="0"/>
              </a:rPr>
              <a:t>What is the SEVIS I-901 fee?</a:t>
            </a:r>
          </a:p>
          <a:p>
            <a:r>
              <a:rPr lang="en-US" sz="2400">
                <a:solidFill>
                  <a:srgbClr val="63666A"/>
                </a:solidFill>
                <a:latin typeface="ITC Garamond Std Book Cond" panose="02020606060506020304" pitchFamily="18" charset="0"/>
              </a:rPr>
              <a:t>U.S. Immigration and Customs Enforcement (ICE) charges a $350 SEVIS (Student and Exchange Visitor Information System) I-901 fee to new F-1 students </a:t>
            </a:r>
          </a:p>
          <a:p>
            <a:pPr lvl="1"/>
            <a:r>
              <a:rPr lang="en-US" sz="2000">
                <a:solidFill>
                  <a:srgbClr val="63666A"/>
                </a:solidFill>
                <a:latin typeface="ITC Garamond Std Book Cond"/>
              </a:rPr>
              <a:t>This fee is IN ADDITION to the visa fees charged by the U.S. Department of State</a:t>
            </a:r>
            <a:endParaRPr lang="en-US" sz="2000">
              <a:solidFill>
                <a:srgbClr val="63666A"/>
              </a:solidFill>
              <a:latin typeface="ITC Garamond Std Book Cond" panose="02020606060506020304" pitchFamily="18" charset="0"/>
            </a:endParaRPr>
          </a:p>
          <a:p>
            <a:r>
              <a:rPr lang="en-US" sz="2400">
                <a:solidFill>
                  <a:srgbClr val="63666A"/>
                </a:solidFill>
                <a:latin typeface="ITC Garamond Std Book Cond" panose="02020606060506020304" pitchFamily="18" charset="0"/>
              </a:rPr>
              <a:t>This fee must be paid and you must print your receipt before you apply for your student visa if you are outside the U.S., or before you apply for a change of status if you are in the U.S. </a:t>
            </a:r>
          </a:p>
          <a:p>
            <a:endParaRPr lang="en-US" sz="2400">
              <a:solidFill>
                <a:srgbClr val="63666A"/>
              </a:solidFill>
              <a:latin typeface="ITC Garamond Std Book Cond" panose="02020606060506020304" pitchFamily="18" charset="0"/>
            </a:endParaRPr>
          </a:p>
          <a:p>
            <a:pPr marL="0" indent="0">
              <a:buNone/>
            </a:pPr>
            <a:r>
              <a:rPr lang="en-US" sz="2400" b="1">
                <a:solidFill>
                  <a:srgbClr val="0078AD"/>
                </a:solidFill>
                <a:latin typeface="ITC Garamond Std Book Cond" panose="02020606060506020304" pitchFamily="18" charset="0"/>
              </a:rPr>
              <a:t>SEVIS I-901 Fee Exemption: If you are transferring from another U.S. institution you do not need to pay the SEVIS fee again UNLESS you receive a new Form I-20 AND a new SEVIS ID number.</a:t>
            </a:r>
            <a:endParaRPr lang="en-US" sz="2400">
              <a:solidFill>
                <a:srgbClr val="63666A"/>
              </a:solidFill>
              <a:latin typeface="ITC Garamond Std Book Cond" panose="02020606060506020304" pitchFamily="18" charset="0"/>
            </a:endParaRPr>
          </a:p>
        </p:txBody>
      </p:sp>
      <p:pic>
        <p:nvPicPr>
          <p:cNvPr id="4" name="Recorded Sound">
            <a:hlinkClick r:id="" action="ppaction://media"/>
            <a:extLst>
              <a:ext uri="{FF2B5EF4-FFF2-40B4-BE49-F238E27FC236}">
                <a16:creationId xmlns:a16="http://schemas.microsoft.com/office/drawing/2014/main" id="{F4DA3F69-9A31-EC45-AA2C-83E0F51F1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7201" y="7029872"/>
            <a:ext cx="609600" cy="609600"/>
          </a:xfrm>
          <a:prstGeom prst="rect">
            <a:avLst/>
          </a:prstGeom>
        </p:spPr>
      </p:pic>
    </p:spTree>
    <p:extLst>
      <p:ext uri="{BB962C8B-B14F-4D97-AF65-F5344CB8AC3E}">
        <p14:creationId xmlns:p14="http://schemas.microsoft.com/office/powerpoint/2010/main" val="3598824847"/>
      </p:ext>
    </p:extLst>
  </p:cSld>
  <p:clrMapOvr>
    <a:masterClrMapping/>
  </p:clrMapOvr>
  <mc:AlternateContent xmlns:mc="http://schemas.openxmlformats.org/markup-compatibility/2006">
    <mc:Choice xmlns:p14="http://schemas.microsoft.com/office/powerpoint/2010/main" Requires="p14">
      <p:transition spd="slow" p14:dur="2000" advTm="53532"/>
    </mc:Choice>
    <mc:Fallback>
      <p:transition spd="slow" advTm="5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40" y="1101687"/>
            <a:ext cx="10515600" cy="842389"/>
          </a:xfrm>
        </p:spPr>
        <p:txBody>
          <a:bodyPr/>
          <a:lstStyle/>
          <a:p>
            <a:r>
              <a:rPr lang="en-US">
                <a:solidFill>
                  <a:srgbClr val="0078AD"/>
                </a:solidFill>
                <a:latin typeface="Trebuchet MS" panose="020B0603020202020204" pitchFamily="34" charset="0"/>
              </a:rPr>
              <a:t>How do I pay the I-901 fee?</a:t>
            </a:r>
          </a:p>
        </p:txBody>
      </p:sp>
      <p:sp>
        <p:nvSpPr>
          <p:cNvPr id="3" name="Content Placeholder 2"/>
          <p:cNvSpPr>
            <a:spLocks noGrp="1"/>
          </p:cNvSpPr>
          <p:nvPr>
            <p:ph idx="1"/>
          </p:nvPr>
        </p:nvSpPr>
        <p:spPr>
          <a:xfrm>
            <a:off x="276340" y="2303251"/>
            <a:ext cx="11253051" cy="4554749"/>
          </a:xfrm>
        </p:spPr>
        <p:txBody>
          <a:bodyPr>
            <a:normAutofit/>
          </a:bodyPr>
          <a:lstStyle/>
          <a:p>
            <a:r>
              <a:rPr lang="en-US" sz="2400" dirty="0">
                <a:solidFill>
                  <a:srgbClr val="63666A"/>
                </a:solidFill>
                <a:latin typeface="ITC Garamond Std Book Cond" panose="02020606060506020304" pitchFamily="18" charset="0"/>
              </a:rPr>
              <a:t>Online by credit card (</a:t>
            </a:r>
            <a:r>
              <a:rPr lang="en-US" sz="2400" dirty="0">
                <a:solidFill>
                  <a:srgbClr val="63666A"/>
                </a:solidFill>
                <a:latin typeface="ITC Garamond Std Book Cond" panose="02020606060506020304" pitchFamily="18" charset="0"/>
                <a:hlinkClick r:id="rId4"/>
              </a:rPr>
              <a:t>http://www.fmjfee.com</a:t>
            </a:r>
            <a:r>
              <a:rPr lang="en-US" sz="2400" dirty="0">
                <a:solidFill>
                  <a:srgbClr val="63666A"/>
                </a:solidFill>
                <a:latin typeface="ITC Garamond Std Book Cond" panose="02020606060506020304" pitchFamily="18" charset="0"/>
              </a:rPr>
              <a:t>) </a:t>
            </a:r>
          </a:p>
          <a:p>
            <a:pPr lvl="1"/>
            <a:r>
              <a:rPr lang="en-US" sz="2000" dirty="0">
                <a:solidFill>
                  <a:srgbClr val="63666A"/>
                </a:solidFill>
                <a:latin typeface="ITC Garamond Std Book Cond" panose="02020606060506020304" pitchFamily="18" charset="0"/>
              </a:rPr>
              <a:t>Please save your payment confirmation </a:t>
            </a:r>
          </a:p>
          <a:p>
            <a:r>
              <a:rPr lang="en-US" sz="2400" dirty="0">
                <a:solidFill>
                  <a:srgbClr val="63666A"/>
                </a:solidFill>
                <a:latin typeface="ITC Garamond Std Book Cond" panose="02020606060506020304" pitchFamily="18" charset="0"/>
              </a:rPr>
              <a:t>By Western Union Quick Pay​</a:t>
            </a:r>
          </a:p>
          <a:p>
            <a:pPr lvl="1"/>
            <a:r>
              <a:rPr lang="en-US" sz="2000" dirty="0">
                <a:solidFill>
                  <a:srgbClr val="63666A"/>
                </a:solidFill>
                <a:latin typeface="ITC Garamond Std Book Cond" panose="02020606060506020304" pitchFamily="18" charset="0"/>
              </a:rPr>
              <a:t>Please visit the ICE website for more information: </a:t>
            </a:r>
            <a:r>
              <a:rPr lang="en-US" sz="2000" dirty="0">
                <a:solidFill>
                  <a:srgbClr val="63666A"/>
                </a:solidFill>
                <a:latin typeface="ITC Garamond Std Book Cond" panose="02020606060506020304" pitchFamily="18" charset="0"/>
                <a:hlinkClick r:id="rId5"/>
              </a:rPr>
              <a:t>https://www.ice.gov/sevis/i901/wu-instructions</a:t>
            </a:r>
            <a:endParaRPr lang="en-US" sz="2000" dirty="0">
              <a:solidFill>
                <a:srgbClr val="63666A"/>
              </a:solidFill>
              <a:latin typeface="ITC Garamond Std Book Cond" panose="02020606060506020304" pitchFamily="18" charset="0"/>
            </a:endParaRPr>
          </a:p>
          <a:p>
            <a:pPr lvl="1"/>
            <a:r>
              <a:rPr lang="en-US" sz="2000" dirty="0">
                <a:solidFill>
                  <a:srgbClr val="63666A"/>
                </a:solidFill>
                <a:latin typeface="ITC Garamond Std Book Cond" panose="02020606060506020304" pitchFamily="18" charset="0"/>
              </a:rPr>
              <a:t>You must still fill out the form I-901 and save your confirmation</a:t>
            </a:r>
          </a:p>
          <a:p>
            <a:r>
              <a:rPr lang="en-US" sz="2400" dirty="0">
                <a:solidFill>
                  <a:srgbClr val="63666A"/>
                </a:solidFill>
                <a:latin typeface="ITC Garamond Std Book Cond" panose="02020606060506020304" pitchFamily="18" charset="0"/>
              </a:rPr>
              <a:t>Your F-2 dependents </a:t>
            </a:r>
            <a:r>
              <a:rPr lang="en-US" sz="2400" b="1" dirty="0">
                <a:solidFill>
                  <a:srgbClr val="63666A"/>
                </a:solidFill>
                <a:latin typeface="ITC Garamond Std Book Cond" panose="02020606060506020304" pitchFamily="18" charset="0"/>
              </a:rPr>
              <a:t>do not </a:t>
            </a:r>
            <a:r>
              <a:rPr lang="en-US" sz="2400" dirty="0">
                <a:solidFill>
                  <a:srgbClr val="63666A"/>
                </a:solidFill>
                <a:latin typeface="ITC Garamond Std Book Cond" panose="02020606060506020304" pitchFamily="18" charset="0"/>
              </a:rPr>
              <a:t>need to pay a separate SEVIS fee</a:t>
            </a:r>
          </a:p>
        </p:txBody>
      </p:sp>
      <p:pic>
        <p:nvPicPr>
          <p:cNvPr id="4" name="Recorded Sound">
            <a:hlinkClick r:id="" action="ppaction://media"/>
            <a:extLst>
              <a:ext uri="{FF2B5EF4-FFF2-40B4-BE49-F238E27FC236}">
                <a16:creationId xmlns:a16="http://schemas.microsoft.com/office/drawing/2014/main" id="{5BE57504-368B-E5F7-CD33-3E4581FCC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4591" y="7410450"/>
            <a:ext cx="609600" cy="609600"/>
          </a:xfrm>
          <a:prstGeom prst="rect">
            <a:avLst/>
          </a:prstGeom>
        </p:spPr>
      </p:pic>
    </p:spTree>
    <p:extLst>
      <p:ext uri="{BB962C8B-B14F-4D97-AF65-F5344CB8AC3E}">
        <p14:creationId xmlns:p14="http://schemas.microsoft.com/office/powerpoint/2010/main" val="1237044735"/>
      </p:ext>
    </p:extLst>
  </p:cSld>
  <p:clrMapOvr>
    <a:masterClrMapping/>
  </p:clrMapOvr>
  <mc:AlternateContent xmlns:mc="http://schemas.openxmlformats.org/markup-compatibility/2006">
    <mc:Choice xmlns:p14="http://schemas.microsoft.com/office/powerpoint/2010/main" Requires="p14">
      <p:transition spd="slow" p14:dur="2000" advTm="18819"/>
    </mc:Choice>
    <mc:Fallback>
      <p:transition spd="slow" advTm="1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D2191A5B61694F8D09B3A000626960" ma:contentTypeVersion="16" ma:contentTypeDescription="Create a new document." ma:contentTypeScope="" ma:versionID="9d41b210b08a570858a6967723fc7231">
  <xsd:schema xmlns:xsd="http://www.w3.org/2001/XMLSchema" xmlns:xs="http://www.w3.org/2001/XMLSchema" xmlns:p="http://schemas.microsoft.com/office/2006/metadata/properties" xmlns:ns2="e454c08e-d3be-4726-81bb-325c06d575de" xmlns:ns3="054d4a37-4a3a-4567-a3c8-c2a6f146d65a" targetNamespace="http://schemas.microsoft.com/office/2006/metadata/properties" ma:root="true" ma:fieldsID="e7e271f0882255c128f0c4c32c234178" ns2:_="" ns3:_="">
    <xsd:import namespace="e454c08e-d3be-4726-81bb-325c06d575de"/>
    <xsd:import namespace="054d4a37-4a3a-4567-a3c8-c2a6f146d65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54c08e-d3be-4726-81bb-325c06d575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522c90a-6969-42e9-ab91-a635e143dab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4d4a37-4a3a-4567-a3c8-c2a6f146d65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4de7fd1-f332-4a5a-8127-dddf2daf95d1}" ma:internalName="TaxCatchAll" ma:showField="CatchAllData" ma:web="054d4a37-4a3a-4567-a3c8-c2a6f146d6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0040E4-3CD7-49FA-86EE-6CF8FF1CBD96}">
  <ds:schemaRefs>
    <ds:schemaRef ds:uri="http://schemas.microsoft.com/sharepoint/v3/contenttype/forms"/>
  </ds:schemaRefs>
</ds:datastoreItem>
</file>

<file path=customXml/itemProps2.xml><?xml version="1.0" encoding="utf-8"?>
<ds:datastoreItem xmlns:ds="http://schemas.openxmlformats.org/officeDocument/2006/customXml" ds:itemID="{776F0D0A-9B35-40A5-833E-BE0D53F9B287}">
  <ds:schemaRefs>
    <ds:schemaRef ds:uri="054d4a37-4a3a-4567-a3c8-c2a6f146d65a"/>
    <ds:schemaRef ds:uri="e454c08e-d3be-4726-81bb-325c06d575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198</TotalTime>
  <Words>3017</Words>
  <Application>Microsoft Office PowerPoint</Application>
  <PresentationFormat>Widescreen</PresentationFormat>
  <Paragraphs>348</Paragraphs>
  <Slides>44</Slides>
  <Notes>0</Notes>
  <HiddenSlides>0</HiddenSlides>
  <MMClips>43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ITC Garamond Std Book Cond</vt:lpstr>
      <vt:lpstr>Merriweather</vt:lpstr>
      <vt:lpstr>Trebuchet MS</vt:lpstr>
      <vt:lpstr>Office Theme</vt:lpstr>
      <vt:lpstr>PowerPoint Presentation</vt:lpstr>
      <vt:lpstr>Meet the Office of International Admissions and Programs Team</vt:lpstr>
      <vt:lpstr>Office of International Admissions &amp; Programs Contact Information</vt:lpstr>
      <vt:lpstr>U.S. Immigration Documents</vt:lpstr>
      <vt:lpstr>Passport</vt:lpstr>
      <vt:lpstr>The SEVIS Form I-20</vt:lpstr>
      <vt:lpstr>Page 2 of your Form I-20 </vt:lpstr>
      <vt:lpstr>Pay the SEVIS I-901 Fee</vt:lpstr>
      <vt:lpstr>How do I pay the I-901 fee?</vt:lpstr>
      <vt:lpstr>Schedule Your Visa Appointment </vt:lpstr>
      <vt:lpstr>F-1 Visa</vt:lpstr>
      <vt:lpstr>Electronic I-94</vt:lpstr>
      <vt:lpstr>Preparing to Travel to the U.S.</vt:lpstr>
      <vt:lpstr>Register for Mandatory New International Student Orientation (NISO)</vt:lpstr>
      <vt:lpstr>Make Your Travel Plans</vt:lpstr>
      <vt:lpstr>Travel Documents</vt:lpstr>
      <vt:lpstr>Admissions Documents</vt:lpstr>
      <vt:lpstr>U.S. Port of Entry</vt:lpstr>
      <vt:lpstr>Deferred Inspection</vt:lpstr>
      <vt:lpstr>Welcome to the U.S.</vt:lpstr>
      <vt:lpstr>Complete Your F-1 Check-In</vt:lpstr>
      <vt:lpstr>Class Enrollment</vt:lpstr>
      <vt:lpstr>F-1 Full Course Study Requirements</vt:lpstr>
      <vt:lpstr>Withdrawal from a Class</vt:lpstr>
      <vt:lpstr>International Student Services</vt:lpstr>
      <vt:lpstr>Your International Advisor/DSO</vt:lpstr>
      <vt:lpstr>ISD Portal </vt:lpstr>
      <vt:lpstr>Keep All I-20s Issued to You</vt:lpstr>
      <vt:lpstr>Reporting Requirements</vt:lpstr>
      <vt:lpstr>F-1 Students and Employment</vt:lpstr>
      <vt:lpstr>Student Tax Return</vt:lpstr>
      <vt:lpstr>Adjusting to Life in the U.S</vt:lpstr>
      <vt:lpstr>Health Insurance</vt:lpstr>
      <vt:lpstr>Housing</vt:lpstr>
      <vt:lpstr>Transportation</vt:lpstr>
      <vt:lpstr>Cellphone Providers </vt:lpstr>
      <vt:lpstr>Banking</vt:lpstr>
      <vt:lpstr>Campus Resources </vt:lpstr>
      <vt:lpstr>Preparing for Class</vt:lpstr>
      <vt:lpstr>Academic Services</vt:lpstr>
      <vt:lpstr>Get Involved – Student Life</vt:lpstr>
      <vt:lpstr>International Student Pre-Arrival Guide</vt:lpstr>
      <vt:lpstr>Mandatory Acknowledgement Completion Form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 Katie Michelle</dc:creator>
  <cp:lastModifiedBy>McClendon, Johna Ma'Lena</cp:lastModifiedBy>
  <cp:revision>16</cp:revision>
  <dcterms:created xsi:type="dcterms:W3CDTF">2019-08-29T14:37:25Z</dcterms:created>
  <dcterms:modified xsi:type="dcterms:W3CDTF">2023-02-20T22:54:31Z</dcterms:modified>
</cp:coreProperties>
</file>