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6" r:id="rId2"/>
    <p:sldId id="317" r:id="rId3"/>
    <p:sldId id="316" r:id="rId4"/>
    <p:sldId id="318" r:id="rId5"/>
    <p:sldId id="319" r:id="rId6"/>
    <p:sldId id="323" r:id="rId7"/>
    <p:sldId id="322" r:id="rId8"/>
    <p:sldId id="315" r:id="rId9"/>
    <p:sldId id="321" r:id="rId10"/>
    <p:sldId id="330" r:id="rId11"/>
    <p:sldId id="325" r:id="rId12"/>
    <p:sldId id="326" r:id="rId13"/>
    <p:sldId id="327" r:id="rId14"/>
    <p:sldId id="328" r:id="rId15"/>
    <p:sldId id="329" r:id="rId16"/>
    <p:sldId id="320" r:id="rId17"/>
  </p:sldIdLst>
  <p:sldSz cx="9144000" cy="6858000" type="screen4x3"/>
  <p:notesSz cx="9236075" cy="6950075"/>
  <p:defaultTextStyle>
    <a:defPPr>
      <a:defRPr lang="en-US"/>
    </a:defPPr>
    <a:lvl1pPr marL="0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26">
          <p15:clr>
            <a:srgbClr val="A4A3A4"/>
          </p15:clr>
        </p15:guide>
        <p15:guide id="2" orient="horz" pos="3567">
          <p15:clr>
            <a:srgbClr val="A4A3A4"/>
          </p15:clr>
        </p15:guide>
        <p15:guide id="3" orient="horz" pos="2166">
          <p15:clr>
            <a:srgbClr val="A4A3A4"/>
          </p15:clr>
        </p15:guide>
        <p15:guide id="4" pos="2692">
          <p15:clr>
            <a:srgbClr val="A4A3A4"/>
          </p15:clr>
        </p15:guide>
        <p15:guide id="5" pos="219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89" userDrawn="1">
          <p15:clr>
            <a:srgbClr val="A4A3A4"/>
          </p15:clr>
        </p15:guide>
        <p15:guide id="2" pos="290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eelance 2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AD"/>
    <a:srgbClr val="00B159"/>
    <a:srgbClr val="EDA421"/>
    <a:srgbClr val="007DB4"/>
    <a:srgbClr val="0085A2"/>
    <a:srgbClr val="EEA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89409" autoAdjust="0"/>
  </p:normalViewPr>
  <p:slideViewPr>
    <p:cSldViewPr snapToGrid="0" snapToObjects="1">
      <p:cViewPr varScale="1">
        <p:scale>
          <a:sx n="85" d="100"/>
          <a:sy n="85" d="100"/>
        </p:scale>
        <p:origin x="990" y="36"/>
      </p:cViewPr>
      <p:guideLst>
        <p:guide orient="horz" pos="3526"/>
        <p:guide orient="horz" pos="3567"/>
        <p:guide orient="horz" pos="2166"/>
        <p:guide pos="2692"/>
        <p:guide pos="21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21" d="100"/>
          <a:sy n="121" d="100"/>
        </p:scale>
        <p:origin x="1974" y="360"/>
      </p:cViewPr>
      <p:guideLst>
        <p:guide orient="horz" pos="2189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715583" cy="44300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r>
              <a:rPr lang="en-US" b="1" dirty="0"/>
              <a:t>FRSF Information Session	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950" y="2"/>
            <a:ext cx="4002019" cy="348818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601259"/>
            <a:ext cx="4002019" cy="348818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950" y="6548457"/>
            <a:ext cx="4002019" cy="348818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085E716F-0AE4-4BA1-96E0-E835EEF17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837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002299" cy="347504"/>
          </a:xfrm>
          <a:prstGeom prst="rect">
            <a:avLst/>
          </a:prstGeom>
        </p:spPr>
        <p:txBody>
          <a:bodyPr vert="horz" lIns="92477" tIns="46237" rIns="92477" bIns="4623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41" y="0"/>
            <a:ext cx="4002299" cy="347504"/>
          </a:xfrm>
          <a:prstGeom prst="rect">
            <a:avLst/>
          </a:prstGeom>
        </p:spPr>
        <p:txBody>
          <a:bodyPr vert="horz" lIns="92477" tIns="46237" rIns="92477" bIns="46237" rtlCol="0"/>
          <a:lstStyle>
            <a:lvl1pPr algn="r">
              <a:defRPr sz="1200"/>
            </a:lvl1pPr>
          </a:lstStyle>
          <a:p>
            <a:fld id="{069B67C3-5ACA-EA46-A531-41774A3E4835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79725" y="520700"/>
            <a:ext cx="3476625" cy="2606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7" tIns="46237" rIns="92477" bIns="4623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01286"/>
            <a:ext cx="7388860" cy="3127534"/>
          </a:xfrm>
          <a:prstGeom prst="rect">
            <a:avLst/>
          </a:prstGeom>
        </p:spPr>
        <p:txBody>
          <a:bodyPr vert="horz" lIns="92477" tIns="46237" rIns="92477" bIns="4623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6601366"/>
            <a:ext cx="4002299" cy="347504"/>
          </a:xfrm>
          <a:prstGeom prst="rect">
            <a:avLst/>
          </a:prstGeom>
        </p:spPr>
        <p:txBody>
          <a:bodyPr vert="horz" lIns="92477" tIns="46237" rIns="92477" bIns="4623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41" y="6601366"/>
            <a:ext cx="4002299" cy="347504"/>
          </a:xfrm>
          <a:prstGeom prst="rect">
            <a:avLst/>
          </a:prstGeom>
        </p:spPr>
        <p:txBody>
          <a:bodyPr vert="horz" lIns="92477" tIns="46237" rIns="92477" bIns="46237" rtlCol="0" anchor="b"/>
          <a:lstStyle>
            <a:lvl1pPr algn="r">
              <a:defRPr sz="1200"/>
            </a:lvl1pPr>
          </a:lstStyle>
          <a:p>
            <a:fld id="{68B5B1BE-C117-2946-9575-7A00B18A6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463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5B1BE-C117-2946-9575-7A00B18A6E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86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5B1BE-C117-2946-9575-7A00B18A6E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40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1F1E7-4EFD-4BFF-B438-FCD52FD36B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69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8001"/>
            <a:ext cx="6462073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96748"/>
            <a:ext cx="6462073" cy="145947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600" y="152617"/>
            <a:ext cx="1221435" cy="365125"/>
          </a:xfrm>
        </p:spPr>
        <p:txBody>
          <a:bodyPr/>
          <a:lstStyle/>
          <a:p>
            <a:fld id="{C4D524A5-5B7C-6345-981D-3DC1C61B6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0954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79B4-CA73-EA4D-A95E-6A6FB9C4AE75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24A5-5B7C-6345-981D-3DC1C61B6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618529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618529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79B4-CA73-EA4D-A95E-6A6FB9C4AE75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24A5-5B7C-6345-981D-3DC1C61B6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52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20683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4279" y="1600201"/>
            <a:ext cx="338366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79B4-CA73-EA4D-A95E-6A6FB9C4AE75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24A5-5B7C-6345-981D-3DC1C61B6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49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320683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320683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75918" y="1535113"/>
            <a:ext cx="313202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75918" y="2174875"/>
            <a:ext cx="313202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79B4-CA73-EA4D-A95E-6A6FB9C4AE75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24A5-5B7C-6345-981D-3DC1C61B6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7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79B4-CA73-EA4D-A95E-6A6FB9C4AE75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24A5-5B7C-6345-981D-3DC1C61B6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7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363288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79B4-CA73-EA4D-A95E-6A6FB9C4AE75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24A5-5B7C-6345-981D-3DC1C61B6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11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0739" cy="114300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6750739" cy="4525963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179B4-CA73-EA4D-A95E-6A6FB9C4AE75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06708" y="6356350"/>
            <a:ext cx="2895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43579" y="6356350"/>
            <a:ext cx="136436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524A5-5B7C-6345-981D-3DC1C61B6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67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</p:sldLayoutIdLst>
  <p:txStyles>
    <p:titleStyle>
      <a:lvl1pPr algn="ctr" defTabSz="45714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0" indent="-342860" algn="l" defTabSz="457146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3" indent="-285717" algn="l" defTabSz="457146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7" indent="-228573" algn="l" defTabSz="457146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3" indent="-228573" algn="l" defTabSz="457146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9" indent="-228573" algn="l" defTabSz="457146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06" indent="-228573" algn="l" defTabSz="45714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45714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45714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45714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sponsoredprograms@UHCL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mailto:sponsoredprograms@uhcl.edu" TargetMode="Externa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669" y="1456114"/>
            <a:ext cx="7315200" cy="2998439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78AD"/>
                </a:solidFill>
              </a:rPr>
              <a:t>Faculty Research and Support Funds:</a:t>
            </a:r>
            <a:br>
              <a:rPr lang="en-US" sz="3600" b="1" dirty="0">
                <a:solidFill>
                  <a:srgbClr val="0078AD"/>
                </a:solidFill>
              </a:rPr>
            </a:br>
            <a:r>
              <a:rPr lang="en-US" sz="3600" b="1" i="1" dirty="0">
                <a:solidFill>
                  <a:srgbClr val="0078AD"/>
                </a:solidFill>
              </a:rPr>
              <a:t>Preparing a Competitive</a:t>
            </a:r>
            <a:br>
              <a:rPr lang="en-US" sz="3600" b="1" i="1" dirty="0">
                <a:solidFill>
                  <a:srgbClr val="0078AD"/>
                </a:solidFill>
              </a:rPr>
            </a:br>
            <a:r>
              <a:rPr lang="en-US" sz="3600" b="1" i="1" dirty="0">
                <a:solidFill>
                  <a:srgbClr val="0078AD"/>
                </a:solidFill>
              </a:rPr>
              <a:t>FRSF Proposal</a:t>
            </a:r>
            <a:br>
              <a:rPr lang="en-US" sz="3800" b="1" dirty="0">
                <a:solidFill>
                  <a:srgbClr val="0078AD"/>
                </a:solidFill>
              </a:rPr>
            </a:br>
            <a:r>
              <a:rPr lang="en-US" sz="3200" b="1" dirty="0">
                <a:solidFill>
                  <a:srgbClr val="0078AD"/>
                </a:solidFill>
              </a:rPr>
              <a:t>Office of Sponsored Programs</a:t>
            </a:r>
            <a:endParaRPr lang="en-US" sz="3800" b="1" dirty="0">
              <a:solidFill>
                <a:srgbClr val="0078AD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9A1939-5708-449D-A907-5FAF04A06D2D}"/>
              </a:ext>
            </a:extLst>
          </p:cNvPr>
          <p:cNvSpPr txBox="1"/>
          <p:nvPr/>
        </p:nvSpPr>
        <p:spPr>
          <a:xfrm>
            <a:off x="55718" y="5147970"/>
            <a:ext cx="10631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i="1" dirty="0"/>
              <a:t>Revised April 2021</a:t>
            </a:r>
          </a:p>
        </p:txBody>
      </p:sp>
    </p:spTree>
    <p:extLst>
      <p:ext uri="{BB962C8B-B14F-4D97-AF65-F5344CB8AC3E}">
        <p14:creationId xmlns:p14="http://schemas.microsoft.com/office/powerpoint/2010/main" val="3058898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39753" y="274638"/>
            <a:ext cx="7132320" cy="914400"/>
          </a:xfrm>
        </p:spPr>
        <p:txBody>
          <a:bodyPr>
            <a:normAutofit/>
          </a:bodyPr>
          <a:lstStyle/>
          <a:p>
            <a:pPr algn="l"/>
            <a:r>
              <a:rPr lang="en-US" altLang="en-US" b="1" dirty="0">
                <a:solidFill>
                  <a:srgbClr val="0078AD"/>
                </a:solidFill>
                <a:ea typeface="ＭＳ Ｐゴシック" panose="020B0600070205080204" pitchFamily="34" charset="-128"/>
              </a:rPr>
              <a:t>Grant Award Process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39753" y="1283516"/>
            <a:ext cx="7132320" cy="5299845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Proposals are segregated by faculty rank (assistant prof vs associate/full)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Each group of proposals is ranked by score</a:t>
            </a:r>
            <a:endParaRPr lang="en-US" sz="3000" dirty="0"/>
          </a:p>
          <a:p>
            <a:pPr>
              <a:spcBef>
                <a:spcPts val="0"/>
              </a:spcBef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Committee members and OSP executive director review rankings in each group and make preliminary recommendations about funding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Committee recommendations are submitted to the provost for approval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Recipients must attend a New Award Meeting with OSP and college business administrator to release the funds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spcBef>
                <a:spcPts val="0"/>
              </a:spcBef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lvl="1">
              <a:spcBef>
                <a:spcPts val="0"/>
              </a:spcBef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6470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39753" y="274638"/>
            <a:ext cx="7132320" cy="914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altLang="en-US" sz="4000" b="1" dirty="0">
                <a:solidFill>
                  <a:srgbClr val="0078AD"/>
                </a:solidFill>
                <a:ea typeface="ＭＳ Ｐゴシック" panose="020B0600070205080204" pitchFamily="34" charset="-128"/>
              </a:rPr>
              <a:t>Tip 1: Write to the Reviewers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39753" y="1283517"/>
            <a:ext cx="7132320" cy="5755410"/>
          </a:xfrm>
        </p:spPr>
        <p:txBody>
          <a:bodyPr>
            <a:spAutoFit/>
          </a:bodyPr>
          <a:lstStyle/>
          <a:p>
            <a:pPr marL="461963" indent="-461963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800" dirty="0">
                <a:ea typeface="ＭＳ Ｐゴシック" panose="020B0600070205080204" pitchFamily="34" charset="-128"/>
              </a:rPr>
              <a:t>At least one is not in your discipline.</a:t>
            </a:r>
          </a:p>
          <a:p>
            <a:pPr marL="461963" indent="-461963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800" dirty="0">
                <a:ea typeface="ＭＳ Ｐゴシック" panose="020B0600070205080204" pitchFamily="34" charset="-128"/>
              </a:rPr>
              <a:t>One or both may be outside your college.</a:t>
            </a:r>
          </a:p>
          <a:p>
            <a:pPr marL="461963" indent="-461963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800" dirty="0">
                <a:ea typeface="ＭＳ Ｐゴシック" panose="020B0600070205080204" pitchFamily="34" charset="-128"/>
              </a:rPr>
              <a:t>Proposal needs to be understandable to an educated person outside your field.</a:t>
            </a:r>
          </a:p>
          <a:p>
            <a:pPr marL="461963" indent="-461963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800" dirty="0">
                <a:ea typeface="ＭＳ Ｐゴシック" panose="020B0600070205080204" pitchFamily="34" charset="-128"/>
              </a:rPr>
              <a:t>If the only understandable sentence is the first line of your abstract, your proposal may not score well. </a:t>
            </a:r>
          </a:p>
          <a:p>
            <a:pPr marL="461963" indent="-461963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Get to the point quickly, so that reviewers know what you plan to do, how and why you plan to do it, and what resources are needed. 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lvl="1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4044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39753" y="274638"/>
            <a:ext cx="7132320" cy="914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altLang="en-US" sz="4000" b="1" dirty="0">
                <a:solidFill>
                  <a:srgbClr val="0078AD"/>
                </a:solidFill>
                <a:ea typeface="ＭＳ Ｐゴシック" panose="020B0600070205080204" pitchFamily="34" charset="-128"/>
              </a:rPr>
              <a:t>Tip 2: Use a Scholarly Approach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39753" y="1283517"/>
            <a:ext cx="7132320" cy="4524303"/>
          </a:xfrm>
        </p:spPr>
        <p:txBody>
          <a:bodyPr>
            <a:spAutoFit/>
          </a:bodyPr>
          <a:lstStyle/>
          <a:p>
            <a:pPr marL="452438" lvl="1" indent="-4524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Statements such as “Prior research has found that…” should be followed by citations of that work.</a:t>
            </a:r>
          </a:p>
          <a:p>
            <a:pPr marL="452438" lvl="1" indent="-4524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 complete, concise literature review is appropriate.  Tailor the review to what the proposal is requesting.</a:t>
            </a:r>
          </a:p>
          <a:p>
            <a:pPr marL="452438" lvl="1" indent="-4524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Include citations as part of the 10-page narrative. </a:t>
            </a:r>
            <a:endParaRPr lang="en-US" altLang="en-US" sz="3200" dirty="0">
              <a:ea typeface="ＭＳ Ｐゴシック" panose="020B0600070205080204" pitchFamily="34" charset="-128"/>
            </a:endParaRPr>
          </a:p>
          <a:p>
            <a:pPr lvl="1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altLang="en-US" sz="32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5801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39753" y="274638"/>
            <a:ext cx="7132320" cy="914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altLang="en-US" sz="4000" b="1" dirty="0">
                <a:solidFill>
                  <a:srgbClr val="0078AD"/>
                </a:solidFill>
                <a:ea typeface="ＭＳ Ｐゴシック" panose="020B0600070205080204" pitchFamily="34" charset="-128"/>
              </a:rPr>
              <a:t>Tip 3: Sell Your Idea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39753" y="1283517"/>
            <a:ext cx="7132320" cy="5016746"/>
          </a:xfrm>
        </p:spPr>
        <p:txBody>
          <a:bodyPr>
            <a:spAutoFit/>
          </a:bodyPr>
          <a:lstStyle/>
          <a:p>
            <a:pPr marL="452438" lvl="1" indent="-4524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Don’t assume the reviewers know why the project is important; tell them.</a:t>
            </a:r>
          </a:p>
          <a:p>
            <a:pPr marL="452438" lvl="1" indent="-4524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Explain why the project matters to UHCL.</a:t>
            </a:r>
          </a:p>
          <a:p>
            <a:pPr marL="452438" lvl="1" indent="-4524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Explain how the project advances your field or discipline.</a:t>
            </a:r>
          </a:p>
          <a:p>
            <a:pPr marL="452438" lvl="1" indent="-4524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Include a thorough but realistic plan for disseminating the results of your project.</a:t>
            </a:r>
            <a:endParaRPr lang="en-US" altLang="en-US" sz="3200" dirty="0">
              <a:ea typeface="ＭＳ Ｐゴシック" panose="020B0600070205080204" pitchFamily="34" charset="-128"/>
            </a:endParaRPr>
          </a:p>
          <a:p>
            <a:pPr lvl="1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altLang="en-US" sz="32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8138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39753" y="274638"/>
            <a:ext cx="7132320" cy="914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altLang="en-US" sz="4000" b="1" dirty="0">
                <a:solidFill>
                  <a:srgbClr val="0078AD"/>
                </a:solidFill>
                <a:ea typeface="ＭＳ Ｐゴシック" panose="020B0600070205080204" pitchFamily="34" charset="-128"/>
              </a:rPr>
              <a:t>Tip 4: Pay Attention </a:t>
            </a:r>
            <a:r>
              <a:rPr lang="en-US" altLang="en-US" sz="4000" b="1">
                <a:solidFill>
                  <a:srgbClr val="0078AD"/>
                </a:solidFill>
                <a:ea typeface="ＭＳ Ｐゴシック" panose="020B0600070205080204" pitchFamily="34" charset="-128"/>
              </a:rPr>
              <a:t>to Details</a:t>
            </a:r>
            <a:endParaRPr lang="en-US" altLang="en-US" sz="4000" b="1" dirty="0">
              <a:solidFill>
                <a:srgbClr val="0078AD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39753" y="1283517"/>
            <a:ext cx="7132320" cy="4524303"/>
          </a:xfrm>
        </p:spPr>
        <p:txBody>
          <a:bodyPr>
            <a:spAutoFit/>
          </a:bodyPr>
          <a:lstStyle/>
          <a:p>
            <a:pPr marL="452438" lvl="1" indent="-4524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Double-check budget calculations and consistency with budget justification</a:t>
            </a:r>
          </a:p>
          <a:p>
            <a:pPr marL="452438" lvl="1" indent="-4524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Follow the formatting requirements:</a:t>
            </a:r>
          </a:p>
          <a:p>
            <a:pPr marL="914400" lvl="1" indent="-452438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Maximum 10 pages, double-spaced</a:t>
            </a:r>
          </a:p>
          <a:p>
            <a:pPr marL="914400" lvl="1" indent="-452438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1” margins and </a:t>
            </a:r>
            <a:r>
              <a:rPr lang="en-US" sz="3200" u="sng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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12 point font</a:t>
            </a:r>
          </a:p>
          <a:p>
            <a:pPr marL="452438" lvl="1" indent="-4524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Use the current cover page form (available on OSP web site)</a:t>
            </a:r>
          </a:p>
          <a:p>
            <a:pPr marL="452438" lvl="1" indent="-4524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Assemble the proposal components in the order listed in guidelines</a:t>
            </a:r>
          </a:p>
        </p:txBody>
      </p:sp>
    </p:spTree>
    <p:extLst>
      <p:ext uri="{BB962C8B-B14F-4D97-AF65-F5344CB8AC3E}">
        <p14:creationId xmlns:p14="http://schemas.microsoft.com/office/powerpoint/2010/main" val="28445140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39753" y="274638"/>
            <a:ext cx="7132320" cy="914400"/>
          </a:xfrm>
        </p:spPr>
        <p:txBody>
          <a:bodyPr>
            <a:normAutofit fontScale="90000"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altLang="en-US" sz="4000" b="1" dirty="0">
                <a:solidFill>
                  <a:srgbClr val="0078AD"/>
                </a:solidFill>
                <a:ea typeface="ＭＳ Ｐゴシック" panose="020B0600070205080204" pitchFamily="34" charset="-128"/>
              </a:rPr>
              <a:t>Tip 5: Seek and Use Reviewers’ Advice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36568" y="1459686"/>
            <a:ext cx="7132320" cy="4961358"/>
          </a:xfrm>
          <a:prstGeom prst="rect">
            <a:avLst/>
          </a:prstGeom>
        </p:spPr>
        <p:txBody>
          <a:bodyPr vert="horz" lIns="18288" tIns="18288" rIns="18288" bIns="18288" rtlCol="0">
            <a:spAutoFit/>
          </a:bodyPr>
          <a:lstStyle>
            <a:lvl1pPr marL="342860" indent="-342860" algn="l" defTabSz="457146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863" indent="-285717" algn="l" defTabSz="457146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867" indent="-228573" algn="l" defTabSz="457146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013" indent="-228573" algn="l" defTabSz="457146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159" indent="-228573" algn="l" defTabSz="457146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06" indent="-228573" algn="l" defTabSz="457146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453" indent="-228573" algn="l" defTabSz="457146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599" indent="-228573" algn="l" defTabSz="457146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746" indent="-228573" algn="l" defTabSz="457146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9088" lvl="1" indent="-319088">
              <a:spcBef>
                <a:spcPts val="0"/>
              </a:spcBef>
              <a:buFont typeface="Arial"/>
              <a:buNone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FY2021 FRSF Committee Members</a:t>
            </a:r>
          </a:p>
          <a:p>
            <a:pPr marL="319088" lvl="1" indent="-319088">
              <a:spcBef>
                <a:spcPts val="0"/>
              </a:spcBef>
              <a:buFont typeface="Arial"/>
              <a:buNone/>
            </a:pP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0040" lvl="1" indent="0">
              <a:spcBef>
                <a:spcPts val="0"/>
              </a:spcBef>
              <a:buFont typeface="Arial"/>
              <a:buNone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BUS: </a:t>
            </a:r>
          </a:p>
          <a:p>
            <a:pPr marL="320040" lvl="1" indent="0">
              <a:spcBef>
                <a:spcPts val="0"/>
              </a:spcBef>
              <a:buFont typeface="Arial"/>
              <a:buNone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Timothy Michael &amp; Grady Perdue</a:t>
            </a:r>
          </a:p>
          <a:p>
            <a:pPr marL="320040" lvl="1" indent="0">
              <a:spcBef>
                <a:spcPts val="0"/>
              </a:spcBef>
              <a:buFont typeface="Arial"/>
              <a:buNone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COE: </a:t>
            </a:r>
          </a:p>
          <a:p>
            <a:pPr marL="320040" lvl="1" indent="0">
              <a:spcBef>
                <a:spcPts val="0"/>
              </a:spcBef>
              <a:buFont typeface="Arial"/>
              <a:buNone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Renee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Lastrapes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&amp; Amy Orange</a:t>
            </a:r>
          </a:p>
          <a:p>
            <a:pPr marL="320040" lvl="1" indent="0">
              <a:spcBef>
                <a:spcPts val="0"/>
              </a:spcBef>
              <a:buFont typeface="Arial"/>
              <a:buNone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HSH: </a:t>
            </a:r>
          </a:p>
          <a:p>
            <a:pPr marL="457146" lvl="1" indent="0">
              <a:spcBef>
                <a:spcPts val="0"/>
              </a:spcBef>
              <a:buFont typeface="Arial"/>
              <a:buNone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	Anne Marcoline &amp; Steve Sutherland</a:t>
            </a:r>
          </a:p>
          <a:p>
            <a:pPr marL="320040" lvl="1" indent="0">
              <a:spcBef>
                <a:spcPts val="0"/>
              </a:spcBef>
              <a:buFont typeface="Arial"/>
              <a:buNone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CSE: </a:t>
            </a:r>
          </a:p>
          <a:p>
            <a:pPr marL="320040" lvl="1" indent="0">
              <a:spcBef>
                <a:spcPts val="0"/>
              </a:spcBef>
              <a:buFont typeface="Arial"/>
              <a:buNone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		Hakduran Koc &amp; Yi Su</a:t>
            </a:r>
            <a:endParaRPr lang="en-US" altLang="en-US" sz="32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4606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39753" y="274638"/>
            <a:ext cx="7132320" cy="914400"/>
          </a:xfrm>
        </p:spPr>
        <p:txBody>
          <a:bodyPr>
            <a:normAutofit/>
          </a:bodyPr>
          <a:lstStyle/>
          <a:p>
            <a:pPr algn="l"/>
            <a:r>
              <a:rPr lang="en-US" altLang="en-US" b="1" dirty="0">
                <a:solidFill>
                  <a:srgbClr val="0078AD"/>
                </a:solidFill>
                <a:ea typeface="ＭＳ Ｐゴシック" panose="020B0600070205080204" pitchFamily="34" charset="-128"/>
              </a:rPr>
              <a:t>Wrap-Up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39753" y="1283517"/>
            <a:ext cx="7132320" cy="49097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REMINDER: </a:t>
            </a:r>
            <a:r>
              <a:rPr lang="en-US" altLang="en-US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See this cycle’s deadlines on OSP web site </a:t>
            </a:r>
            <a:r>
              <a:rPr lang="en-US" altLang="en-US" dirty="0">
                <a:ea typeface="ＭＳ Ｐゴシック" panose="020B0600070205080204" pitchFamily="34" charset="-128"/>
              </a:rPr>
              <a:t>(including dean’s approval – ask early!)</a:t>
            </a:r>
          </a:p>
          <a:p>
            <a:pPr marL="0" indent="0">
              <a:buNone/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What questions do you have?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What topics or issues need further discussion?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Next steps: preliminary planning for summer and fall workshops</a:t>
            </a:r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0" lvl="1" indent="0">
              <a:buFontTx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For additional information or assistance:</a:t>
            </a:r>
          </a:p>
          <a:p>
            <a:pPr marL="228600" lvl="1" indent="0">
              <a:buFontTx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  <a:hlinkClick r:id="rId2"/>
              </a:rPr>
              <a:t>sponsoredprograms@UHCL.edu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marL="228600" lvl="1" indent="0">
              <a:buFontTx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281.283.3015</a:t>
            </a:r>
          </a:p>
        </p:txBody>
      </p:sp>
    </p:spTree>
    <p:extLst>
      <p:ext uri="{BB962C8B-B14F-4D97-AF65-F5344CB8AC3E}">
        <p14:creationId xmlns:p14="http://schemas.microsoft.com/office/powerpoint/2010/main" val="2310921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975" y="274638"/>
            <a:ext cx="7132320" cy="9144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rgbClr val="0078AD"/>
                </a:solidFill>
              </a:rPr>
              <a:t>The Big Picture: What Is FRSF?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975" y="1600201"/>
            <a:ext cx="7132320" cy="490126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Acronym: </a:t>
            </a:r>
            <a:r>
              <a:rPr lang="en-US" b="1" dirty="0">
                <a:solidFill>
                  <a:srgbClr val="00B159"/>
                </a:solidFill>
              </a:rPr>
              <a:t>F</a:t>
            </a:r>
            <a:r>
              <a:rPr lang="en-US" dirty="0"/>
              <a:t>aculty </a:t>
            </a:r>
            <a:r>
              <a:rPr lang="en-US" b="1" dirty="0">
                <a:solidFill>
                  <a:srgbClr val="00B159"/>
                </a:solidFill>
              </a:rPr>
              <a:t>R</a:t>
            </a:r>
            <a:r>
              <a:rPr lang="en-US" dirty="0"/>
              <a:t>esearch and </a:t>
            </a:r>
            <a:r>
              <a:rPr lang="en-US" b="1" dirty="0">
                <a:solidFill>
                  <a:srgbClr val="00B159"/>
                </a:solidFill>
              </a:rPr>
              <a:t>S</a:t>
            </a:r>
            <a:r>
              <a:rPr lang="en-US" dirty="0"/>
              <a:t>upport </a:t>
            </a:r>
            <a:r>
              <a:rPr lang="en-US" b="1" dirty="0">
                <a:solidFill>
                  <a:srgbClr val="00B159"/>
                </a:solidFill>
              </a:rPr>
              <a:t>F</a:t>
            </a:r>
            <a:r>
              <a:rPr lang="en-US" dirty="0"/>
              <a:t>unds</a:t>
            </a:r>
          </a:p>
          <a:p>
            <a:pPr>
              <a:spcBef>
                <a:spcPts val="0"/>
              </a:spcBef>
            </a:pPr>
            <a:r>
              <a:rPr lang="en-US" dirty="0"/>
              <a:t>Translation: Internal funding for research, creative and scholarly activities</a:t>
            </a:r>
          </a:p>
          <a:p>
            <a:pPr>
              <a:spcBef>
                <a:spcPts val="0"/>
              </a:spcBef>
            </a:pPr>
            <a:r>
              <a:rPr lang="en-US" dirty="0"/>
              <a:t>Intended for small projects ($3,500 on average) that help lay the foundation for larger external grants or for more advanced scholarship</a:t>
            </a:r>
          </a:p>
        </p:txBody>
      </p:sp>
    </p:spTree>
    <p:extLst>
      <p:ext uri="{BB962C8B-B14F-4D97-AF65-F5344CB8AC3E}">
        <p14:creationId xmlns:p14="http://schemas.microsoft.com/office/powerpoint/2010/main" val="269564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975" y="274638"/>
            <a:ext cx="7132320" cy="100584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rgbClr val="0078AD"/>
                </a:solidFill>
              </a:rPr>
              <a:t>Who Can Apply?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975" y="1600201"/>
            <a:ext cx="7132320" cy="4901267"/>
          </a:xfrm>
        </p:spPr>
        <p:txBody>
          <a:bodyPr>
            <a:normAutofit/>
          </a:bodyPr>
          <a:lstStyle/>
          <a:p>
            <a:pPr marL="461963" indent="-461963">
              <a:buNone/>
            </a:pPr>
            <a:r>
              <a:rPr lang="en-US" dirty="0"/>
              <a:t>Short Answer: See section 3 in guidelines (“Eligibility”)</a:t>
            </a:r>
          </a:p>
          <a:p>
            <a:pPr marL="461963" indent="-461963">
              <a:buNone/>
            </a:pPr>
            <a:r>
              <a:rPr lang="en-US" dirty="0"/>
              <a:t>Applications limited to:</a:t>
            </a:r>
          </a:p>
          <a:p>
            <a:pPr marL="227013" indent="0">
              <a:buNone/>
            </a:pPr>
            <a:r>
              <a:rPr lang="en-US" dirty="0"/>
              <a:t>Full-time, tenure-track or tenured faculty who:</a:t>
            </a:r>
          </a:p>
          <a:p>
            <a:pPr marL="741363" indent="-514350">
              <a:buAutoNum type="alphaLcParenR"/>
            </a:pPr>
            <a:r>
              <a:rPr lang="en-US" dirty="0"/>
              <a:t>Have no other current FRSF awards; and </a:t>
            </a:r>
          </a:p>
          <a:p>
            <a:pPr marL="741363" indent="-514350">
              <a:buAutoNum type="alphaLcParenR"/>
            </a:pPr>
            <a:r>
              <a:rPr lang="en-US" dirty="0"/>
              <a:t>Have no overdue FRSF final reports</a:t>
            </a:r>
          </a:p>
        </p:txBody>
      </p:sp>
    </p:spTree>
    <p:extLst>
      <p:ext uri="{BB962C8B-B14F-4D97-AF65-F5344CB8AC3E}">
        <p14:creationId xmlns:p14="http://schemas.microsoft.com/office/powerpoint/2010/main" val="194932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529" y="274638"/>
            <a:ext cx="7132320" cy="914400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0078AD"/>
                </a:solidFill>
              </a:rPr>
              <a:t>How Do I Apply?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13138" y="1488727"/>
            <a:ext cx="1612868" cy="4437374"/>
            <a:chOff x="213138" y="1488727"/>
            <a:chExt cx="1612868" cy="4437374"/>
          </a:xfrm>
        </p:grpSpPr>
        <p:sp>
          <p:nvSpPr>
            <p:cNvPr id="5" name="Straight Connector 4"/>
            <p:cNvSpPr/>
            <p:nvPr/>
          </p:nvSpPr>
          <p:spPr>
            <a:xfrm>
              <a:off x="213138" y="1811301"/>
              <a:ext cx="0" cy="411480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Rectangle 5"/>
            <p:cNvSpPr/>
            <p:nvPr/>
          </p:nvSpPr>
          <p:spPr>
            <a:xfrm>
              <a:off x="293782" y="1908073"/>
              <a:ext cx="1526903" cy="1306423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293782" y="3214496"/>
              <a:ext cx="1526903" cy="1709841"/>
            </a:xfrm>
            <a:custGeom>
              <a:avLst/>
              <a:gdLst>
                <a:gd name="connsiteX0" fmla="*/ 0 w 1526903"/>
                <a:gd name="connsiteY0" fmla="*/ 0 h 1499968"/>
                <a:gd name="connsiteX1" fmla="*/ 1526903 w 1526903"/>
                <a:gd name="connsiteY1" fmla="*/ 0 h 1499968"/>
                <a:gd name="connsiteX2" fmla="*/ 1526903 w 1526903"/>
                <a:gd name="connsiteY2" fmla="*/ 1499968 h 1499968"/>
                <a:gd name="connsiteX3" fmla="*/ 0 w 1526903"/>
                <a:gd name="connsiteY3" fmla="*/ 1499968 h 1499968"/>
                <a:gd name="connsiteX4" fmla="*/ 0 w 1526903"/>
                <a:gd name="connsiteY4" fmla="*/ 0 h 149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903" h="1499968">
                  <a:moveTo>
                    <a:pt x="0" y="0"/>
                  </a:moveTo>
                  <a:lnTo>
                    <a:pt x="1526903" y="0"/>
                  </a:lnTo>
                  <a:lnTo>
                    <a:pt x="1526903" y="1499968"/>
                  </a:lnTo>
                  <a:lnTo>
                    <a:pt x="0" y="149996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640" tIns="40640" rIns="40640" bIns="40640" numCol="1" spcCol="1270" anchor="t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/>
                <a:t>Compose FRSF proposal according to guidelines (solicit feedback from peers and committee)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213138" y="1488727"/>
              <a:ext cx="1612868" cy="322573"/>
            </a:xfrm>
            <a:custGeom>
              <a:avLst/>
              <a:gdLst>
                <a:gd name="connsiteX0" fmla="*/ 0 w 1612868"/>
                <a:gd name="connsiteY0" fmla="*/ 0 h 322573"/>
                <a:gd name="connsiteX1" fmla="*/ 1612868 w 1612868"/>
                <a:gd name="connsiteY1" fmla="*/ 0 h 322573"/>
                <a:gd name="connsiteX2" fmla="*/ 1612868 w 1612868"/>
                <a:gd name="connsiteY2" fmla="*/ 322573 h 322573"/>
                <a:gd name="connsiteX3" fmla="*/ 0 w 1612868"/>
                <a:gd name="connsiteY3" fmla="*/ 322573 h 322573"/>
                <a:gd name="connsiteX4" fmla="*/ 0 w 1612868"/>
                <a:gd name="connsiteY4" fmla="*/ 0 h 322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12868" h="322573">
                  <a:moveTo>
                    <a:pt x="0" y="0"/>
                  </a:moveTo>
                  <a:lnTo>
                    <a:pt x="1612868" y="0"/>
                  </a:lnTo>
                  <a:lnTo>
                    <a:pt x="1612868" y="322573"/>
                  </a:lnTo>
                  <a:lnTo>
                    <a:pt x="0" y="32257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640" tIns="40640" rIns="40640" bIns="4064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/>
                <a:t>Step 1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005379" y="1488727"/>
            <a:ext cx="1612868" cy="4437374"/>
            <a:chOff x="2005379" y="1488727"/>
            <a:chExt cx="1612868" cy="4437374"/>
          </a:xfrm>
        </p:grpSpPr>
        <p:sp>
          <p:nvSpPr>
            <p:cNvPr id="9" name="Straight Connector 8"/>
            <p:cNvSpPr/>
            <p:nvPr/>
          </p:nvSpPr>
          <p:spPr>
            <a:xfrm>
              <a:off x="2005379" y="1811301"/>
              <a:ext cx="0" cy="411480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2086022" y="1908073"/>
              <a:ext cx="1526903" cy="1306423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t="-26000" b="-26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2086022" y="3214497"/>
              <a:ext cx="1526903" cy="2711604"/>
            </a:xfrm>
            <a:custGeom>
              <a:avLst/>
              <a:gdLst>
                <a:gd name="connsiteX0" fmla="*/ 0 w 1526903"/>
                <a:gd name="connsiteY0" fmla="*/ 0 h 1499968"/>
                <a:gd name="connsiteX1" fmla="*/ 1526903 w 1526903"/>
                <a:gd name="connsiteY1" fmla="*/ 0 h 1499968"/>
                <a:gd name="connsiteX2" fmla="*/ 1526903 w 1526903"/>
                <a:gd name="connsiteY2" fmla="*/ 1499968 h 1499968"/>
                <a:gd name="connsiteX3" fmla="*/ 0 w 1526903"/>
                <a:gd name="connsiteY3" fmla="*/ 1499968 h 1499968"/>
                <a:gd name="connsiteX4" fmla="*/ 0 w 1526903"/>
                <a:gd name="connsiteY4" fmla="*/ 0 h 149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903" h="1499968">
                  <a:moveTo>
                    <a:pt x="0" y="0"/>
                  </a:moveTo>
                  <a:lnTo>
                    <a:pt x="1526903" y="0"/>
                  </a:lnTo>
                  <a:lnTo>
                    <a:pt x="1526903" y="1499968"/>
                  </a:lnTo>
                  <a:lnTo>
                    <a:pt x="0" y="149996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640" tIns="40640" rIns="40640" bIns="40640" numCol="1" spcCol="1270" anchor="t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/>
                <a:t>Email completed proposal AND your current CV to your Dean to request support for funding.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50" kern="1200" dirty="0"/>
                <a:t>(CC: your Dean’s admin asst. and </a:t>
              </a:r>
              <a:r>
                <a:rPr lang="en-US" sz="1050" kern="1200" dirty="0">
                  <a:hlinkClick r:id="rId5"/>
                </a:rPr>
                <a:t>sponsoredprograms@uhcl.edu</a:t>
              </a:r>
              <a:r>
                <a:rPr lang="en-US" sz="1050" kern="1200" dirty="0"/>
                <a:t>) 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2005379" y="1488727"/>
              <a:ext cx="1612868" cy="322573"/>
            </a:xfrm>
            <a:custGeom>
              <a:avLst/>
              <a:gdLst>
                <a:gd name="connsiteX0" fmla="*/ 0 w 1612868"/>
                <a:gd name="connsiteY0" fmla="*/ 0 h 322573"/>
                <a:gd name="connsiteX1" fmla="*/ 1612868 w 1612868"/>
                <a:gd name="connsiteY1" fmla="*/ 0 h 322573"/>
                <a:gd name="connsiteX2" fmla="*/ 1612868 w 1612868"/>
                <a:gd name="connsiteY2" fmla="*/ 322573 h 322573"/>
                <a:gd name="connsiteX3" fmla="*/ 0 w 1612868"/>
                <a:gd name="connsiteY3" fmla="*/ 322573 h 322573"/>
                <a:gd name="connsiteX4" fmla="*/ 0 w 1612868"/>
                <a:gd name="connsiteY4" fmla="*/ 0 h 322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12868" h="322573">
                  <a:moveTo>
                    <a:pt x="0" y="0"/>
                  </a:moveTo>
                  <a:lnTo>
                    <a:pt x="1612868" y="0"/>
                  </a:lnTo>
                  <a:lnTo>
                    <a:pt x="1612868" y="322573"/>
                  </a:lnTo>
                  <a:lnTo>
                    <a:pt x="0" y="32257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640" tIns="40640" rIns="40640" bIns="4064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/>
                <a:t>Step 2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789230" y="1488727"/>
            <a:ext cx="1612868" cy="4437374"/>
            <a:chOff x="3789230" y="1488727"/>
            <a:chExt cx="1612868" cy="4437374"/>
          </a:xfrm>
        </p:grpSpPr>
        <p:sp>
          <p:nvSpPr>
            <p:cNvPr id="13" name="Straight Connector 12"/>
            <p:cNvSpPr/>
            <p:nvPr/>
          </p:nvSpPr>
          <p:spPr>
            <a:xfrm>
              <a:off x="3789230" y="1811301"/>
              <a:ext cx="0" cy="411480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ectangle 13"/>
            <p:cNvSpPr/>
            <p:nvPr/>
          </p:nvSpPr>
          <p:spPr>
            <a:xfrm>
              <a:off x="3869874" y="1908073"/>
              <a:ext cx="1526903" cy="1306423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14000" r="-14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3869874" y="3214497"/>
              <a:ext cx="1526903" cy="1499968"/>
            </a:xfrm>
            <a:custGeom>
              <a:avLst/>
              <a:gdLst>
                <a:gd name="connsiteX0" fmla="*/ 0 w 1526903"/>
                <a:gd name="connsiteY0" fmla="*/ 0 h 1499968"/>
                <a:gd name="connsiteX1" fmla="*/ 1526903 w 1526903"/>
                <a:gd name="connsiteY1" fmla="*/ 0 h 1499968"/>
                <a:gd name="connsiteX2" fmla="*/ 1526903 w 1526903"/>
                <a:gd name="connsiteY2" fmla="*/ 1499968 h 1499968"/>
                <a:gd name="connsiteX3" fmla="*/ 0 w 1526903"/>
                <a:gd name="connsiteY3" fmla="*/ 1499968 h 1499968"/>
                <a:gd name="connsiteX4" fmla="*/ 0 w 1526903"/>
                <a:gd name="connsiteY4" fmla="*/ 0 h 149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903" h="1499968">
                  <a:moveTo>
                    <a:pt x="0" y="0"/>
                  </a:moveTo>
                  <a:lnTo>
                    <a:pt x="1526903" y="0"/>
                  </a:lnTo>
                  <a:lnTo>
                    <a:pt x="1526903" y="1499968"/>
                  </a:lnTo>
                  <a:lnTo>
                    <a:pt x="0" y="149996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640" tIns="40640" rIns="40640" bIns="40640" numCol="1" spcCol="1270" anchor="t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/>
                <a:t>The Dean emails support of your proposal directly to the Office of Sponsored Programs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3789230" y="1488727"/>
              <a:ext cx="1612868" cy="322573"/>
            </a:xfrm>
            <a:custGeom>
              <a:avLst/>
              <a:gdLst>
                <a:gd name="connsiteX0" fmla="*/ 0 w 1612868"/>
                <a:gd name="connsiteY0" fmla="*/ 0 h 322573"/>
                <a:gd name="connsiteX1" fmla="*/ 1612868 w 1612868"/>
                <a:gd name="connsiteY1" fmla="*/ 0 h 322573"/>
                <a:gd name="connsiteX2" fmla="*/ 1612868 w 1612868"/>
                <a:gd name="connsiteY2" fmla="*/ 322573 h 322573"/>
                <a:gd name="connsiteX3" fmla="*/ 0 w 1612868"/>
                <a:gd name="connsiteY3" fmla="*/ 322573 h 322573"/>
                <a:gd name="connsiteX4" fmla="*/ 0 w 1612868"/>
                <a:gd name="connsiteY4" fmla="*/ 0 h 322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12868" h="322573">
                  <a:moveTo>
                    <a:pt x="0" y="0"/>
                  </a:moveTo>
                  <a:lnTo>
                    <a:pt x="1612868" y="0"/>
                  </a:lnTo>
                  <a:lnTo>
                    <a:pt x="1612868" y="322573"/>
                  </a:lnTo>
                  <a:lnTo>
                    <a:pt x="0" y="32257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640" tIns="40640" rIns="40640" bIns="4064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/>
                <a:t>Step 3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581471" y="1488727"/>
            <a:ext cx="1635122" cy="4437374"/>
            <a:chOff x="5581471" y="1488727"/>
            <a:chExt cx="1635122" cy="4437374"/>
          </a:xfrm>
        </p:grpSpPr>
        <p:sp>
          <p:nvSpPr>
            <p:cNvPr id="17" name="Straight Connector 16"/>
            <p:cNvSpPr/>
            <p:nvPr/>
          </p:nvSpPr>
          <p:spPr>
            <a:xfrm>
              <a:off x="5581471" y="1811301"/>
              <a:ext cx="0" cy="411480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5662113" y="1908073"/>
              <a:ext cx="1554480" cy="1306423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13000" r="-13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Freeform 18"/>
            <p:cNvSpPr/>
            <p:nvPr/>
          </p:nvSpPr>
          <p:spPr>
            <a:xfrm>
              <a:off x="5662114" y="3214497"/>
              <a:ext cx="1526903" cy="2464850"/>
            </a:xfrm>
            <a:custGeom>
              <a:avLst/>
              <a:gdLst>
                <a:gd name="connsiteX0" fmla="*/ 0 w 1526903"/>
                <a:gd name="connsiteY0" fmla="*/ 0 h 1499968"/>
                <a:gd name="connsiteX1" fmla="*/ 1526903 w 1526903"/>
                <a:gd name="connsiteY1" fmla="*/ 0 h 1499968"/>
                <a:gd name="connsiteX2" fmla="*/ 1526903 w 1526903"/>
                <a:gd name="connsiteY2" fmla="*/ 1499968 h 1499968"/>
                <a:gd name="connsiteX3" fmla="*/ 0 w 1526903"/>
                <a:gd name="connsiteY3" fmla="*/ 1499968 h 1499968"/>
                <a:gd name="connsiteX4" fmla="*/ 0 w 1526903"/>
                <a:gd name="connsiteY4" fmla="*/ 0 h 149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903" h="1499968">
                  <a:moveTo>
                    <a:pt x="0" y="0"/>
                  </a:moveTo>
                  <a:lnTo>
                    <a:pt x="1526903" y="0"/>
                  </a:lnTo>
                  <a:lnTo>
                    <a:pt x="1526903" y="1499968"/>
                  </a:lnTo>
                  <a:lnTo>
                    <a:pt x="0" y="149996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640" tIns="40640" rIns="40640" bIns="40640" numCol="1" spcCol="1270" anchor="t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/>
                <a:t>OSP will acknowledge receipt of the proposal and support from the Dean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kern="1200" dirty="0"/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/>
                <a:t>The submission is COMPLETE!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5581471" y="1488727"/>
              <a:ext cx="1612868" cy="322573"/>
            </a:xfrm>
            <a:custGeom>
              <a:avLst/>
              <a:gdLst>
                <a:gd name="connsiteX0" fmla="*/ 0 w 1612868"/>
                <a:gd name="connsiteY0" fmla="*/ 0 h 322573"/>
                <a:gd name="connsiteX1" fmla="*/ 1612868 w 1612868"/>
                <a:gd name="connsiteY1" fmla="*/ 0 h 322573"/>
                <a:gd name="connsiteX2" fmla="*/ 1612868 w 1612868"/>
                <a:gd name="connsiteY2" fmla="*/ 322573 h 322573"/>
                <a:gd name="connsiteX3" fmla="*/ 0 w 1612868"/>
                <a:gd name="connsiteY3" fmla="*/ 322573 h 322573"/>
                <a:gd name="connsiteX4" fmla="*/ 0 w 1612868"/>
                <a:gd name="connsiteY4" fmla="*/ 0 h 322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12868" h="322573">
                  <a:moveTo>
                    <a:pt x="0" y="0"/>
                  </a:moveTo>
                  <a:lnTo>
                    <a:pt x="1612868" y="0"/>
                  </a:lnTo>
                  <a:lnTo>
                    <a:pt x="1612868" y="322573"/>
                  </a:lnTo>
                  <a:lnTo>
                    <a:pt x="0" y="32257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640" tIns="40640" rIns="40640" bIns="4064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/>
                <a:t>Step 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489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7132320" cy="914400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0078AD"/>
                </a:solidFill>
              </a:rPr>
              <a:t>What Is the Money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89039"/>
            <a:ext cx="7132320" cy="523692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/>
              <a:t>Equipment, supplies, and materials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Student assistants (grad or undergrad) – salary and fringe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Travel necessary to conduct research (NOTE: NOT to present the research at a conference)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Copyright permission expenses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Cost of training or coursework to develop new research skills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Preparation of monographs, including textual &amp; biographical research, annotation, indexing </a:t>
            </a:r>
            <a:r>
              <a:rPr lang="en-US" sz="2800" dirty="0" err="1"/>
              <a:t>etc</a:t>
            </a:r>
            <a:r>
              <a:rPr lang="en-US" sz="2800" dirty="0"/>
              <a:t> – scholarly books only, not textbooks</a:t>
            </a:r>
          </a:p>
          <a:p>
            <a:pPr>
              <a:spcBef>
                <a:spcPts val="0"/>
              </a:spcBef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8902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975" y="274638"/>
            <a:ext cx="7132320" cy="100584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rgbClr val="0078AD"/>
                </a:solidFill>
              </a:rPr>
              <a:t>Examples of Recent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975" y="1600201"/>
            <a:ext cx="7132320" cy="4901267"/>
          </a:xfrm>
        </p:spPr>
        <p:txBody>
          <a:bodyPr>
            <a:normAutofit/>
          </a:bodyPr>
          <a:lstStyle/>
          <a:p>
            <a:r>
              <a:rPr lang="en-US" sz="2800" dirty="0"/>
              <a:t>Research assistant to do computer programming</a:t>
            </a:r>
          </a:p>
          <a:p>
            <a:r>
              <a:rPr lang="en-US" sz="2800" dirty="0"/>
              <a:t>Participant incentives (gift cards)</a:t>
            </a:r>
          </a:p>
          <a:p>
            <a:r>
              <a:rPr lang="en-US" sz="2800" dirty="0"/>
              <a:t>Technology to carry out a project</a:t>
            </a:r>
          </a:p>
          <a:p>
            <a:r>
              <a:rPr lang="en-US" sz="2800" dirty="0"/>
              <a:t>Assessment instruments</a:t>
            </a:r>
          </a:p>
          <a:p>
            <a:r>
              <a:rPr lang="en-US" sz="2800" dirty="0"/>
              <a:t>Book indexing</a:t>
            </a:r>
          </a:p>
          <a:p>
            <a:r>
              <a:rPr lang="en-US" sz="2800" dirty="0"/>
              <a:t>Travel to take a short course on a new research method</a:t>
            </a:r>
          </a:p>
          <a:p>
            <a:r>
              <a:rPr lang="en-US" sz="2800" dirty="0"/>
              <a:t>Evaluator to collect and interpret program outcomes data </a:t>
            </a:r>
          </a:p>
        </p:txBody>
      </p:sp>
    </p:spTree>
    <p:extLst>
      <p:ext uri="{BB962C8B-B14F-4D97-AF65-F5344CB8AC3E}">
        <p14:creationId xmlns:p14="http://schemas.microsoft.com/office/powerpoint/2010/main" val="382106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7132320" cy="9144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0078AD"/>
                </a:solidFill>
              </a:rPr>
              <a:t>What Goes into a Proposal?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89039"/>
            <a:ext cx="7132320" cy="5236928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/>
              <a:t>Cover Page (OSP-provided form)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/>
              <a:t>Purpose and Objectives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/>
              <a:t>Background and Hypothesis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/>
              <a:t>Significance of the Request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/>
              <a:t>Procedures, Work Plan, and Methodology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/>
              <a:t>Project Schedule/Timeline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/>
              <a:t>Equipment and Facilities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/>
              <a:t>Dissemination/Use of Results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/>
              <a:t>Budget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/>
              <a:t>Budget Justification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/>
              <a:t>Cost Share Support (if any)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/>
              <a:t>Appendices (CVs of project personnel)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2462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39753" y="274638"/>
            <a:ext cx="7132320" cy="914400"/>
          </a:xfrm>
        </p:spPr>
        <p:txBody>
          <a:bodyPr>
            <a:normAutofit/>
          </a:bodyPr>
          <a:lstStyle/>
          <a:p>
            <a:pPr algn="l"/>
            <a:r>
              <a:rPr lang="en-US" altLang="en-US" b="1" dirty="0">
                <a:solidFill>
                  <a:srgbClr val="0078AD"/>
                </a:solidFill>
                <a:ea typeface="ＭＳ Ｐゴシック" panose="020B0600070205080204" pitchFamily="34" charset="-128"/>
              </a:rPr>
              <a:t>Proposal Review Criteria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39753" y="1283517"/>
            <a:ext cx="7132320" cy="490976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Guidelines, Section 5: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Purpose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Significance and timeliness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Advancement of the discipline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Clarity of hypothesis, methodologies, and project plans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Dissemination plan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Plan for future funding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Results of prior FRSF support</a:t>
            </a:r>
          </a:p>
          <a:p>
            <a:pPr>
              <a:spcBef>
                <a:spcPts val="0"/>
              </a:spcBef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lvl="1">
              <a:spcBef>
                <a:spcPts val="0"/>
              </a:spcBef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8339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39753" y="274638"/>
            <a:ext cx="7132320" cy="914400"/>
          </a:xfrm>
        </p:spPr>
        <p:txBody>
          <a:bodyPr>
            <a:normAutofit/>
          </a:bodyPr>
          <a:lstStyle/>
          <a:p>
            <a:pPr algn="l"/>
            <a:r>
              <a:rPr lang="en-US" altLang="en-US" b="1" dirty="0">
                <a:solidFill>
                  <a:srgbClr val="0078AD"/>
                </a:solidFill>
                <a:ea typeface="ＭＳ Ｐゴシック" panose="020B0600070205080204" pitchFamily="34" charset="-128"/>
              </a:rPr>
              <a:t>Proposal Review Process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39753" y="1283517"/>
            <a:ext cx="7132320" cy="49097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Each proposal assigned to 2 reviewers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Reviewers rate 7 criteria, assigning ratings of </a:t>
            </a:r>
            <a:r>
              <a:rPr lang="en-US" sz="3000" dirty="0"/>
              <a:t>-</a:t>
            </a:r>
            <a:r>
              <a:rPr lang="en-US" sz="3000" b="1" dirty="0"/>
              <a:t> </a:t>
            </a:r>
            <a:r>
              <a:rPr lang="en-US" sz="3000" dirty="0"/>
              <a:t>(0 pts), </a:t>
            </a:r>
            <a:r>
              <a:rPr lang="en-US" sz="3000" b="1" dirty="0">
                <a:sym typeface="Wingdings" panose="05000000000000000000" pitchFamily="2" charset="2"/>
              </a:rPr>
              <a:t></a:t>
            </a:r>
            <a:r>
              <a:rPr lang="en-US" sz="3000" dirty="0"/>
              <a:t> (2 pts) or </a:t>
            </a:r>
            <a:r>
              <a:rPr lang="en-US" sz="3000" b="1" dirty="0"/>
              <a:t>+</a:t>
            </a:r>
            <a:r>
              <a:rPr lang="en-US" sz="3000" dirty="0"/>
              <a:t> (4 pts)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Two criteria may get N/A ratings if (a) the discipline has few opportunities for external funding and/or (b) the applicant has no prior FRSF awards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3000" dirty="0">
                <a:ea typeface="ＭＳ Ｐゴシック" panose="020B0600070205080204" pitchFamily="34" charset="-128"/>
              </a:rPr>
              <a:t>Points are added, averaged for two reviewers, and converted to percentage based on number of scored criteria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spcBef>
                <a:spcPts val="0"/>
              </a:spcBef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lvl="1">
              <a:spcBef>
                <a:spcPts val="0"/>
              </a:spcBef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8548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B159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8AD"/>
      </a:hlink>
      <a:folHlink>
        <a:srgbClr val="00B1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7615</TotalTime>
  <Words>923</Words>
  <Application>Microsoft Office PowerPoint</Application>
  <PresentationFormat>On-screen Show (4:3)</PresentationFormat>
  <Paragraphs>120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ＭＳ Ｐゴシック</vt:lpstr>
      <vt:lpstr>Arial</vt:lpstr>
      <vt:lpstr>Calibri</vt:lpstr>
      <vt:lpstr>Symbol</vt:lpstr>
      <vt:lpstr>Wingdings</vt:lpstr>
      <vt:lpstr>Office Theme</vt:lpstr>
      <vt:lpstr>Faculty Research and Support Funds: Preparing a Competitive FRSF Proposal Office of Sponsored Programs</vt:lpstr>
      <vt:lpstr>The Big Picture: What Is FRSF?</vt:lpstr>
      <vt:lpstr>Who Can Apply?</vt:lpstr>
      <vt:lpstr>How Do I Apply?</vt:lpstr>
      <vt:lpstr>What Is the Money For?</vt:lpstr>
      <vt:lpstr>Examples of Recent Funding</vt:lpstr>
      <vt:lpstr>What Goes into a Proposal?</vt:lpstr>
      <vt:lpstr>Proposal Review Criteria</vt:lpstr>
      <vt:lpstr>Proposal Review Process</vt:lpstr>
      <vt:lpstr>Grant Award Process</vt:lpstr>
      <vt:lpstr>Tip 1: Write to the Reviewers</vt:lpstr>
      <vt:lpstr>Tip 2: Use a Scholarly Approach</vt:lpstr>
      <vt:lpstr>Tip 3: Sell Your Idea</vt:lpstr>
      <vt:lpstr>Tip 4: Pay Attention to Details</vt:lpstr>
      <vt:lpstr>Tip 5: Seek and Use Reviewers’ Advice</vt:lpstr>
      <vt:lpstr>Wrap-Up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Freelance 2</dc:creator>
  <cp:lastModifiedBy>Stacy M. Schreiber</cp:lastModifiedBy>
  <cp:revision>326</cp:revision>
  <cp:lastPrinted>2020-02-03T19:45:10Z</cp:lastPrinted>
  <dcterms:created xsi:type="dcterms:W3CDTF">2012-03-22T21:45:24Z</dcterms:created>
  <dcterms:modified xsi:type="dcterms:W3CDTF">2021-04-30T16:26:39Z</dcterms:modified>
</cp:coreProperties>
</file>