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1" ContentType="image/jpe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6" r:id="rId6"/>
    <p:sldId id="257" r:id="rId7"/>
    <p:sldId id="289" r:id="rId8"/>
    <p:sldId id="259" r:id="rId9"/>
    <p:sldId id="260" r:id="rId10"/>
    <p:sldId id="267" r:id="rId11"/>
    <p:sldId id="268" r:id="rId12"/>
    <p:sldId id="269" r:id="rId13"/>
    <p:sldId id="272" r:id="rId14"/>
    <p:sldId id="273" r:id="rId15"/>
    <p:sldId id="265" r:id="rId16"/>
    <p:sldId id="280" r:id="rId17"/>
    <p:sldId id="270" r:id="rId18"/>
    <p:sldId id="271" r:id="rId19"/>
    <p:sldId id="274" r:id="rId20"/>
    <p:sldId id="275" r:id="rId21"/>
    <p:sldId id="276" r:id="rId22"/>
    <p:sldId id="277" r:id="rId23"/>
    <p:sldId id="278" r:id="rId24"/>
    <p:sldId id="261" r:id="rId25"/>
    <p:sldId id="281" r:id="rId26"/>
    <p:sldId id="282" r:id="rId27"/>
    <p:sldId id="264" r:id="rId28"/>
    <p:sldId id="283" r:id="rId29"/>
    <p:sldId id="284" r:id="rId30"/>
    <p:sldId id="285" r:id="rId31"/>
    <p:sldId id="286" r:id="rId32"/>
    <p:sldId id="287" r:id="rId33"/>
    <p:sldId id="262" r:id="rId34"/>
    <p:sldId id="279" r:id="rId35"/>
    <p:sldId id="290" r:id="rId36"/>
    <p:sldId id="263" r:id="rId37"/>
    <p:sldId id="28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AD"/>
    <a:srgbClr val="63666A"/>
    <a:srgbClr val="C1D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hite, Lisa M" userId="da6327f0-ad92-4239-872b-a0378cadb058" providerId="ADAL" clId="{CF696765-BDA3-4986-8A39-807422CE17C2}"/>
    <pc:docChg chg="modSld">
      <pc:chgData name="White, Lisa M" userId="da6327f0-ad92-4239-872b-a0378cadb058" providerId="ADAL" clId="{CF696765-BDA3-4986-8A39-807422CE17C2}" dt="2023-02-08T15:14:03.553" v="119" actId="20577"/>
      <pc:docMkLst>
        <pc:docMk/>
      </pc:docMkLst>
      <pc:sldChg chg="modSp">
        <pc:chgData name="White, Lisa M" userId="da6327f0-ad92-4239-872b-a0378cadb058" providerId="ADAL" clId="{CF696765-BDA3-4986-8A39-807422CE17C2}" dt="2023-02-08T15:14:03.553" v="119" actId="20577"/>
        <pc:sldMkLst>
          <pc:docMk/>
          <pc:sldMk cId="382001665" sldId="275"/>
        </pc:sldMkLst>
        <pc:graphicFrameChg chg="modGraphic">
          <ac:chgData name="White, Lisa M" userId="da6327f0-ad92-4239-872b-a0378cadb058" providerId="ADAL" clId="{CF696765-BDA3-4986-8A39-807422CE17C2}" dt="2023-02-08T15:14:03.553" v="119" actId="20577"/>
          <ac:graphicFrameMkLst>
            <pc:docMk/>
            <pc:sldMk cId="382001665" sldId="275"/>
            <ac:graphicFrameMk id="10" creationId="{C0791AD5-6E1F-4AC5-B66A-B4823CDEB507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676" y="-920592"/>
            <a:ext cx="12933803" cy="8606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585" y="776992"/>
            <a:ext cx="4024830" cy="3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5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5105400" y="721123"/>
            <a:ext cx="8582140" cy="6742805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2" y="353860"/>
            <a:ext cx="4024830" cy="3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2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rgbClr val="007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755935"/>
            <a:ext cx="12192000" cy="110998"/>
          </a:xfrm>
          <a:prstGeom prst="rect">
            <a:avLst/>
          </a:prstGeom>
          <a:solidFill>
            <a:srgbClr val="C1D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4" y="248223"/>
            <a:ext cx="4024830" cy="3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0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6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4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0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0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7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2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DBCAB-F804-47FB-9DD6-7FBA45CDB3B1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4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haplainsreport.com/tag/complicated-grief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bheeshana2.blogspot.com/2015/09/blog-post_9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3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ago.com/academy/tips-getting-published-english-language-journal-checklist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-sa/3.0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grammar-essentials/punctuation/punctuation-time-to-write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3.0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.iriss.org.uk/writing-analysis-social-care/explanation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-sa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322567/three-dimensional-men-jigsaw-pieces-teamwork" TargetMode="External"/><Relationship Id="rId2" Type="http://schemas.openxmlformats.org/officeDocument/2006/relationships/image" Target="../media/image16.1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post-it-note/c/criteria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3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cce.org/2014/10/15/excellent-free-professional-development-k-12-online-conference-2014-begins/thumbs-up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3.0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hyperlink" Target="https://flatworldknowledge.lardbucket.org/books/public-speaking-practice-and-ethics/s08-01-why-conduct-an-audience-analys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objects/books/literature-design-book-colorful-color-paper-learni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alford.ac.uk/business-school/lack-of-experience/value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3.0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www.flickr.com/photos/gdsteam/14084162443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money-png/download/188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/3.0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rcewatch.org/index.php?title=File:Thank_you.jpg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money-png/download/188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008357@N08/33600630112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amestiffinjr.com/evolving-reading-taste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computerkeyboardcloseup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mailto:SponsoredPrograms@UHCL.edu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theconversation.com/email-is-still-a-problem-that-google-and-others-are-happy-to-keep-that-way-3788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5616" y="2339251"/>
            <a:ext cx="775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Faculty Research and Support Funds</a:t>
            </a:r>
            <a:endParaRPr lang="en-US" sz="4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3194892" y="3128790"/>
            <a:ext cx="7320708" cy="0"/>
          </a:xfrm>
          <a:prstGeom prst="line">
            <a:avLst/>
          </a:prstGeom>
          <a:ln w="19050">
            <a:solidFill>
              <a:srgbClr val="C1D7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/>
          <p:cNvSpPr txBox="1">
            <a:spLocks/>
          </p:cNvSpPr>
          <p:nvPr/>
        </p:nvSpPr>
        <p:spPr>
          <a:xfrm>
            <a:off x="4581181" y="3370683"/>
            <a:ext cx="3922739" cy="35852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i="1" dirty="0">
                <a:solidFill>
                  <a:schemeClr val="bg1"/>
                </a:solidFill>
                <a:latin typeface="ITC Garamond Std Book Cond" panose="02020606060506020304" pitchFamily="18" charset="0"/>
              </a:rPr>
              <a:t>Preparing a Competitive Proposal</a:t>
            </a:r>
          </a:p>
        </p:txBody>
      </p:sp>
    </p:spTree>
    <p:extLst>
      <p:ext uri="{BB962C8B-B14F-4D97-AF65-F5344CB8AC3E}">
        <p14:creationId xmlns:p14="http://schemas.microsoft.com/office/powerpoint/2010/main" val="381620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10515600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STEP 4: Dean’s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627790"/>
            <a:ext cx="5192305" cy="348892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Dean reviews proposal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Dean sends email supporting proposal to OSP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Must be received by application deadline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97117" y="967666"/>
            <a:ext cx="6162561" cy="51490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DE2D23-AD6F-4CE5-84CC-E27FC4C914A7}"/>
              </a:ext>
            </a:extLst>
          </p:cNvPr>
          <p:cNvSpPr txBox="1"/>
          <p:nvPr/>
        </p:nvSpPr>
        <p:spPr>
          <a:xfrm>
            <a:off x="5938092" y="6204775"/>
            <a:ext cx="5591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hlinkClick r:id="rId3" tooltip="https://chaplainsreport.com/tag/complicated-grief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20893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6032181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STEP 5: OSP Confirmation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725445"/>
            <a:ext cx="5661752" cy="392250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OSP acknowledges receipt of proposal and Dean’s support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Submission process is complete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67749" y="1942800"/>
            <a:ext cx="5591930" cy="37250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B695F9-5BA2-4576-A727-0A31F4F645D6}"/>
              </a:ext>
            </a:extLst>
          </p:cNvPr>
          <p:cNvSpPr txBox="1"/>
          <p:nvPr/>
        </p:nvSpPr>
        <p:spPr>
          <a:xfrm>
            <a:off x="6367749" y="5667885"/>
            <a:ext cx="5591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hlinkClick r:id="rId3" tooltip="https://vibheeshana2.blogspot.com/2015/09/blog-post_9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33699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80" y="2686758"/>
            <a:ext cx="5988207" cy="805589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Trebuchet MS" panose="020B0603020202020204" pitchFamily="34" charset="0"/>
              </a:rPr>
              <a:t>PROPOSAL ELEMENTS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81" y="3756273"/>
            <a:ext cx="6149572" cy="518270"/>
          </a:xfrm>
        </p:spPr>
        <p:txBody>
          <a:bodyPr>
            <a:normAutofit fontScale="85000" lnSpcReduction="10000"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ITC Garamond Std Book Cond" panose="02020606060506020304" pitchFamily="18" charset="0"/>
              </a:rPr>
              <a:t>All the parts and pieces to make your proposal whole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5928" y="3580482"/>
            <a:ext cx="3811836" cy="0"/>
          </a:xfrm>
          <a:prstGeom prst="line">
            <a:avLst/>
          </a:prstGeom>
          <a:ln w="12700">
            <a:solidFill>
              <a:srgbClr val="C1D7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159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6032181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REQUIRED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050743"/>
            <a:ext cx="5032507" cy="459721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Cover Page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10-Page Project Narrative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Budget and Budget Justification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Cost Share Support (if applicable)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Appended Material</a:t>
            </a:r>
          </a:p>
          <a:p>
            <a:pPr lvl="1"/>
            <a:r>
              <a:rPr lang="en-US" sz="20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Curriculum Vitae for Project Personnel 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08847" y="1704512"/>
            <a:ext cx="6385340" cy="44958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4DA72E-ADBD-4A07-8252-8C463C266F9E}"/>
              </a:ext>
            </a:extLst>
          </p:cNvPr>
          <p:cNvSpPr txBox="1"/>
          <p:nvPr/>
        </p:nvSpPr>
        <p:spPr>
          <a:xfrm>
            <a:off x="6016752" y="6200336"/>
            <a:ext cx="5591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hlinkClick r:id="rId3" tooltip="https://www.enago.com/academy/tips-getting-published-english-language-journal-checklist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18773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9" y="1161826"/>
            <a:ext cx="11047601" cy="542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0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6D7BEB-99E2-4AC2-B751-0460900A8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1174114"/>
            <a:ext cx="11311874" cy="48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7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6032181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PROJECT NARRATIVE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093205"/>
            <a:ext cx="5740412" cy="455474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Purpose and Objectives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Background and Hypothesis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Significance of Request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Procedures/Work Plan/Methodology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Duration of Request/Time Frame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Equipment/Facilities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Dissemination/Use of Results/Project Sustainability</a:t>
            </a:r>
            <a:endParaRPr lang="en-US" sz="20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5250" y="903414"/>
            <a:ext cx="5784429" cy="53997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261355-23A9-48B6-A14F-5F736CEC8052}"/>
              </a:ext>
            </a:extLst>
          </p:cNvPr>
          <p:cNvSpPr txBox="1"/>
          <p:nvPr/>
        </p:nvSpPr>
        <p:spPr>
          <a:xfrm>
            <a:off x="6367749" y="6417122"/>
            <a:ext cx="5591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hlinkClick r:id="rId3" tooltip="https://owl.excelsior.edu/grammar-essentials/punctuation/punctuation-time-to-write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53078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6032181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BUDGET SUMMARY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0791AD5-6E1F-4AC5-B66A-B4823CDEB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264020"/>
              </p:ext>
            </p:extLst>
          </p:nvPr>
        </p:nvGraphicFramePr>
        <p:xfrm>
          <a:off x="276340" y="2146130"/>
          <a:ext cx="1149198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4756">
                  <a:extLst>
                    <a:ext uri="{9D8B030D-6E8A-4147-A177-3AD203B41FA5}">
                      <a16:colId xmlns:a16="http://schemas.microsoft.com/office/drawing/2014/main" val="4206838677"/>
                    </a:ext>
                  </a:extLst>
                </a:gridCol>
                <a:gridCol w="7470648">
                  <a:extLst>
                    <a:ext uri="{9D8B030D-6E8A-4147-A177-3AD203B41FA5}">
                      <a16:colId xmlns:a16="http://schemas.microsoft.com/office/drawing/2014/main" val="1809232335"/>
                    </a:ext>
                  </a:extLst>
                </a:gridCol>
                <a:gridCol w="2386585">
                  <a:extLst>
                    <a:ext uri="{9D8B030D-6E8A-4147-A177-3AD203B41FA5}">
                      <a16:colId xmlns:a16="http://schemas.microsoft.com/office/drawing/2014/main" val="1086717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Item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398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 Research Assistant ($400 per month for 6 months)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18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Fringe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Calculated at 6.2% of 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333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797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Local mileage to collect samples calculated at 62.5 cents per mile (200 miles)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988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Sample collection supplies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188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Transcription service (20 hours at $25 per hour)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0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$3,674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792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01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6032181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BUDGET JUSTIFICATION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636668"/>
            <a:ext cx="5378736" cy="401128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Describe each budget item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Estimate the cost of each item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Explain why it is important to the project</a:t>
            </a:r>
          </a:p>
          <a:p>
            <a:endParaRPr lang="en-US" sz="20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48649" y="994299"/>
            <a:ext cx="6211030" cy="53177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3F54E4-712C-485F-80F9-423CFFE4F948}"/>
              </a:ext>
            </a:extLst>
          </p:cNvPr>
          <p:cNvSpPr txBox="1"/>
          <p:nvPr/>
        </p:nvSpPr>
        <p:spPr>
          <a:xfrm>
            <a:off x="6438770" y="6417122"/>
            <a:ext cx="5591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hlinkClick r:id="rId3" tooltip="https://content.iriss.org.uk/writing-analysis-social-care/explanation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36385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6032181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COST SHARE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386584"/>
            <a:ext cx="5740412" cy="426137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Itemize expenses to be paid for by program or college</a:t>
            </a:r>
          </a:p>
          <a:p>
            <a:pPr marL="0" indent="0">
              <a:buNone/>
            </a:pPr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Provide documentation of program or college’s commitment to support the cost of items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04479" y="1338630"/>
            <a:ext cx="6211181" cy="50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8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81" y="2686758"/>
            <a:ext cx="5207306" cy="805589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Trebuchet MS" panose="020B0603020202020204" pitchFamily="34" charset="0"/>
              </a:rPr>
              <a:t>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81" y="3756273"/>
            <a:ext cx="3227795" cy="518270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ITC Garamond Std Book Cond" panose="02020606060506020304" pitchFamily="18" charset="0"/>
              </a:rPr>
              <a:t>Purpose and Eligibility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5928" y="3580482"/>
            <a:ext cx="3811836" cy="0"/>
          </a:xfrm>
          <a:prstGeom prst="line">
            <a:avLst/>
          </a:prstGeom>
          <a:ln w="12700">
            <a:solidFill>
              <a:srgbClr val="C1D7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218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6032181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APPENDED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148396"/>
            <a:ext cx="5740412" cy="449955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Include Curriculum Vitae for all professional personnel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Provide supplemental information supporting the project, such as: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pPr lvl="1"/>
            <a:r>
              <a:rPr lang="en-US" sz="20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Letters documenting external partnerships or other commitments to support project</a:t>
            </a:r>
          </a:p>
          <a:p>
            <a:pPr lvl="1"/>
            <a:endParaRPr lang="en-US" sz="20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pPr lvl="1"/>
            <a:r>
              <a:rPr lang="en-US" sz="20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Sample instruments to be used in project</a:t>
            </a:r>
          </a:p>
          <a:p>
            <a:pPr lvl="1"/>
            <a:endParaRPr lang="en-US" sz="20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pPr lvl="1"/>
            <a:r>
              <a:rPr lang="en-US" sz="20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Documentation to support costs of budget items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5" r="6001"/>
          <a:stretch/>
        </p:blipFill>
        <p:spPr>
          <a:xfrm>
            <a:off x="6367749" y="1178804"/>
            <a:ext cx="5591930" cy="5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0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81" y="2686758"/>
            <a:ext cx="5207306" cy="805589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Trebuchet MS" panose="020B0603020202020204" pitchFamily="34" charset="0"/>
              </a:rPr>
              <a:t>REVIEW PROCESS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5928" y="3580482"/>
            <a:ext cx="3811836" cy="0"/>
          </a:xfrm>
          <a:prstGeom prst="line">
            <a:avLst/>
          </a:prstGeom>
          <a:ln w="12700">
            <a:solidFill>
              <a:srgbClr val="C1D7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265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6032181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REVIEW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40" y="2370338"/>
            <a:ext cx="5884764" cy="427761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Purpose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Significance and Timeliness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Advancement of the discipline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Clarity of hypothesis, methodology, and project plan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Impactful Dissemination Plan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Realistic plan for future external funding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67749" y="1029811"/>
            <a:ext cx="5547911" cy="52910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94153B-A542-499A-8B5C-4A9DAFDB9EB5}"/>
              </a:ext>
            </a:extLst>
          </p:cNvPr>
          <p:cNvSpPr txBox="1"/>
          <p:nvPr/>
        </p:nvSpPr>
        <p:spPr>
          <a:xfrm>
            <a:off x="7708277" y="6417122"/>
            <a:ext cx="5591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icpedia.org/post-it-note/c/criteria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45459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6032181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COMMITTEE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39" y="2077375"/>
            <a:ext cx="6115583" cy="442995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Points are assigned to each criterion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Two criteria may be excluded if not applicable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Points are averaged for all reviewers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Points are converted to a final score (percentage based on number of criteria scored)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Committee reviews scores and makes recommendations for funding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Provost reviews and approves committee recommendations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32124" y="1101687"/>
            <a:ext cx="5683536" cy="5240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94153B-A542-499A-8B5C-4A9DAFDB9EB5}"/>
              </a:ext>
            </a:extLst>
          </p:cNvPr>
          <p:cNvSpPr txBox="1"/>
          <p:nvPr/>
        </p:nvSpPr>
        <p:spPr>
          <a:xfrm>
            <a:off x="7060208" y="6417122"/>
            <a:ext cx="4702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hlinkClick r:id="rId3" tooltip="http://blog.ncce.org/2014/10/15/excellent-free-professional-development-k-12-online-conference-2014-begins/thumbs-up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26674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81" y="2686758"/>
            <a:ext cx="7182306" cy="805589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Trebuchet MS" panose="020B0603020202020204" pitchFamily="34" charset="0"/>
              </a:rPr>
              <a:t>COMPETITIVE PROPOSALS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5928" y="3580482"/>
            <a:ext cx="3811836" cy="0"/>
          </a:xfrm>
          <a:prstGeom prst="line">
            <a:avLst/>
          </a:prstGeom>
          <a:ln w="12700">
            <a:solidFill>
              <a:srgbClr val="C1D7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757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94153B-A542-499A-8B5C-4A9DAFDB9EB5}"/>
              </a:ext>
            </a:extLst>
          </p:cNvPr>
          <p:cNvSpPr txBox="1"/>
          <p:nvPr/>
        </p:nvSpPr>
        <p:spPr>
          <a:xfrm>
            <a:off x="6825377" y="6276500"/>
            <a:ext cx="48949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 tooltip="https://flatworldknowledge.lardbucket.org/books/public-speaking-practice-and-ethics/s08-01-why-conduct-an-audience-analys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3" tooltip="https://creativecommons.org/licenses/by-nc-sa/3.0/"/>
              </a:rPr>
              <a:t>CC BY-SA-NC</a:t>
            </a:r>
            <a:endParaRPr lang="en-US" sz="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39" y="2374856"/>
            <a:ext cx="4792811" cy="413247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At least one reviewer will not be from your discipline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Use clear language someone outside of your field can understand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Write concisely 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Address what you plan to do, how and why, and what resources are needed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>
            <a:off x="5245864" y="2077375"/>
            <a:ext cx="6616531" cy="4132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39" y="1101687"/>
            <a:ext cx="7136515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TIP 1: Write to the Reviewers</a:t>
            </a:r>
          </a:p>
        </p:txBody>
      </p:sp>
    </p:spTree>
    <p:extLst>
      <p:ext uri="{BB962C8B-B14F-4D97-AF65-F5344CB8AC3E}">
        <p14:creationId xmlns:p14="http://schemas.microsoft.com/office/powerpoint/2010/main" val="1819082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6340" y="1944076"/>
            <a:ext cx="11577178" cy="45632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39" y="2374856"/>
            <a:ext cx="4792811" cy="413247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Support assertions with recent citations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Tailor a concise literature review to the project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Include citations within the 10-page narrative</a:t>
            </a:r>
          </a:p>
          <a:p>
            <a:pPr marL="0" indent="0">
              <a:buNone/>
            </a:pPr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39" y="1101687"/>
            <a:ext cx="7438356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TIP 2: Use a Scholarly Approach</a:t>
            </a:r>
          </a:p>
        </p:txBody>
      </p:sp>
    </p:spTree>
    <p:extLst>
      <p:ext uri="{BB962C8B-B14F-4D97-AF65-F5344CB8AC3E}">
        <p14:creationId xmlns:p14="http://schemas.microsoft.com/office/powerpoint/2010/main" val="2164819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41986" y="1944076"/>
            <a:ext cx="7973675" cy="42115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94153B-A542-499A-8B5C-4A9DAFDB9EB5}"/>
              </a:ext>
            </a:extLst>
          </p:cNvPr>
          <p:cNvSpPr txBox="1"/>
          <p:nvPr/>
        </p:nvSpPr>
        <p:spPr>
          <a:xfrm>
            <a:off x="5361274" y="6334026"/>
            <a:ext cx="66165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hlinkClick r:id="rId3" tooltip="https://blogs.salford.ac.uk/business-school/lack-of-experience/valu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39" y="2374856"/>
            <a:ext cx="4792811" cy="413247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State why the project is important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Explain how it benefits UHCL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Explain how it advances your discipline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Provide a realistic dissemination plan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39" y="1101687"/>
            <a:ext cx="7136515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TIP 3: Sell Your Idea</a:t>
            </a:r>
          </a:p>
        </p:txBody>
      </p:sp>
    </p:spTree>
    <p:extLst>
      <p:ext uri="{BB962C8B-B14F-4D97-AF65-F5344CB8AC3E}">
        <p14:creationId xmlns:p14="http://schemas.microsoft.com/office/powerpoint/2010/main" val="1953160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94153B-A542-499A-8B5C-4A9DAFDB9EB5}"/>
              </a:ext>
            </a:extLst>
          </p:cNvPr>
          <p:cNvSpPr txBox="1"/>
          <p:nvPr/>
        </p:nvSpPr>
        <p:spPr>
          <a:xfrm>
            <a:off x="5799145" y="6209851"/>
            <a:ext cx="55099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hlinkClick r:id="rId2" tooltip="https://www.flickr.com/photos/gdsteam/14084162443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3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39" y="2374856"/>
            <a:ext cx="4792811" cy="413247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Follow formatting requirements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Use current cover page form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Assemble components in correct order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Check budget calculations and align with budget justification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>
            <a:off x="5637319" y="1956006"/>
            <a:ext cx="5671793" cy="42538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39" y="1101687"/>
            <a:ext cx="7136515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TIP 4: Pay Attention to Details</a:t>
            </a:r>
          </a:p>
        </p:txBody>
      </p:sp>
    </p:spTree>
    <p:extLst>
      <p:ext uri="{BB962C8B-B14F-4D97-AF65-F5344CB8AC3E}">
        <p14:creationId xmlns:p14="http://schemas.microsoft.com/office/powerpoint/2010/main" val="1807540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39" y="1101687"/>
            <a:ext cx="9338178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TIP 5: Seek and Use Reviewers’ Advice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27398DA-36DE-47E8-ABD2-8AA32C8B1E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924720"/>
              </p:ext>
            </p:extLst>
          </p:nvPr>
        </p:nvGraphicFramePr>
        <p:xfrm>
          <a:off x="838200" y="2740025"/>
          <a:ext cx="103527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5320">
                  <a:extLst>
                    <a:ext uri="{9D8B030D-6E8A-4147-A177-3AD203B41FA5}">
                      <a16:colId xmlns:a16="http://schemas.microsoft.com/office/drawing/2014/main" val="26859637"/>
                    </a:ext>
                  </a:extLst>
                </a:gridCol>
                <a:gridCol w="5887394">
                  <a:extLst>
                    <a:ext uri="{9D8B030D-6E8A-4147-A177-3AD203B41FA5}">
                      <a16:colId xmlns:a16="http://schemas.microsoft.com/office/drawing/2014/main" val="151584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Committee Members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283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Timothy Michael, Ivelina Pavlova-Stout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718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Renée Lastrapes, Sheila Baker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03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Human Sciences and Humanities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Steven Sutherland, Christine Kovic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469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Science and 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Yi Su, Kazi Billah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452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06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1" y="1101687"/>
            <a:ext cx="5210060" cy="1114388"/>
          </a:xfrm>
        </p:spPr>
        <p:txBody>
          <a:bodyPr>
            <a:normAutofit fontScale="90000"/>
          </a:bodyPr>
          <a:lstStyle/>
          <a:p>
            <a:r>
              <a:rPr lang="en-US" sz="4000" cap="small" dirty="0">
                <a:solidFill>
                  <a:srgbClr val="0078AD"/>
                </a:solidFill>
                <a:latin typeface="Trebuchet MS" panose="020B0603020202020204" pitchFamily="34" charset="0"/>
              </a:rPr>
              <a:t>FACULTY RESEARCH AND SUPPORT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29" y="2587752"/>
            <a:ext cx="3037015" cy="382937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Internal funding</a:t>
            </a:r>
          </a:p>
          <a:p>
            <a:pPr marL="0" indent="0">
              <a:buNone/>
            </a:pPr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Research, creative, and scholarly activities</a:t>
            </a:r>
          </a:p>
          <a:p>
            <a:pPr marL="0" indent="0">
              <a:buNone/>
            </a:pPr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Small projects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26080" y="957849"/>
            <a:ext cx="9033599" cy="6022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EB2A8E-53EE-496F-A6F6-86F45BBB144A}"/>
              </a:ext>
            </a:extLst>
          </p:cNvPr>
          <p:cNvSpPr txBox="1"/>
          <p:nvPr/>
        </p:nvSpPr>
        <p:spPr>
          <a:xfrm>
            <a:off x="6874135" y="6417122"/>
            <a:ext cx="50855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pngall.com/money-png/download/1889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64342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80" y="2686758"/>
            <a:ext cx="8182768" cy="805589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Trebuchet MS" panose="020B0603020202020204" pitchFamily="34" charset="0"/>
              </a:rPr>
              <a:t>WRITING CENTER ASSISTANCE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5928" y="3580482"/>
            <a:ext cx="3811836" cy="0"/>
          </a:xfrm>
          <a:prstGeom prst="line">
            <a:avLst/>
          </a:prstGeom>
          <a:ln w="12700">
            <a:solidFill>
              <a:srgbClr val="C1D7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287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10515600" cy="842389"/>
          </a:xfrm>
        </p:spPr>
        <p:txBody>
          <a:bodyPr/>
          <a:lstStyle/>
          <a:p>
            <a:r>
              <a:rPr lang="en-US" dirty="0">
                <a:solidFill>
                  <a:srgbClr val="0078AD"/>
                </a:solidFill>
                <a:latin typeface="Oswald Regular" panose="02000503000000000000" pitchFamily="2" charset="0"/>
              </a:rPr>
              <a:t>UHCL Writing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39" y="2093205"/>
            <a:ext cx="11610861" cy="45547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63666A"/>
                </a:solidFill>
                <a:latin typeface="Merriweather Light" panose="00000400000000000000" pitchFamily="50" charset="0"/>
              </a:rPr>
              <a:t>The Writing Center's </a:t>
            </a:r>
            <a:r>
              <a:rPr lang="en-US" sz="2400" b="1" dirty="0">
                <a:solidFill>
                  <a:srgbClr val="63666A"/>
                </a:solidFill>
                <a:latin typeface="Merriweather Light" panose="00000400000000000000" pitchFamily="50" charset="0"/>
              </a:rPr>
              <a:t>mission</a:t>
            </a:r>
            <a:r>
              <a:rPr lang="en-US" sz="2400" dirty="0">
                <a:solidFill>
                  <a:srgbClr val="63666A"/>
                </a:solidFill>
                <a:latin typeface="Merriweather Light" panose="00000400000000000000" pitchFamily="50" charset="0"/>
              </a:rPr>
              <a:t> is to support students, faculty, staff, and alumni in reading, writing, and researching a wide variety of texts.</a:t>
            </a:r>
          </a:p>
          <a:p>
            <a:pPr marL="0" indent="0">
              <a:buNone/>
            </a:pPr>
            <a:endParaRPr lang="en-US" sz="2400" dirty="0">
              <a:solidFill>
                <a:srgbClr val="63666A"/>
              </a:solidFill>
              <a:latin typeface="Merriweather" panose="00000500000000000000" pitchFamily="50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78AD"/>
                </a:solidFill>
                <a:latin typeface="Merriweather" panose="00000500000000000000" pitchFamily="50" charset="0"/>
              </a:rPr>
              <a:t>Our Services</a:t>
            </a:r>
          </a:p>
          <a:p>
            <a:r>
              <a:rPr lang="en-US" sz="2000" dirty="0">
                <a:solidFill>
                  <a:srgbClr val="63666A"/>
                </a:solidFill>
                <a:latin typeface="Merriweather" panose="00000500000000000000" pitchFamily="50" charset="0"/>
              </a:rPr>
              <a:t>One-on-One Consultations</a:t>
            </a:r>
          </a:p>
          <a:p>
            <a:r>
              <a:rPr lang="en-US" sz="2000" dirty="0">
                <a:solidFill>
                  <a:srgbClr val="63666A"/>
                </a:solidFill>
                <a:latin typeface="Merriweather"/>
              </a:rPr>
              <a:t>Group consultations</a:t>
            </a:r>
          </a:p>
          <a:p>
            <a:r>
              <a:rPr lang="en-US" sz="2000" dirty="0">
                <a:solidFill>
                  <a:srgbClr val="63666A"/>
                </a:solidFill>
                <a:latin typeface="Merriweather" panose="00000500000000000000" pitchFamily="50" charset="0"/>
              </a:rPr>
              <a:t>Workshops &amp; Writing Circles</a:t>
            </a:r>
          </a:p>
          <a:p>
            <a:r>
              <a:rPr lang="en-US" sz="2000" dirty="0">
                <a:solidFill>
                  <a:srgbClr val="63666A"/>
                </a:solidFill>
                <a:latin typeface="Merriweather" panose="00000500000000000000" pitchFamily="50" charset="0"/>
              </a:rPr>
              <a:t>Tip Sheets &amp; Writing Guides</a:t>
            </a:r>
          </a:p>
          <a:p>
            <a:endParaRPr lang="en-US" sz="2000" dirty="0">
              <a:solidFill>
                <a:srgbClr val="63666A"/>
              </a:solidFill>
              <a:latin typeface="Merriweather" panose="00000500000000000000" pitchFamily="50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78AD"/>
                </a:solidFill>
                <a:latin typeface="Merriweather" panose="00000500000000000000" pitchFamily="50" charset="0"/>
              </a:rPr>
              <a:t>Visit Our Website: </a:t>
            </a:r>
            <a:r>
              <a:rPr lang="en-US" sz="2000" dirty="0">
                <a:solidFill>
                  <a:srgbClr val="63666A"/>
                </a:solidFill>
                <a:latin typeface="Merriweather" panose="00000500000000000000" pitchFamily="50" charset="0"/>
              </a:rPr>
              <a:t>https://www.uhcl.edu/writing-center/</a:t>
            </a:r>
          </a:p>
          <a:p>
            <a:endParaRPr lang="en-US" sz="2000" dirty="0">
              <a:solidFill>
                <a:srgbClr val="63666A"/>
              </a:solidFill>
              <a:latin typeface="Merriweather" panose="00000500000000000000" pitchFamily="50" charset="0"/>
            </a:endParaRPr>
          </a:p>
          <a:p>
            <a:endParaRPr lang="en-US" sz="2000" dirty="0">
              <a:solidFill>
                <a:srgbClr val="63666A"/>
              </a:solidFill>
              <a:latin typeface="Merriweather" panose="00000500000000000000" pitchFamily="50" charset="0"/>
            </a:endParaRPr>
          </a:p>
          <a:p>
            <a:endParaRPr lang="en-US" sz="2000" dirty="0">
              <a:solidFill>
                <a:srgbClr val="63666A"/>
              </a:solidFill>
              <a:latin typeface="Merriweather" panose="00000500000000000000" pitchFamily="50" charset="0"/>
            </a:endParaRPr>
          </a:p>
          <a:p>
            <a:endParaRPr lang="en-US" sz="2000" dirty="0">
              <a:solidFill>
                <a:srgbClr val="63666A"/>
              </a:solidFill>
              <a:latin typeface="Merriweather" panose="00000500000000000000" pitchFamily="50" charset="0"/>
            </a:endParaRPr>
          </a:p>
          <a:p>
            <a:endParaRPr lang="en-US" sz="2000" dirty="0">
              <a:solidFill>
                <a:srgbClr val="63666A"/>
              </a:solidFill>
              <a:latin typeface="Merriweather" panose="000005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E90BA6-2A5A-4BEF-BCB8-51BFCFA7B019}"/>
              </a:ext>
            </a:extLst>
          </p:cNvPr>
          <p:cNvSpPr/>
          <p:nvPr/>
        </p:nvSpPr>
        <p:spPr>
          <a:xfrm>
            <a:off x="5131468" y="343529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78AD"/>
                </a:solidFill>
                <a:latin typeface="Merriweather" panose="00000500000000000000" pitchFamily="50" charset="0"/>
              </a:rPr>
              <a:t>Contact Us</a:t>
            </a:r>
          </a:p>
          <a:p>
            <a:r>
              <a:rPr lang="en-US" sz="2000" dirty="0">
                <a:solidFill>
                  <a:srgbClr val="63666A"/>
                </a:solidFill>
                <a:latin typeface="Merriweather" panose="00000500000000000000" pitchFamily="50" charset="0"/>
              </a:rPr>
              <a:t>     281-283-2910</a:t>
            </a:r>
          </a:p>
          <a:p>
            <a:r>
              <a:rPr lang="en-US" sz="2000" dirty="0">
                <a:solidFill>
                  <a:srgbClr val="63666A"/>
                </a:solidFill>
                <a:latin typeface="Merriweather" panose="00000500000000000000" pitchFamily="50" charset="0"/>
              </a:rPr>
              <a:t>     writingcenter@uhcl.edu</a:t>
            </a:r>
          </a:p>
          <a:p>
            <a:r>
              <a:rPr lang="en-US" sz="2000" dirty="0">
                <a:solidFill>
                  <a:srgbClr val="63666A"/>
                </a:solidFill>
                <a:latin typeface="Merriweather" panose="00000500000000000000" pitchFamily="50" charset="0"/>
              </a:rPr>
              <a:t>     SSCB 2.101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2CEDF9-2064-4A5C-B4C3-A127655F7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17" y="3432427"/>
            <a:ext cx="2373937" cy="2951595"/>
          </a:xfrm>
          <a:prstGeom prst="rect">
            <a:avLst/>
          </a:prstGeom>
        </p:spPr>
      </p:pic>
      <p:pic>
        <p:nvPicPr>
          <p:cNvPr id="11" name="Graphic 10" descr="Speaker Phone">
            <a:extLst>
              <a:ext uri="{FF2B5EF4-FFF2-40B4-BE49-F238E27FC236}">
                <a16:creationId xmlns:a16="http://schemas.microsoft.com/office/drawing/2014/main" id="{F7F0462F-2DDE-4FD2-A59F-F7F2F29BE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6120" y="3759769"/>
            <a:ext cx="368020" cy="368020"/>
          </a:xfrm>
          <a:prstGeom prst="rect">
            <a:avLst/>
          </a:prstGeom>
        </p:spPr>
      </p:pic>
      <p:pic>
        <p:nvPicPr>
          <p:cNvPr id="13" name="Graphic 12" descr="Email">
            <a:extLst>
              <a:ext uri="{FF2B5EF4-FFF2-40B4-BE49-F238E27FC236}">
                <a16:creationId xmlns:a16="http://schemas.microsoft.com/office/drawing/2014/main" id="{904107F1-4E01-4092-82B3-B094A9228F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96230" y="4123018"/>
            <a:ext cx="307799" cy="307799"/>
          </a:xfrm>
          <a:prstGeom prst="rect">
            <a:avLst/>
          </a:prstGeom>
        </p:spPr>
      </p:pic>
      <p:pic>
        <p:nvPicPr>
          <p:cNvPr id="15" name="Graphic 14" descr="Marker">
            <a:extLst>
              <a:ext uri="{FF2B5EF4-FFF2-40B4-BE49-F238E27FC236}">
                <a16:creationId xmlns:a16="http://schemas.microsoft.com/office/drawing/2014/main" id="{8FDF586F-9E40-48B9-996B-8CD89A7E56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66119" y="4430817"/>
            <a:ext cx="368020" cy="3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54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9DAD89-FEB4-49D3-9929-363A59A52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" y="220052"/>
            <a:ext cx="12033555" cy="641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45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81" y="2686758"/>
            <a:ext cx="5207306" cy="805589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Trebuchet MS" panose="020B0603020202020204" pitchFamily="34" charset="0"/>
              </a:rPr>
              <a:t>Q 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4800" dirty="0">
                <a:solidFill>
                  <a:schemeClr val="bg1"/>
                </a:solidFill>
                <a:latin typeface="Trebuchet MS" panose="020B0603020202020204" pitchFamily="34" charset="0"/>
              </a:rPr>
              <a:t> 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5928" y="3580482"/>
            <a:ext cx="3811836" cy="0"/>
          </a:xfrm>
          <a:prstGeom prst="line">
            <a:avLst/>
          </a:prstGeom>
          <a:ln w="12700">
            <a:solidFill>
              <a:srgbClr val="C1D7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864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0E7197-CC22-4D6F-8156-49B77F28B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0415" y="852257"/>
            <a:ext cx="11127081" cy="54864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7B79ED-D605-4C36-996B-7C69FE5E568C}"/>
              </a:ext>
            </a:extLst>
          </p:cNvPr>
          <p:cNvSpPr txBox="1"/>
          <p:nvPr/>
        </p:nvSpPr>
        <p:spPr>
          <a:xfrm>
            <a:off x="113386" y="6390394"/>
            <a:ext cx="115641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hlinkClick r:id="rId3" tooltip="https://www.sourcewatch.org/index.php?title=File:Thank_you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143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1" y="1083454"/>
            <a:ext cx="7615908" cy="1114388"/>
          </a:xfrm>
        </p:spPr>
        <p:txBody>
          <a:bodyPr>
            <a:normAutofit/>
          </a:bodyPr>
          <a:lstStyle/>
          <a:p>
            <a:r>
              <a:rPr lang="en-US" sz="4000" cap="small" dirty="0">
                <a:solidFill>
                  <a:srgbClr val="0078AD"/>
                </a:solidFill>
                <a:latin typeface="Trebuchet MS" panose="020B0603020202020204" pitchFamily="34" charset="0"/>
              </a:rPr>
              <a:t>ALLOWABLE USES OF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28" y="2112885"/>
            <a:ext cx="6169038" cy="430423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Equipment, supplies, and materials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Salary and fringe for student assistants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Travel necessary to conduct research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Copyright permission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Training or coursework to develop new research skills</a:t>
            </a: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Preparation of monographs</a:t>
            </a:r>
          </a:p>
          <a:p>
            <a:pPr lvl="1"/>
            <a:r>
              <a:rPr lang="en-US" sz="20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Textual and biographical research</a:t>
            </a:r>
          </a:p>
          <a:p>
            <a:pPr lvl="1"/>
            <a:r>
              <a:rPr lang="en-US" sz="20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Annotation</a:t>
            </a:r>
          </a:p>
          <a:p>
            <a:pPr lvl="1"/>
            <a:r>
              <a:rPr lang="en-US" sz="20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Indexing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38656" y="1967010"/>
            <a:ext cx="5577003" cy="44501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EB2A8E-53EE-496F-A6F6-86F45BBB144A}"/>
              </a:ext>
            </a:extLst>
          </p:cNvPr>
          <p:cNvSpPr txBox="1"/>
          <p:nvPr/>
        </p:nvSpPr>
        <p:spPr>
          <a:xfrm>
            <a:off x="6874135" y="6417122"/>
            <a:ext cx="50855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hlinkClick r:id="rId3" tooltip="https://www.pngall.com/money-png/download/1889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3916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10515600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39" y="2203704"/>
            <a:ext cx="3539959" cy="402336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Full-time faculty</a:t>
            </a:r>
          </a:p>
          <a:p>
            <a:pPr marL="0" indent="0">
              <a:buNone/>
            </a:pPr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Tenure-track or tenured</a:t>
            </a:r>
          </a:p>
          <a:p>
            <a:pPr marL="0" indent="0">
              <a:buNone/>
            </a:pPr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No current FRSF awards</a:t>
            </a:r>
          </a:p>
          <a:p>
            <a:pPr marL="0" indent="0">
              <a:buNone/>
            </a:pPr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No overdue FRSF final reports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0CA8F1-00A7-4724-B76A-075530784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31920" y="1101687"/>
            <a:ext cx="7983740" cy="5125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BC0190-1A8A-40B6-8D1F-256B4EB39351}"/>
              </a:ext>
            </a:extLst>
          </p:cNvPr>
          <p:cNvSpPr txBox="1"/>
          <p:nvPr/>
        </p:nvSpPr>
        <p:spPr>
          <a:xfrm>
            <a:off x="5355336" y="6239797"/>
            <a:ext cx="569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hlinkClick r:id="rId3" tooltip="https://www.flickr.com/photos/144008357@N08/33600630112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08993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80" y="2686758"/>
            <a:ext cx="5629619" cy="805589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Trebuchet MS" panose="020B0603020202020204" pitchFamily="34" charset="0"/>
              </a:rPr>
              <a:t>APPLICATION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81" y="3756273"/>
            <a:ext cx="2475123" cy="518270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ITC Garamond Std Book Cond" panose="02020606060506020304" pitchFamily="18" charset="0"/>
              </a:rPr>
              <a:t>Five steps to done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5928" y="3580482"/>
            <a:ext cx="3811836" cy="0"/>
          </a:xfrm>
          <a:prstGeom prst="line">
            <a:avLst/>
          </a:prstGeom>
          <a:ln w="12700">
            <a:solidFill>
              <a:srgbClr val="C1D7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20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1" y="1101687"/>
            <a:ext cx="6764539" cy="8423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8AD"/>
                </a:solidFill>
                <a:latin typeface="Trebuchet MS" panose="020B0603020202020204" pitchFamily="34" charset="0"/>
              </a:rPr>
              <a:t>STEP 1: Read the Guidelines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6341" y="1788180"/>
            <a:ext cx="11527890" cy="47599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0A482B-DBB9-4B08-A08C-56E9A43A439D}"/>
              </a:ext>
            </a:extLst>
          </p:cNvPr>
          <p:cNvSpPr txBox="1"/>
          <p:nvPr/>
        </p:nvSpPr>
        <p:spPr>
          <a:xfrm>
            <a:off x="4396366" y="6548158"/>
            <a:ext cx="5591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jamestiffinjr.com/evolving-reading-taste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4708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4048" y="1801368"/>
            <a:ext cx="11365992" cy="4600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01687"/>
            <a:ext cx="6023792" cy="84238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STEP 2: Write the Proposal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4731B8-2C85-4626-9EFA-912450BFEE8D}"/>
              </a:ext>
            </a:extLst>
          </p:cNvPr>
          <p:cNvSpPr txBox="1"/>
          <p:nvPr/>
        </p:nvSpPr>
        <p:spPr>
          <a:xfrm>
            <a:off x="3747577" y="6402054"/>
            <a:ext cx="5591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reeimageslive.co.uk/free_stock_image/computerkeyboardcloseup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1323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0" y="1147407"/>
            <a:ext cx="10515600" cy="8423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8AD"/>
                </a:solidFill>
                <a:latin typeface="Trebuchet MS" panose="020B0603020202020204" pitchFamily="34" charset="0"/>
              </a:rPr>
              <a:t>STEP 3: Send to Dean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39" y="2295143"/>
            <a:ext cx="4855059" cy="412341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Request support from your College Dean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Include proposal and current CV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Allow sufficient time for review</a:t>
            </a:r>
          </a:p>
          <a:p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Copy Dean’s Administrative Assistant</a:t>
            </a:r>
          </a:p>
          <a:p>
            <a:pPr marL="0" indent="0">
              <a:buNone/>
            </a:pPr>
            <a:endParaRPr lang="en-US" sz="2400" dirty="0">
              <a:solidFill>
                <a:srgbClr val="63666A"/>
              </a:solidFill>
              <a:latin typeface="ITC Garamond Std Book Cond" panose="02020606060506020304" pitchFamily="18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Copy </a:t>
            </a:r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  <a:hlinkClick r:id="rId2"/>
              </a:rPr>
              <a:t>SponsoredPrograms@UHCL.edu</a:t>
            </a:r>
            <a:r>
              <a:rPr lang="en-US" sz="2400" dirty="0">
                <a:solidFill>
                  <a:srgbClr val="63666A"/>
                </a:solidFill>
                <a:latin typeface="ITC Garamond Std Book Cond" panose="02020606060506020304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85816" y="950977"/>
            <a:ext cx="6529844" cy="53766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886E83-0036-414B-9E31-484A1A38DFE8}"/>
              </a:ext>
            </a:extLst>
          </p:cNvPr>
          <p:cNvSpPr txBox="1"/>
          <p:nvPr/>
        </p:nvSpPr>
        <p:spPr>
          <a:xfrm>
            <a:off x="7152279" y="6327648"/>
            <a:ext cx="31987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theconversation.com/email-is-still-a-problem-that-google-and-others-are-happy-to-keep-that-way-37885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d/3.0/"/>
              </a:rPr>
              <a:t>CC BY-ND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50554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2F09D9680F054786E69A7C1BB8041F" ma:contentTypeVersion="11" ma:contentTypeDescription="Create a new document." ma:contentTypeScope="" ma:versionID="9a68e111ee9d6a2ebc9eb641b5c407a5">
  <xsd:schema xmlns:xsd="http://www.w3.org/2001/XMLSchema" xmlns:xs="http://www.w3.org/2001/XMLSchema" xmlns:p="http://schemas.microsoft.com/office/2006/metadata/properties" xmlns:ns3="6aa94ba1-1c1d-465c-9e81-64530930fc7b" targetNamespace="http://schemas.microsoft.com/office/2006/metadata/properties" ma:root="true" ma:fieldsID="5597195f2dace6b0e3a334c095c18171" ns3:_="">
    <xsd:import namespace="6aa94ba1-1c1d-465c-9e81-64530930fc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a94ba1-1c1d-465c-9e81-64530930fc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39A982-DB7D-4728-8C3B-CA917FA25D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a94ba1-1c1d-465c-9e81-64530930fc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BD624E-4E37-4EF7-B8FB-8779FA8368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3455A7-8009-41C9-9B29-D79C51BE7E3E}">
  <ds:schemaRefs>
    <ds:schemaRef ds:uri="http://schemas.microsoft.com/office/2006/documentManagement/types"/>
    <ds:schemaRef ds:uri="6aa94ba1-1c1d-465c-9e81-64530930fc7b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904</Words>
  <Application>Microsoft Office PowerPoint</Application>
  <PresentationFormat>Widescreen</PresentationFormat>
  <Paragraphs>208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ITC Garamond Std Book Cond</vt:lpstr>
      <vt:lpstr>Merriweather</vt:lpstr>
      <vt:lpstr>Merriweather Light</vt:lpstr>
      <vt:lpstr>Oswald Regular</vt:lpstr>
      <vt:lpstr>Trebuchet MS</vt:lpstr>
      <vt:lpstr>Office Theme</vt:lpstr>
      <vt:lpstr>PowerPoint Presentation</vt:lpstr>
      <vt:lpstr>OVERVIEW</vt:lpstr>
      <vt:lpstr>FACULTY RESEARCH AND SUPPORT FUNDS</vt:lpstr>
      <vt:lpstr>ALLOWABLE USES OF FUNDS</vt:lpstr>
      <vt:lpstr>ELIGIBILITY</vt:lpstr>
      <vt:lpstr>APPLICATION PROCESS</vt:lpstr>
      <vt:lpstr>STEP 1: Read the Guidelines</vt:lpstr>
      <vt:lpstr>STEP 2: Write the Proposal</vt:lpstr>
      <vt:lpstr>STEP 3: Send to Dean</vt:lpstr>
      <vt:lpstr>STEP 4: Dean’s Support</vt:lpstr>
      <vt:lpstr>STEP 5: OSP Confirmation</vt:lpstr>
      <vt:lpstr>PROPOSAL ELEMENTS</vt:lpstr>
      <vt:lpstr>REQUIRED ELEMENTS</vt:lpstr>
      <vt:lpstr>PowerPoint Presentation</vt:lpstr>
      <vt:lpstr>PowerPoint Presentation</vt:lpstr>
      <vt:lpstr>PROJECT NARRATIVE</vt:lpstr>
      <vt:lpstr>BUDGET SUMMARY</vt:lpstr>
      <vt:lpstr>BUDGET JUSTIFICATION</vt:lpstr>
      <vt:lpstr>COST SHARE SUPPORT</vt:lpstr>
      <vt:lpstr>APPENDED MATERIALS</vt:lpstr>
      <vt:lpstr>REVIEW PROCESS</vt:lpstr>
      <vt:lpstr>REVIEW CRITERIA</vt:lpstr>
      <vt:lpstr>COMMITTEE PROCESS</vt:lpstr>
      <vt:lpstr>COMPETITIVE PROPOSALS</vt:lpstr>
      <vt:lpstr>TIP 1: Write to the Reviewers</vt:lpstr>
      <vt:lpstr>TIP 2: Use a Scholarly Approach</vt:lpstr>
      <vt:lpstr>TIP 3: Sell Your Idea</vt:lpstr>
      <vt:lpstr>TIP 4: Pay Attention to Details</vt:lpstr>
      <vt:lpstr>TIP 5: Seek and Use Reviewers’ Advice</vt:lpstr>
      <vt:lpstr>WRITING CENTER ASSISTANCE </vt:lpstr>
      <vt:lpstr>UHCL Writing Center</vt:lpstr>
      <vt:lpstr>PowerPoint Presentation</vt:lpstr>
      <vt:lpstr>Q &amp; 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Hart, Katie Michelle</dc:creator>
  <cp:lastModifiedBy>Haynes, Erin Noel</cp:lastModifiedBy>
  <cp:revision>61</cp:revision>
  <dcterms:created xsi:type="dcterms:W3CDTF">2019-08-29T14:37:25Z</dcterms:created>
  <dcterms:modified xsi:type="dcterms:W3CDTF">2023-02-09T21:18:03Z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0x010100C72F09D9680F054786E69A7C1BB8041F</vt:lpwstr>
  </property>
</Properties>
</file>