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  <p:sldMasterId id="2147483661" r:id="rId5"/>
  </p:sldMasterIdLst>
  <p:notesMasterIdLst>
    <p:notesMasterId r:id="rId12"/>
  </p:notesMasterIdLst>
  <p:sldIdLst>
    <p:sldId id="256" r:id="rId6"/>
    <p:sldId id="259" r:id="rId7"/>
    <p:sldId id="261" r:id="rId8"/>
    <p:sldId id="262" r:id="rId9"/>
    <p:sldId id="266" r:id="rId10"/>
    <p:sldId id="267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  <p:embeddedFont>
      <p:font typeface="Libre Franklin" panose="020B0604020202020204" charset="0"/>
      <p:regular r:id="rId17"/>
      <p:bold r:id="rId18"/>
      <p:italic r:id="rId19"/>
      <p:boldItalic r:id="rId20"/>
    </p:embeddedFont>
    <p:embeddedFont>
      <p:font typeface="Libre Franklin Medium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2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font" Target="fonts/font7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Libre Franklin"/>
              <a:buNone/>
              <a:defRPr sz="8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0" marR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0" marR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0" marR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0" marR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0" marR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0" marR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0" marR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0" marR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6723538" y="1671668"/>
            <a:ext cx="5533495" cy="3477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945716" y="657872"/>
            <a:ext cx="5533496" cy="550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7617898" y="6356350"/>
            <a:ext cx="252279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0" marR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0" marR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0" marR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0" marR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0" marR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0" marR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0" marR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0" marR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Libre Franklin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4815840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412992" y="2583371"/>
            <a:ext cx="4815840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 b="0" cap="none"/>
            </a:lvl1pPr>
            <a:lvl2pPr marL="914400" lvl="1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960120" y="3594538"/>
            <a:ext cx="4818888" cy="2586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6409944" y="2587752"/>
            <a:ext cx="4818888" cy="89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sz="2600" b="0" cap="none"/>
            </a:lvl1pPr>
            <a:lvl2pPr marL="914400" lvl="1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4"/>
          </p:nvPr>
        </p:nvSpPr>
        <p:spPr>
          <a:xfrm>
            <a:off x="6409944" y="3594538"/>
            <a:ext cx="4818888" cy="2586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5183188" y="2591850"/>
            <a:ext cx="6045644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▪"/>
              <a:defRPr sz="2800"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marL="1828800" lvl="3" indent="-355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▪"/>
              <a:defRPr sz="2000"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960120" y="2591850"/>
            <a:ext cx="3811905" cy="3277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>
            <a:spLocks noGrp="1"/>
          </p:cNvSpPr>
          <p:nvPr>
            <p:ph type="pic" idx="2"/>
          </p:nvPr>
        </p:nvSpPr>
        <p:spPr>
          <a:xfrm>
            <a:off x="0" y="2267712"/>
            <a:ext cx="6571469" cy="4590288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7235971" y="2587752"/>
            <a:ext cx="3992856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 rot="5400000">
            <a:off x="4297680" y="-749808"/>
            <a:ext cx="3593592" cy="10268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marL="1371600" lvl="2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3429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marL="2286000" lvl="4" indent="-228600" algn="l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just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  <a:defRPr sz="6600" b="0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marR="0" lvl="1" indent="-374650" algn="l" rtl="0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Char char="▪"/>
              <a:defRPr sz="23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1371600" marR="0" lvl="2" indent="-2286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1828800" marR="0" lvl="3" indent="-3429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2286000" marR="0" lvl="4" indent="-2286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just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Libre Franklin"/>
              <a:buNone/>
              <a:defRPr sz="66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914400" marR="0" lvl="1" indent="-374650" algn="l" rtl="0">
              <a:lnSpc>
                <a:spcPct val="101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Noto Sans Symbols"/>
              <a:buChar char="▪"/>
              <a:defRPr sz="23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1371600" marR="0" lvl="2" indent="-2286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1828800" marR="0" lvl="3" indent="-3429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2286000" marR="0" lvl="4" indent="-228600" algn="l" rtl="0">
              <a:lnSpc>
                <a:spcPct val="101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just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pic>
        <p:nvPicPr>
          <p:cNvPr id="102" name="Google Shape;102;p15" descr="A person writing on sticky notes"/>
          <p:cNvPicPr preferRelativeResize="0"/>
          <p:nvPr/>
        </p:nvPicPr>
        <p:blipFill rotWithShape="1">
          <a:blip r:embed="rId3">
            <a:alphaModFix/>
          </a:blip>
          <a:srcRect t="13128" b="2600"/>
          <a:stretch/>
        </p:blipFill>
        <p:spPr>
          <a:xfrm>
            <a:off x="20" y="-1"/>
            <a:ext cx="12191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/>
          <p:nvPr/>
        </p:nvSpPr>
        <p:spPr>
          <a:xfrm>
            <a:off x="0" y="4551139"/>
            <a:ext cx="12192000" cy="1644556"/>
          </a:xfrm>
          <a:prstGeom prst="rect">
            <a:avLst/>
          </a:prstGeom>
          <a:solidFill>
            <a:schemeClr val="dk1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ctrTitle"/>
          </p:nvPr>
        </p:nvSpPr>
        <p:spPr>
          <a:xfrm>
            <a:off x="961644" y="4675366"/>
            <a:ext cx="10268712" cy="84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Libre Franklin"/>
              <a:buNone/>
            </a:pPr>
            <a:r>
              <a:rPr lang="en-US" sz="5400" dirty="0">
                <a:solidFill>
                  <a:srgbClr val="FFFFFF"/>
                </a:solidFill>
              </a:rPr>
              <a:t>YOU </a:t>
            </a:r>
            <a:r>
              <a:rPr lang="en-US" sz="5400" i="1" dirty="0">
                <a:solidFill>
                  <a:srgbClr val="FFFFFF"/>
                </a:solidFill>
              </a:rPr>
              <a:t>SURVIVED</a:t>
            </a:r>
            <a:r>
              <a:rPr lang="en-US" sz="5400" dirty="0">
                <a:solidFill>
                  <a:srgbClr val="FFFFFF"/>
                </a:solidFill>
              </a:rPr>
              <a:t>! NOW </a:t>
            </a:r>
            <a:r>
              <a:rPr lang="en-US" sz="5400" i="1" dirty="0">
                <a:solidFill>
                  <a:srgbClr val="FFFFFF"/>
                </a:solidFill>
              </a:rPr>
              <a:t>THRIVE</a:t>
            </a:r>
            <a:r>
              <a:rPr lang="en-US" sz="5400" dirty="0">
                <a:solidFill>
                  <a:srgbClr val="FFFFFF"/>
                </a:solidFill>
              </a:rPr>
              <a:t>.</a:t>
            </a:r>
            <a:endParaRPr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961644" y="5545443"/>
            <a:ext cx="10268712" cy="513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 dirty="0"/>
              <a:t>Tips for Launching a Successful Project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27" name="Google Shape;127;p18"/>
          <p:cNvSpPr/>
          <p:nvPr/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960438" y="317499"/>
            <a:ext cx="4801170" cy="2095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en-US" sz="8000" dirty="0">
                <a:solidFill>
                  <a:schemeClr val="lt1"/>
                </a:solidFill>
              </a:rPr>
              <a:t>You did it!</a:t>
            </a:r>
            <a:endParaRPr sz="8000" dirty="0"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814192" y="2413000"/>
            <a:ext cx="4646983" cy="376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2800" dirty="0">
                <a:latin typeface="Century Gothic"/>
                <a:ea typeface="Century Gothic"/>
                <a:cs typeface="Century Gothic"/>
                <a:sym typeface="Century Gothic"/>
              </a:rPr>
              <a:t>Congratulations on your new award: That bright idea finally paid off! </a:t>
            </a:r>
          </a:p>
          <a:p>
            <a:pPr marL="0" lvl="0" indent="0" algn="l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 lang="en-US" sz="2800" dirty="0">
              <a:latin typeface="Century Gothic"/>
              <a:sym typeface="Century Gothic"/>
            </a:endParaRPr>
          </a:p>
          <a:p>
            <a:pPr marL="0" lvl="0" indent="0" algn="l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2800" dirty="0">
                <a:latin typeface="Century Gothic"/>
                <a:sym typeface="Century Gothic"/>
              </a:rPr>
              <a:t>Take a deep breath. You have a lot of work to do. Before you begin, remember: do not sign anything!</a:t>
            </a:r>
            <a:endParaRPr sz="3600" dirty="0"/>
          </a:p>
        </p:txBody>
      </p:sp>
      <p:pic>
        <p:nvPicPr>
          <p:cNvPr id="130" name="Google Shape;130;p18" descr="Light bulb with hanging lights background"/>
          <p:cNvPicPr preferRelativeResize="0"/>
          <p:nvPr/>
        </p:nvPicPr>
        <p:blipFill rotWithShape="1">
          <a:blip r:embed="rId3">
            <a:alphaModFix/>
          </a:blip>
          <a:srcRect r="41763" b="2"/>
          <a:stretch/>
        </p:blipFill>
        <p:spPr>
          <a:xfrm>
            <a:off x="6094474" y="10"/>
            <a:ext cx="6097526" cy="685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en-US" dirty="0"/>
              <a:t>Accept the Award</a:t>
            </a:r>
            <a:endParaRPr dirty="0"/>
          </a:p>
        </p:txBody>
      </p:sp>
      <p:sp>
        <p:nvSpPr>
          <p:cNvPr id="142" name="Google Shape;142;p20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>
                <a:latin typeface="Century Gothic"/>
                <a:sym typeface="Century Gothic"/>
              </a:rPr>
              <a:t>The first step is to confirm with the agency that you will accept the award. Remember: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Contact OSP for assistance with reviewing terms and conditions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Any contracts may need a review by legal counsel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Only the Provost or designee may sign award agreements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en-US" dirty="0"/>
              <a:t>Project Setup</a:t>
            </a:r>
            <a:endParaRPr dirty="0"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Once all the award agreements have been signed and executed, OSP will set up a cost center for the award.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You will be contacted with several internal forms to complete.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The sooner you return the completed forms, the faster your cost centers will be set up.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en-US" dirty="0"/>
              <a:t>New Award Meeting</a:t>
            </a:r>
            <a:endParaRPr dirty="0"/>
          </a:p>
        </p:txBody>
      </p:sp>
      <p:sp>
        <p:nvSpPr>
          <p:cNvPr id="184" name="Google Shape;184;p25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After the cost center has been set up, OSP will contact you to schedule a meeting to review terms and conditions of the award, reporting due dates and expectations, and to discuss next steps.</a:t>
            </a:r>
            <a:endParaRPr dirty="0"/>
          </a:p>
          <a:p>
            <a:pPr marL="342900" marR="0" lvl="0" indent="-342900" algn="l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sym typeface="Century Gothic"/>
              </a:rPr>
              <a:t>Ask questions! This is your time to clarify what you need to do to launch your project.</a:t>
            </a:r>
          </a:p>
          <a:p>
            <a:pPr marL="342900" marR="0" lvl="0" indent="-342900" algn="l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❒"/>
            </a:pPr>
            <a:r>
              <a:rPr lang="en-US" sz="2400" dirty="0">
                <a:latin typeface="Century Gothic"/>
                <a:sym typeface="Century Gothic"/>
              </a:rPr>
              <a:t>Be sure to include your team on discussions regarding their contributions to the project.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Libre Franklin"/>
              <a:buNone/>
            </a:pPr>
            <a:r>
              <a:rPr lang="en-US" dirty="0"/>
              <a:t>Start Your Project</a:t>
            </a:r>
            <a:endParaRPr dirty="0"/>
          </a:p>
        </p:txBody>
      </p:sp>
      <p:sp>
        <p:nvSpPr>
          <p:cNvPr id="190" name="Google Shape;190;p26"/>
          <p:cNvSpPr txBox="1"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dirty="0">
                <a:latin typeface="Century Gothic"/>
                <a:ea typeface="Century Gothic"/>
                <a:cs typeface="Century Gothic"/>
                <a:sym typeface="Century Gothic"/>
              </a:rPr>
              <a:t>It is a good idea to re-read your proposal to refresh your memory what you said you would do. Use the timeline as a road map to keep your self on task.  You can do this.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theme/theme1.xml><?xml version="1.0" encoding="utf-8"?>
<a:theme xmlns:a="http://schemas.openxmlformats.org/drawingml/2006/main" name="JuxtaposeVTI">
  <a:themeElements>
    <a:clrScheme name="AnalogousFromRegularSeed_2SEEDS">
      <a:dk1>
        <a:srgbClr val="000000"/>
      </a:dk1>
      <a:lt1>
        <a:srgbClr val="FFFFFF"/>
      </a:lt1>
      <a:dk2>
        <a:srgbClr val="1C2031"/>
      </a:dk2>
      <a:lt2>
        <a:srgbClr val="F0F2F3"/>
      </a:lt2>
      <a:accent1>
        <a:srgbClr val="C0802C"/>
      </a:accent1>
      <a:accent2>
        <a:srgbClr val="D2553E"/>
      </a:accent2>
      <a:accent3>
        <a:srgbClr val="A7A632"/>
      </a:accent3>
      <a:accent4>
        <a:srgbClr val="2C90C0"/>
      </a:accent4>
      <a:accent5>
        <a:srgbClr val="3E64D2"/>
      </a:accent5>
      <a:accent6>
        <a:srgbClr val="4E38C3"/>
      </a:accent6>
      <a:hlink>
        <a:srgbClr val="3F76B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uxtaposeVTI">
  <a:themeElements>
    <a:clrScheme name="AnalogousFromRegularSeed_2SEEDS">
      <a:dk1>
        <a:srgbClr val="000000"/>
      </a:dk1>
      <a:lt1>
        <a:srgbClr val="FFFFFF"/>
      </a:lt1>
      <a:dk2>
        <a:srgbClr val="1C2031"/>
      </a:dk2>
      <a:lt2>
        <a:srgbClr val="F0F2F3"/>
      </a:lt2>
      <a:accent1>
        <a:srgbClr val="C0802C"/>
      </a:accent1>
      <a:accent2>
        <a:srgbClr val="D2553E"/>
      </a:accent2>
      <a:accent3>
        <a:srgbClr val="A7A632"/>
      </a:accent3>
      <a:accent4>
        <a:srgbClr val="2C90C0"/>
      </a:accent4>
      <a:accent5>
        <a:srgbClr val="3E64D2"/>
      </a:accent5>
      <a:accent6>
        <a:srgbClr val="4E38C3"/>
      </a:accent6>
      <a:hlink>
        <a:srgbClr val="3F76B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2F09D9680F054786E69A7C1BB8041F" ma:contentTypeVersion="11" ma:contentTypeDescription="Create a new document." ma:contentTypeScope="" ma:versionID="9a68e111ee9d6a2ebc9eb641b5c407a5">
  <xsd:schema xmlns:xsd="http://www.w3.org/2001/XMLSchema" xmlns:xs="http://www.w3.org/2001/XMLSchema" xmlns:p="http://schemas.microsoft.com/office/2006/metadata/properties" xmlns:ns3="6aa94ba1-1c1d-465c-9e81-64530930fc7b" targetNamespace="http://schemas.microsoft.com/office/2006/metadata/properties" ma:root="true" ma:fieldsID="5597195f2dace6b0e3a334c095c18171" ns3:_="">
    <xsd:import namespace="6aa94ba1-1c1d-465c-9e81-64530930fc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94ba1-1c1d-465c-9e81-64530930fc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586ED4-DC94-4126-8A89-D3BD5889BE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0EB7C6-05ED-4118-8A93-C15370ED6B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a94ba1-1c1d-465c-9e81-64530930fc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CA27E2-94F8-4DAA-8F37-ED35B6DBC569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6aa94ba1-1c1d-465c-9e81-64530930fc7b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272</Words>
  <Application>Microsoft Office PowerPoint</Application>
  <PresentationFormat>Widescreen</PresentationFormat>
  <Paragraphs>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Libre Franklin Medium</vt:lpstr>
      <vt:lpstr>Arial</vt:lpstr>
      <vt:lpstr>Libre Franklin</vt:lpstr>
      <vt:lpstr>Noto Sans Symbols</vt:lpstr>
      <vt:lpstr>Century Gothic</vt:lpstr>
      <vt:lpstr>JuxtaposeVTI</vt:lpstr>
      <vt:lpstr>JuxtaposeVTI</vt:lpstr>
      <vt:lpstr>YOU SURVIVED! NOW THRIVE.</vt:lpstr>
      <vt:lpstr>You did it!</vt:lpstr>
      <vt:lpstr>Accept the Award</vt:lpstr>
      <vt:lpstr>Project Setup</vt:lpstr>
      <vt:lpstr>New Award Meeting</vt:lpstr>
      <vt:lpstr>Start Your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COMES NEXT</dc:title>
  <dc:creator>White, Lisa M</dc:creator>
  <cp:lastModifiedBy>Haynes, Erin Noel</cp:lastModifiedBy>
  <cp:revision>3</cp:revision>
  <dcterms:modified xsi:type="dcterms:W3CDTF">2022-11-17T15:39:46Z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0x010100C72F09D9680F054786E69A7C1BB8041F</vt:lpwstr>
  </property>
</Properties>
</file>