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varScale="1">
        <p:scale>
          <a:sx n="108" d="100"/>
          <a:sy n="108" d="100"/>
        </p:scale>
        <p:origin x="170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0AFFDE9-2DF9-F747-9959-5CE57CD9C1B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FFDE9-2DF9-F747-9959-5CE57CD9C1B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FFDE9-2DF9-F747-9959-5CE57CD9C1B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AFFDE9-2DF9-F747-9959-5CE57CD9C1B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AFFDE9-2DF9-F747-9959-5CE57CD9C1BD}" type="datetimeFigureOut">
              <a:rPr lang="en-US" smtClean="0"/>
              <a:t>5/17/2023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0AFFDE9-2DF9-F747-9959-5CE57CD9C1BD}"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AFFDE9-2DF9-F747-9959-5CE57CD9C1BD}" type="datetimeFigureOut">
              <a:rPr lang="en-US" smtClean="0"/>
              <a:t>5/17/2023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AFFDE9-2DF9-F747-9959-5CE57CD9C1BD}" type="datetimeFigureOut">
              <a:rPr lang="en-US" smtClean="0"/>
              <a:t>5/17/2023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AFFDE9-2DF9-F747-9959-5CE57CD9C1BD}" type="datetimeFigureOut">
              <a:rPr lang="en-US" smtClean="0"/>
              <a:t>5/17/2023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E2D9979-0AA3-9044-B7D6-752B54F081EE}"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AFFDE9-2DF9-F747-9959-5CE57CD9C1BD}" type="datetimeFigureOut">
              <a:rPr lang="en-US" smtClean="0"/>
              <a:t>5/17/2023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E2D9979-0AA3-9044-B7D6-752B54F081EE}" type="slidenum">
              <a:rPr lang="en-US" smtClean="0"/>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fld id="{60AFFDE9-2DF9-F747-9959-5CE57CD9C1BD}" type="datetimeFigureOut">
              <a:rPr lang="en-US" smtClean="0"/>
              <a:t>5/17/2023</a:t>
            </a:fld>
            <a:endParaRPr lang="en-US"/>
          </a:p>
        </p:txBody>
      </p:sp>
      <p:sp>
        <p:nvSpPr>
          <p:cNvPr id="9" name="Slide Number Placeholder 8"/>
          <p:cNvSpPr>
            <a:spLocks noGrp="1"/>
          </p:cNvSpPr>
          <p:nvPr>
            <p:ph type="sldNum" sz="quarter" idx="11"/>
          </p:nvPr>
        </p:nvSpPr>
        <p:spPr/>
        <p:txBody>
          <a:bodyPr/>
          <a:lstStyle/>
          <a:p>
            <a:fld id="{DE2D9979-0AA3-9044-B7D6-752B54F081EE}"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DE2D9979-0AA3-9044-B7D6-752B54F081EE}" type="slidenum">
              <a:rPr lang="en-US" smtClean="0"/>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60AFFDE9-2DF9-F747-9959-5CE57CD9C1BD}" type="datetimeFigureOut">
              <a:rPr lang="en-US" smtClean="0"/>
              <a:t>5/17/2023</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IRB Applications</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61669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Risks</a:t>
            </a:r>
          </a:p>
        </p:txBody>
      </p:sp>
      <p:sp>
        <p:nvSpPr>
          <p:cNvPr id="3" name="Content Placeholder 2"/>
          <p:cNvSpPr>
            <a:spLocks noGrp="1"/>
          </p:cNvSpPr>
          <p:nvPr>
            <p:ph idx="1"/>
          </p:nvPr>
        </p:nvSpPr>
        <p:spPr/>
        <p:txBody>
          <a:bodyPr/>
          <a:lstStyle/>
          <a:p>
            <a:r>
              <a:rPr lang="en-US" dirty="0"/>
              <a:t>Should be addressed from the perspective of the participant, not the researcher</a:t>
            </a:r>
          </a:p>
          <a:p>
            <a:endParaRPr lang="en-US" dirty="0"/>
          </a:p>
          <a:p>
            <a:r>
              <a:rPr lang="en-US" dirty="0"/>
              <a:t>If there are risks, the researcher should provide contact info for treatment (counselors, clinics, etc.)</a:t>
            </a:r>
          </a:p>
          <a:p>
            <a:endParaRPr lang="en-US" dirty="0"/>
          </a:p>
          <a:p>
            <a:r>
              <a:rPr lang="en-US" dirty="0"/>
              <a:t>Make sure the researcher is adequately considering any possible risks and minimizing them</a:t>
            </a:r>
          </a:p>
        </p:txBody>
      </p:sp>
    </p:spTree>
    <p:extLst>
      <p:ext uri="{BB962C8B-B14F-4D97-AF65-F5344CB8AC3E}">
        <p14:creationId xmlns:p14="http://schemas.microsoft.com/office/powerpoint/2010/main" val="5166177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Site Letter</a:t>
            </a:r>
          </a:p>
        </p:txBody>
      </p:sp>
      <p:sp>
        <p:nvSpPr>
          <p:cNvPr id="3" name="Content Placeholder 2"/>
          <p:cNvSpPr>
            <a:spLocks noGrp="1"/>
          </p:cNvSpPr>
          <p:nvPr>
            <p:ph idx="1"/>
          </p:nvPr>
        </p:nvSpPr>
        <p:spPr/>
        <p:txBody>
          <a:bodyPr/>
          <a:lstStyle/>
          <a:p>
            <a:r>
              <a:rPr lang="en-US" b="1" dirty="0"/>
              <a:t>This is a letter granting permission to do research at a site, usually a school district.</a:t>
            </a:r>
          </a:p>
          <a:p>
            <a:r>
              <a:rPr lang="en-US" dirty="0"/>
              <a:t>Must be attached to the application</a:t>
            </a:r>
          </a:p>
          <a:p>
            <a:r>
              <a:rPr lang="en-US" dirty="0"/>
              <a:t>Need a letter for each site</a:t>
            </a:r>
          </a:p>
          <a:p>
            <a:r>
              <a:rPr lang="en-US" dirty="0"/>
              <a:t>Should be a PDF, signed, on letterhead</a:t>
            </a:r>
          </a:p>
          <a:p>
            <a:endParaRPr lang="en-US" dirty="0"/>
          </a:p>
          <a:p>
            <a:r>
              <a:rPr lang="en-US" dirty="0"/>
              <a:t>If data is not collected at a particular site, this may not be needed</a:t>
            </a:r>
          </a:p>
          <a:p>
            <a:pPr lvl="1"/>
            <a:r>
              <a:rPr lang="en-US" dirty="0"/>
              <a:t>Interviews with teachers conducted off-campus</a:t>
            </a:r>
          </a:p>
          <a:p>
            <a:pPr lvl="1"/>
            <a:r>
              <a:rPr lang="en-US" dirty="0"/>
              <a:t>Observations conducted in a public setting</a:t>
            </a:r>
          </a:p>
        </p:txBody>
      </p:sp>
    </p:spTree>
    <p:extLst>
      <p:ext uri="{BB962C8B-B14F-4D97-AF65-F5344CB8AC3E}">
        <p14:creationId xmlns:p14="http://schemas.microsoft.com/office/powerpoint/2010/main" val="1721860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F8AC29-4660-406F-8B62-0E46CD504986}"/>
              </a:ext>
            </a:extLst>
          </p:cNvPr>
          <p:cNvSpPr>
            <a:spLocks noGrp="1"/>
          </p:cNvSpPr>
          <p:nvPr>
            <p:ph type="title"/>
          </p:nvPr>
        </p:nvSpPr>
        <p:spPr/>
        <p:txBody>
          <a:bodyPr/>
          <a:lstStyle/>
          <a:p>
            <a:r>
              <a:rPr lang="en-US" dirty="0"/>
              <a:t>Example Site Letter</a:t>
            </a:r>
          </a:p>
        </p:txBody>
      </p:sp>
      <p:pic>
        <p:nvPicPr>
          <p:cNvPr id="4" name="Picture 3">
            <a:extLst>
              <a:ext uri="{FF2B5EF4-FFF2-40B4-BE49-F238E27FC236}">
                <a16:creationId xmlns:a16="http://schemas.microsoft.com/office/drawing/2014/main" id="{9CF9BD68-3F5E-4AFD-99E7-F34F7928A6A4}"/>
              </a:ext>
            </a:extLst>
          </p:cNvPr>
          <p:cNvPicPr>
            <a:picLocks noChangeAspect="1"/>
          </p:cNvPicPr>
          <p:nvPr/>
        </p:nvPicPr>
        <p:blipFill>
          <a:blip r:embed="rId2"/>
          <a:stretch>
            <a:fillRect/>
          </a:stretch>
        </p:blipFill>
        <p:spPr>
          <a:xfrm>
            <a:off x="1533380" y="1306285"/>
            <a:ext cx="5067718" cy="5091343"/>
          </a:xfrm>
          <a:prstGeom prst="rect">
            <a:avLst/>
          </a:prstGeom>
        </p:spPr>
      </p:pic>
    </p:spTree>
    <p:extLst>
      <p:ext uri="{BB962C8B-B14F-4D97-AF65-F5344CB8AC3E}">
        <p14:creationId xmlns:p14="http://schemas.microsoft.com/office/powerpoint/2010/main" val="344776326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Approval Form</a:t>
            </a:r>
          </a:p>
        </p:txBody>
      </p:sp>
      <p:sp>
        <p:nvSpPr>
          <p:cNvPr id="3" name="Content Placeholder 2"/>
          <p:cNvSpPr>
            <a:spLocks noGrp="1"/>
          </p:cNvSpPr>
          <p:nvPr>
            <p:ph idx="1"/>
          </p:nvPr>
        </p:nvSpPr>
        <p:spPr/>
        <p:txBody>
          <a:bodyPr>
            <a:normAutofit fontScale="92500" lnSpcReduction="10000"/>
          </a:bodyPr>
          <a:lstStyle/>
          <a:p>
            <a:r>
              <a:rPr lang="en-US" dirty="0"/>
              <a:t>Fill out the top part using the application</a:t>
            </a:r>
          </a:p>
          <a:p>
            <a:r>
              <a:rPr lang="en-US" dirty="0"/>
              <a:t>In Section A, indicate whether the research qualifies as exempt and indicate the category.</a:t>
            </a:r>
          </a:p>
          <a:p>
            <a:r>
              <a:rPr lang="en-US" dirty="0"/>
              <a:t>If non-exempt, in Section B, select the type of risk &amp; add the category # </a:t>
            </a:r>
          </a:p>
          <a:p>
            <a:pPr lvl="1"/>
            <a:r>
              <a:rPr lang="en-US" dirty="0"/>
              <a:t>Minimum Risk, Allowable</a:t>
            </a:r>
          </a:p>
          <a:p>
            <a:pPr lvl="1"/>
            <a:r>
              <a:rPr lang="en-US" dirty="0"/>
              <a:t>Minimum Risk, Not Allowable (not on the category list)</a:t>
            </a:r>
          </a:p>
          <a:p>
            <a:pPr lvl="1"/>
            <a:r>
              <a:rPr lang="en-US" dirty="0"/>
              <a:t>Above Minimum Risk</a:t>
            </a:r>
          </a:p>
          <a:p>
            <a:pPr lvl="0">
              <a:buClr>
                <a:srgbClr val="4F81BD"/>
              </a:buClr>
            </a:pPr>
            <a:r>
              <a:rPr lang="en-US" dirty="0">
                <a:solidFill>
                  <a:prstClr val="black"/>
                </a:solidFill>
              </a:rPr>
              <a:t>Also check that the requirements have been met or explain in Section C.</a:t>
            </a:r>
          </a:p>
          <a:p>
            <a:pPr lvl="0">
              <a:buClr>
                <a:srgbClr val="4F81BD"/>
              </a:buClr>
            </a:pPr>
            <a:r>
              <a:rPr lang="en-US" dirty="0">
                <a:solidFill>
                  <a:prstClr val="black"/>
                </a:solidFill>
              </a:rPr>
              <a:t> Select a recommendation in Section C</a:t>
            </a:r>
          </a:p>
          <a:p>
            <a:pPr lvl="1">
              <a:buClr>
                <a:srgbClr val="4F81BD"/>
              </a:buClr>
            </a:pPr>
            <a:r>
              <a:rPr lang="en-US" dirty="0">
                <a:solidFill>
                  <a:prstClr val="black"/>
                </a:solidFill>
              </a:rPr>
              <a:t>Approved</a:t>
            </a:r>
          </a:p>
          <a:p>
            <a:pPr lvl="1">
              <a:buClr>
                <a:srgbClr val="4F81BD"/>
              </a:buClr>
            </a:pPr>
            <a:r>
              <a:rPr lang="en-US" dirty="0">
                <a:solidFill>
                  <a:prstClr val="black"/>
                </a:solidFill>
              </a:rPr>
              <a:t>Conditional approval</a:t>
            </a:r>
          </a:p>
          <a:p>
            <a:pPr lvl="1">
              <a:buClr>
                <a:srgbClr val="4F81BD"/>
              </a:buClr>
            </a:pPr>
            <a:r>
              <a:rPr lang="en-US" dirty="0">
                <a:solidFill>
                  <a:prstClr val="black"/>
                </a:solidFill>
              </a:rPr>
              <a:t>Call a full CPHS meeting</a:t>
            </a:r>
            <a:endParaRPr lang="en-US" dirty="0"/>
          </a:p>
          <a:p>
            <a:pPr lvl="1"/>
            <a:endParaRPr lang="en-US" dirty="0"/>
          </a:p>
        </p:txBody>
      </p:sp>
    </p:spTree>
    <p:extLst>
      <p:ext uri="{BB962C8B-B14F-4D97-AF65-F5344CB8AC3E}">
        <p14:creationId xmlns:p14="http://schemas.microsoft.com/office/powerpoint/2010/main" val="40637721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When it is not Research</a:t>
            </a:r>
          </a:p>
        </p:txBody>
      </p:sp>
      <p:sp>
        <p:nvSpPr>
          <p:cNvPr id="3" name="Content Placeholder 2"/>
          <p:cNvSpPr>
            <a:spLocks noGrp="1"/>
          </p:cNvSpPr>
          <p:nvPr>
            <p:ph idx="1"/>
          </p:nvPr>
        </p:nvSpPr>
        <p:spPr/>
        <p:txBody>
          <a:bodyPr/>
          <a:lstStyle/>
          <a:p>
            <a:r>
              <a:rPr lang="en-US" dirty="0"/>
              <a:t>Not all applications are for research activities.</a:t>
            </a:r>
          </a:p>
          <a:p>
            <a:pPr lvl="1"/>
            <a:r>
              <a:rPr lang="en-US" dirty="0"/>
              <a:t>If you get an application that does not seem as if it is research, ask the PI to fill out the Determination of </a:t>
            </a:r>
            <a:r>
              <a:rPr lang="en-US"/>
              <a:t>Research Worksheet</a:t>
            </a:r>
          </a:p>
          <a:p>
            <a:pPr lvl="1"/>
            <a:endParaRPr lang="en-US" dirty="0"/>
          </a:p>
        </p:txBody>
      </p:sp>
    </p:spTree>
    <p:extLst>
      <p:ext uri="{BB962C8B-B14F-4D97-AF65-F5344CB8AC3E}">
        <p14:creationId xmlns:p14="http://schemas.microsoft.com/office/powerpoint/2010/main" val="8564230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0078AD"/>
                </a:solidFill>
                <a:latin typeface="Oswald Regular" panose="02000503000000000000" pitchFamily="2" charset="0"/>
              </a:rPr>
              <a:t>When you Receive the Application</a:t>
            </a:r>
            <a:endParaRPr lang="en-US" dirty="0"/>
          </a:p>
        </p:txBody>
      </p:sp>
      <p:sp>
        <p:nvSpPr>
          <p:cNvPr id="3" name="Content Placeholder 2"/>
          <p:cNvSpPr>
            <a:spLocks noGrp="1"/>
          </p:cNvSpPr>
          <p:nvPr>
            <p:ph idx="1"/>
          </p:nvPr>
        </p:nvSpPr>
        <p:spPr>
          <a:xfrm>
            <a:off x="457200" y="1843876"/>
            <a:ext cx="7620000" cy="4556924"/>
          </a:xfrm>
        </p:spPr>
        <p:txBody>
          <a:bodyPr/>
          <a:lstStyle/>
          <a:p>
            <a:pPr marL="0" indent="0">
              <a:buNone/>
            </a:pPr>
            <a:r>
              <a:rPr lang="en-US" sz="2000" dirty="0">
                <a:solidFill>
                  <a:srgbClr val="63666A"/>
                </a:solidFill>
                <a:latin typeface="Merriweather" panose="00000500000000000000" pitchFamily="50" charset="0"/>
              </a:rPr>
              <a:t>Double check that the info on the first page has been completed</a:t>
            </a:r>
          </a:p>
          <a:p>
            <a:r>
              <a:rPr lang="en-US" sz="2000" dirty="0">
                <a:solidFill>
                  <a:srgbClr val="63666A"/>
                </a:solidFill>
                <a:latin typeface="Merriweather" panose="00000500000000000000" pitchFamily="50" charset="0"/>
              </a:rPr>
              <a:t>Make sure students list themselves as student researcher</a:t>
            </a:r>
          </a:p>
          <a:p>
            <a:r>
              <a:rPr lang="en-US" sz="2000" dirty="0">
                <a:solidFill>
                  <a:srgbClr val="63666A"/>
                </a:solidFill>
                <a:latin typeface="Merriweather" panose="00000500000000000000" pitchFamily="50" charset="0"/>
              </a:rPr>
              <a:t>If a student researcher is listed, there must be a faculty sponsor name</a:t>
            </a:r>
          </a:p>
          <a:p>
            <a:endParaRPr lang="en-US" sz="2000" dirty="0">
              <a:solidFill>
                <a:srgbClr val="63666A"/>
              </a:solidFill>
              <a:latin typeface="Merriweather" panose="00000500000000000000" pitchFamily="50" charset="0"/>
            </a:endParaRPr>
          </a:p>
          <a:p>
            <a:endParaRPr lang="en-US" dirty="0"/>
          </a:p>
        </p:txBody>
      </p:sp>
    </p:spTree>
    <p:extLst>
      <p:ext uri="{BB962C8B-B14F-4D97-AF65-F5344CB8AC3E}">
        <p14:creationId xmlns:p14="http://schemas.microsoft.com/office/powerpoint/2010/main" val="16562479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Page 2</a:t>
            </a:r>
          </a:p>
        </p:txBody>
      </p:sp>
      <p:sp>
        <p:nvSpPr>
          <p:cNvPr id="3" name="Content Placeholder 2"/>
          <p:cNvSpPr>
            <a:spLocks noGrp="1"/>
          </p:cNvSpPr>
          <p:nvPr>
            <p:ph idx="1"/>
          </p:nvPr>
        </p:nvSpPr>
        <p:spPr/>
        <p:txBody>
          <a:bodyPr/>
          <a:lstStyle/>
          <a:p>
            <a:pPr marL="0" indent="0">
              <a:buNone/>
            </a:pPr>
            <a:r>
              <a:rPr lang="en-US" dirty="0"/>
              <a:t>Data collection dates should make logical sense</a:t>
            </a:r>
          </a:p>
          <a:p>
            <a:pPr lvl="1"/>
            <a:r>
              <a:rPr lang="en-US" dirty="0"/>
              <a:t>Double check that the start of data collection has not passed</a:t>
            </a:r>
          </a:p>
          <a:p>
            <a:pPr lvl="1"/>
            <a:r>
              <a:rPr lang="en-US" dirty="0"/>
              <a:t>Make sure the number of participants listed here matches what is described later in the application</a:t>
            </a:r>
          </a:p>
          <a:p>
            <a:pPr lvl="1"/>
            <a:endParaRPr lang="en-US" dirty="0"/>
          </a:p>
          <a:p>
            <a:pPr marL="0" lvl="0" indent="0">
              <a:buNone/>
            </a:pPr>
            <a:r>
              <a:rPr lang="en-US" dirty="0">
                <a:solidFill>
                  <a:prstClr val="black"/>
                </a:solidFill>
              </a:rPr>
              <a:t>The Background/Significance and Specific Aims sections should be completed</a:t>
            </a:r>
          </a:p>
          <a:p>
            <a:pPr lvl="1">
              <a:buClr>
                <a:srgbClr val="C0504D"/>
              </a:buClr>
            </a:pPr>
            <a:r>
              <a:rPr lang="en-US" b="1" dirty="0">
                <a:solidFill>
                  <a:prstClr val="black"/>
                </a:solidFill>
              </a:rPr>
              <a:t>The quality of research questions, </a:t>
            </a:r>
            <a:r>
              <a:rPr lang="en-US" b="1" dirty="0" err="1">
                <a:solidFill>
                  <a:prstClr val="black"/>
                </a:solidFill>
              </a:rPr>
              <a:t>doability</a:t>
            </a:r>
            <a:r>
              <a:rPr lang="en-US" b="1" dirty="0">
                <a:solidFill>
                  <a:prstClr val="black"/>
                </a:solidFill>
              </a:rPr>
              <a:t> of the study, etc. are outside of our scope unless they impact the protection of participants.</a:t>
            </a:r>
          </a:p>
          <a:p>
            <a:pPr marL="0" lvl="0" indent="0">
              <a:buNone/>
            </a:pPr>
            <a:endParaRPr lang="en-US" dirty="0">
              <a:solidFill>
                <a:prstClr val="black"/>
              </a:solidFill>
            </a:endParaRPr>
          </a:p>
          <a:p>
            <a:pPr marL="0" lvl="0" indent="0">
              <a:buNone/>
            </a:pPr>
            <a:endParaRPr lang="en-US" dirty="0">
              <a:solidFill>
                <a:prstClr val="black"/>
              </a:solidFill>
            </a:endParaRPr>
          </a:p>
          <a:p>
            <a:pPr marL="0" indent="0">
              <a:buNone/>
            </a:pPr>
            <a:endParaRPr lang="en-US" dirty="0">
              <a:solidFill>
                <a:prstClr val="black"/>
              </a:solidFill>
            </a:endParaRPr>
          </a:p>
        </p:txBody>
      </p:sp>
    </p:spTree>
    <p:extLst>
      <p:ext uri="{BB962C8B-B14F-4D97-AF65-F5344CB8AC3E}">
        <p14:creationId xmlns:p14="http://schemas.microsoft.com/office/powerpoint/2010/main" val="4277842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Design</a:t>
            </a:r>
          </a:p>
        </p:txBody>
      </p:sp>
      <p:sp>
        <p:nvSpPr>
          <p:cNvPr id="3" name="Content Placeholder 2"/>
          <p:cNvSpPr>
            <a:spLocks noGrp="1"/>
          </p:cNvSpPr>
          <p:nvPr>
            <p:ph idx="1"/>
          </p:nvPr>
        </p:nvSpPr>
        <p:spPr/>
        <p:txBody>
          <a:bodyPr/>
          <a:lstStyle/>
          <a:p>
            <a:r>
              <a:rPr lang="en-US" dirty="0"/>
              <a:t>This section should include a thorough explanation of what the researcher will do over the course of the study.</a:t>
            </a:r>
          </a:p>
          <a:p>
            <a:endParaRPr lang="en-US" dirty="0"/>
          </a:p>
          <a:p>
            <a:r>
              <a:rPr lang="en-US" dirty="0"/>
              <a:t>What we need to see:</a:t>
            </a:r>
          </a:p>
          <a:p>
            <a:pPr lvl="1"/>
            <a:r>
              <a:rPr lang="en-US" dirty="0"/>
              <a:t>Step-by-step description of data collection, analysis</a:t>
            </a:r>
          </a:p>
          <a:p>
            <a:endParaRPr lang="en-US" dirty="0"/>
          </a:p>
          <a:p>
            <a:r>
              <a:rPr lang="en-US" dirty="0"/>
              <a:t>What we don’t need to worry about:</a:t>
            </a:r>
          </a:p>
          <a:p>
            <a:pPr lvl="1"/>
            <a:r>
              <a:rPr lang="en-US" dirty="0"/>
              <a:t>Quality of the research, unless it affects the protection of participants</a:t>
            </a:r>
          </a:p>
        </p:txBody>
      </p:sp>
    </p:spTree>
    <p:extLst>
      <p:ext uri="{BB962C8B-B14F-4D97-AF65-F5344CB8AC3E}">
        <p14:creationId xmlns:p14="http://schemas.microsoft.com/office/powerpoint/2010/main" val="20427442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Instruments</a:t>
            </a:r>
          </a:p>
        </p:txBody>
      </p:sp>
      <p:sp>
        <p:nvSpPr>
          <p:cNvPr id="3" name="Content Placeholder 2"/>
          <p:cNvSpPr>
            <a:spLocks noGrp="1"/>
          </p:cNvSpPr>
          <p:nvPr>
            <p:ph idx="1"/>
          </p:nvPr>
        </p:nvSpPr>
        <p:spPr/>
        <p:txBody>
          <a:bodyPr/>
          <a:lstStyle/>
          <a:p>
            <a:r>
              <a:rPr lang="en-US" dirty="0"/>
              <a:t>The researcher should attach copies of all instruments used for data collection</a:t>
            </a:r>
          </a:p>
          <a:p>
            <a:pPr lvl="1"/>
            <a:r>
              <a:rPr lang="en-US" dirty="0"/>
              <a:t>If he/she sends a link to their survey, we need to request a PDF of the survey</a:t>
            </a:r>
          </a:p>
          <a:p>
            <a:pPr lvl="1"/>
            <a:r>
              <a:rPr lang="en-US" dirty="0"/>
              <a:t>Interview/focus group protocols need to be included here as well, even though they aren’t usually considered instruments</a:t>
            </a:r>
          </a:p>
          <a:p>
            <a:pPr lvl="1"/>
            <a:endParaRPr lang="en-US" dirty="0"/>
          </a:p>
          <a:p>
            <a:pPr lvl="1"/>
            <a:r>
              <a:rPr lang="en-US" dirty="0"/>
              <a:t>Exceptions:</a:t>
            </a:r>
          </a:p>
          <a:p>
            <a:pPr lvl="2"/>
            <a:r>
              <a:rPr lang="en-US" dirty="0"/>
              <a:t>Some assessments, like the STAAR tests, aren’t available because the items are not released.</a:t>
            </a:r>
          </a:p>
        </p:txBody>
      </p:sp>
    </p:spTree>
    <p:extLst>
      <p:ext uri="{BB962C8B-B14F-4D97-AF65-F5344CB8AC3E}">
        <p14:creationId xmlns:p14="http://schemas.microsoft.com/office/powerpoint/2010/main" val="2576005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Recruitment &amp; Selection </a:t>
            </a:r>
          </a:p>
        </p:txBody>
      </p:sp>
      <p:sp>
        <p:nvSpPr>
          <p:cNvPr id="3" name="Content Placeholder 2"/>
          <p:cNvSpPr>
            <a:spLocks noGrp="1"/>
          </p:cNvSpPr>
          <p:nvPr>
            <p:ph idx="1"/>
          </p:nvPr>
        </p:nvSpPr>
        <p:spPr/>
        <p:txBody>
          <a:bodyPr/>
          <a:lstStyle/>
          <a:p>
            <a:r>
              <a:rPr lang="en-US" dirty="0"/>
              <a:t>The researcher should be specific here. If you read this section and are unclear about how he/she will recruit participants, ask for more detail</a:t>
            </a:r>
          </a:p>
          <a:p>
            <a:pPr lvl="1"/>
            <a:r>
              <a:rPr lang="en-US" dirty="0"/>
              <a:t>Pay close attention to studies where the researcher is in a power position over potential participants (i.e. a professor researching their students)</a:t>
            </a:r>
          </a:p>
          <a:p>
            <a:pPr lvl="2"/>
            <a:r>
              <a:rPr lang="en-US" dirty="0"/>
              <a:t>Should describe how he/she will address the power issue in a way that would protect the students and that students would see as non-coercive</a:t>
            </a:r>
          </a:p>
        </p:txBody>
      </p:sp>
    </p:spTree>
    <p:extLst>
      <p:ext uri="{BB962C8B-B14F-4D97-AF65-F5344CB8AC3E}">
        <p14:creationId xmlns:p14="http://schemas.microsoft.com/office/powerpoint/2010/main" val="21231592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Informed Consent</a:t>
            </a:r>
          </a:p>
        </p:txBody>
      </p:sp>
      <p:sp>
        <p:nvSpPr>
          <p:cNvPr id="3" name="Content Placeholder 2"/>
          <p:cNvSpPr>
            <a:spLocks noGrp="1"/>
          </p:cNvSpPr>
          <p:nvPr>
            <p:ph idx="1"/>
          </p:nvPr>
        </p:nvSpPr>
        <p:spPr/>
        <p:txBody>
          <a:bodyPr>
            <a:normAutofit fontScale="92500" lnSpcReduction="20000"/>
          </a:bodyPr>
          <a:lstStyle/>
          <a:p>
            <a:r>
              <a:rPr lang="en-US" dirty="0"/>
              <a:t>Make sure consent forms for every type of participant are attached (as needed)</a:t>
            </a:r>
          </a:p>
          <a:p>
            <a:pPr lvl="1"/>
            <a:r>
              <a:rPr lang="en-US" dirty="0"/>
              <a:t>Consent for adults</a:t>
            </a:r>
          </a:p>
          <a:p>
            <a:pPr lvl="1"/>
            <a:r>
              <a:rPr lang="en-US" dirty="0"/>
              <a:t>Parental consent</a:t>
            </a:r>
          </a:p>
          <a:p>
            <a:pPr lvl="1"/>
            <a:r>
              <a:rPr lang="en-US" dirty="0"/>
              <a:t>Student assent</a:t>
            </a:r>
          </a:p>
          <a:p>
            <a:pPr lvl="1"/>
            <a:r>
              <a:rPr lang="en-US" b="1" dirty="0"/>
              <a:t>Survey cover letter instead of consent</a:t>
            </a:r>
          </a:p>
          <a:p>
            <a:pPr lvl="2"/>
            <a:r>
              <a:rPr lang="en-US" b="1" dirty="0"/>
              <a:t>This often is confusing for students, surveys get cover letters, interviews require the informed consent forms</a:t>
            </a:r>
          </a:p>
          <a:p>
            <a:pPr lvl="1"/>
            <a:endParaRPr lang="en-US" dirty="0"/>
          </a:p>
          <a:p>
            <a:pPr lvl="0">
              <a:buClr>
                <a:srgbClr val="4F81BD"/>
              </a:buClr>
            </a:pPr>
            <a:r>
              <a:rPr lang="en-US" dirty="0">
                <a:solidFill>
                  <a:prstClr val="black"/>
                </a:solidFill>
              </a:rPr>
              <a:t>These should be written in language that participants can understand, not research-speak</a:t>
            </a:r>
          </a:p>
          <a:p>
            <a:pPr lvl="0">
              <a:buClr>
                <a:srgbClr val="4F81BD"/>
              </a:buClr>
            </a:pPr>
            <a:endParaRPr lang="en-US" dirty="0">
              <a:solidFill>
                <a:prstClr val="black"/>
              </a:solidFill>
            </a:endParaRPr>
          </a:p>
          <a:p>
            <a:pPr lvl="0">
              <a:buClr>
                <a:srgbClr val="4F81BD"/>
              </a:buClr>
            </a:pPr>
            <a:r>
              <a:rPr lang="en-US" dirty="0">
                <a:solidFill>
                  <a:prstClr val="black"/>
                </a:solidFill>
              </a:rPr>
              <a:t>Should clearly explain what participants will do (and only what they will do—no lit, no research questions, etc.)</a:t>
            </a:r>
          </a:p>
          <a:p>
            <a:pPr lvl="0">
              <a:buClr>
                <a:srgbClr val="4F81BD"/>
              </a:buClr>
            </a:pPr>
            <a:endParaRPr lang="en-US" dirty="0">
              <a:solidFill>
                <a:prstClr val="black"/>
              </a:solidFill>
            </a:endParaRPr>
          </a:p>
          <a:p>
            <a:pPr lvl="0">
              <a:buClr>
                <a:srgbClr val="4F81BD"/>
              </a:buClr>
            </a:pPr>
            <a:r>
              <a:rPr lang="en-US" dirty="0">
                <a:solidFill>
                  <a:prstClr val="black"/>
                </a:solidFill>
              </a:rPr>
              <a:t>Need to consider risks from the participants’ perspectives, not from the researcher’s.</a:t>
            </a:r>
          </a:p>
          <a:p>
            <a:pPr marL="411480" lvl="1" indent="0">
              <a:buNone/>
            </a:pPr>
            <a:endParaRPr lang="en-US" dirty="0"/>
          </a:p>
        </p:txBody>
      </p:sp>
    </p:spTree>
    <p:extLst>
      <p:ext uri="{BB962C8B-B14F-4D97-AF65-F5344CB8AC3E}">
        <p14:creationId xmlns:p14="http://schemas.microsoft.com/office/powerpoint/2010/main" val="32284153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Confidentiality</a:t>
            </a:r>
          </a:p>
        </p:txBody>
      </p:sp>
      <p:sp>
        <p:nvSpPr>
          <p:cNvPr id="3" name="Content Placeholder 2"/>
          <p:cNvSpPr>
            <a:spLocks noGrp="1"/>
          </p:cNvSpPr>
          <p:nvPr>
            <p:ph idx="1"/>
          </p:nvPr>
        </p:nvSpPr>
        <p:spPr/>
        <p:txBody>
          <a:bodyPr/>
          <a:lstStyle/>
          <a:p>
            <a:r>
              <a:rPr lang="en-US" dirty="0"/>
              <a:t>Make sure the researcher is clear about how he/she will protect identities. </a:t>
            </a:r>
          </a:p>
          <a:p>
            <a:pPr lvl="1"/>
            <a:r>
              <a:rPr lang="en-US" dirty="0"/>
              <a:t>May use numeric identifiers, pseudonyms, etc.</a:t>
            </a:r>
          </a:p>
          <a:p>
            <a:pPr lvl="1"/>
            <a:r>
              <a:rPr lang="en-US" dirty="0"/>
              <a:t>Need to say that data will be stored for (at least) 3 years and will then be destroyed.</a:t>
            </a:r>
          </a:p>
          <a:p>
            <a:pPr lvl="1"/>
            <a:r>
              <a:rPr lang="en-US" dirty="0"/>
              <a:t>Describe how data will be kept secured</a:t>
            </a:r>
          </a:p>
          <a:p>
            <a:pPr lvl="2"/>
            <a:r>
              <a:rPr lang="en-US" dirty="0"/>
              <a:t>locked in a filing cabinet</a:t>
            </a:r>
          </a:p>
          <a:p>
            <a:pPr lvl="2"/>
            <a:r>
              <a:rPr lang="en-US" dirty="0"/>
              <a:t>stored on a password-protected laptop</a:t>
            </a:r>
          </a:p>
          <a:p>
            <a:pPr lvl="2"/>
            <a:endParaRPr lang="en-US" dirty="0"/>
          </a:p>
          <a:p>
            <a:pPr lvl="0">
              <a:buClr>
                <a:srgbClr val="4F81BD"/>
              </a:buClr>
            </a:pPr>
            <a:r>
              <a:rPr lang="en-US" dirty="0">
                <a:solidFill>
                  <a:prstClr val="black"/>
                </a:solidFill>
              </a:rPr>
              <a:t>There should be a sentence about who has access to the list connecting actual names with identifiers (unless data were anonymous)</a:t>
            </a:r>
          </a:p>
          <a:p>
            <a:pPr lvl="2"/>
            <a:endParaRPr lang="en-US" dirty="0"/>
          </a:p>
        </p:txBody>
      </p:sp>
    </p:spTree>
    <p:extLst>
      <p:ext uri="{BB962C8B-B14F-4D97-AF65-F5344CB8AC3E}">
        <p14:creationId xmlns:p14="http://schemas.microsoft.com/office/powerpoint/2010/main" val="1450832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Benefits</a:t>
            </a:r>
          </a:p>
        </p:txBody>
      </p:sp>
      <p:sp>
        <p:nvSpPr>
          <p:cNvPr id="3" name="Content Placeholder 2"/>
          <p:cNvSpPr>
            <a:spLocks noGrp="1"/>
          </p:cNvSpPr>
          <p:nvPr>
            <p:ph idx="1"/>
          </p:nvPr>
        </p:nvSpPr>
        <p:spPr/>
        <p:txBody>
          <a:bodyPr/>
          <a:lstStyle/>
          <a:p>
            <a:r>
              <a:rPr lang="en-US" dirty="0"/>
              <a:t>Often, there is no direct benefit to participants</a:t>
            </a:r>
          </a:p>
          <a:p>
            <a:pPr lvl="1"/>
            <a:r>
              <a:rPr lang="en-US" dirty="0"/>
              <a:t>This should be clearly stated</a:t>
            </a:r>
          </a:p>
          <a:p>
            <a:r>
              <a:rPr lang="en-US" dirty="0"/>
              <a:t>The researcher needs to include a sentence or two on expected general results.</a:t>
            </a:r>
          </a:p>
          <a:p>
            <a:endParaRPr lang="en-US" dirty="0"/>
          </a:p>
          <a:p>
            <a:r>
              <a:rPr lang="en-US" dirty="0"/>
              <a:t>Example:</a:t>
            </a:r>
          </a:p>
          <a:p>
            <a:pPr marL="114300" indent="0" algn="ctr">
              <a:buNone/>
            </a:pPr>
            <a:r>
              <a:rPr lang="en-US" dirty="0"/>
              <a:t>There are no expected direct benefits to participants. The results of this research are expected to increase understanding of the factors that contribute to doctoral students’ positive experiences in research courses. </a:t>
            </a:r>
            <a:endParaRPr lang="en-US" dirty="0">
              <a:solidFill>
                <a:srgbClr val="FF0000"/>
              </a:solidFill>
            </a:endParaRPr>
          </a:p>
        </p:txBody>
      </p:sp>
    </p:spTree>
    <p:extLst>
      <p:ext uri="{BB962C8B-B14F-4D97-AF65-F5344CB8AC3E}">
        <p14:creationId xmlns:p14="http://schemas.microsoft.com/office/powerpoint/2010/main" val="152256473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Adjacency">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Adjacency.thmx</Template>
  <TotalTime>142</TotalTime>
  <Words>824</Words>
  <Application>Microsoft Office PowerPoint</Application>
  <PresentationFormat>On-screen Show (4:3)</PresentationFormat>
  <Paragraphs>92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vt:lpstr>
      <vt:lpstr>Merriweather</vt:lpstr>
      <vt:lpstr>Oswald Regular</vt:lpstr>
      <vt:lpstr>Adjacency</vt:lpstr>
      <vt:lpstr>IRB Applications</vt:lpstr>
      <vt:lpstr>When you Receive the Application</vt:lpstr>
      <vt:lpstr>Page 2</vt:lpstr>
      <vt:lpstr>Research Design</vt:lpstr>
      <vt:lpstr>Instruments</vt:lpstr>
      <vt:lpstr>Recruitment &amp; Selection </vt:lpstr>
      <vt:lpstr>Informed Consent</vt:lpstr>
      <vt:lpstr>Confidentiality</vt:lpstr>
      <vt:lpstr>Research Benefits</vt:lpstr>
      <vt:lpstr>Risks</vt:lpstr>
      <vt:lpstr>Site Letter</vt:lpstr>
      <vt:lpstr>Example Site Letter</vt:lpstr>
      <vt:lpstr>Approval Form</vt:lpstr>
      <vt:lpstr>When it is not Research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CPHS Applications</dc:title>
  <dc:creator>Amy Orange</dc:creator>
  <cp:lastModifiedBy>Haynes, Erin Noel</cp:lastModifiedBy>
  <cp:revision>16</cp:revision>
  <dcterms:created xsi:type="dcterms:W3CDTF">2020-02-04T15:35:18Z</dcterms:created>
  <dcterms:modified xsi:type="dcterms:W3CDTF">2023-05-17T14:29:42Z</dcterms:modified>
</cp:coreProperties>
</file>