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90" r:id="rId5"/>
    <p:sldId id="272" r:id="rId6"/>
    <p:sldId id="298" r:id="rId7"/>
    <p:sldId id="288" r:id="rId8"/>
    <p:sldId id="302" r:id="rId9"/>
    <p:sldId id="312" r:id="rId10"/>
    <p:sldId id="303" r:id="rId11"/>
    <p:sldId id="304" r:id="rId12"/>
    <p:sldId id="311" r:id="rId13"/>
    <p:sldId id="313" r:id="rId14"/>
    <p:sldId id="314" r:id="rId15"/>
    <p:sldId id="284" r:id="rId16"/>
  </p:sldIdLst>
  <p:sldSz cx="9144000" cy="6858000" type="screen4x3"/>
  <p:notesSz cx="6950075" cy="9236075"/>
  <p:defaultTextStyle>
    <a:defPPr>
      <a:defRPr lang="en-US"/>
    </a:defPPr>
    <a:lvl1pPr marL="0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3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6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33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26">
          <p15:clr>
            <a:srgbClr val="A4A3A4"/>
          </p15:clr>
        </p15:guide>
        <p15:guide id="2" orient="horz" pos="3567">
          <p15:clr>
            <a:srgbClr val="A4A3A4"/>
          </p15:clr>
        </p15:guide>
        <p15:guide id="3" orient="horz" pos="2166">
          <p15:clr>
            <a:srgbClr val="A4A3A4"/>
          </p15:clr>
        </p15:guide>
        <p15:guide id="4" pos="2692">
          <p15:clr>
            <a:srgbClr val="A4A3A4"/>
          </p15:clr>
        </p15:guide>
        <p15:guide id="5" pos="219">
          <p15:clr>
            <a:srgbClr val="A4A3A4"/>
          </p15:clr>
        </p15:guide>
        <p15:guide id="6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8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reelance 2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DB4"/>
    <a:srgbClr val="0085A2"/>
    <a:srgbClr val="EDA421"/>
    <a:srgbClr val="EEA5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2" autoAdjust="0"/>
    <p:restoredTop sz="96395" autoAdjust="0"/>
  </p:normalViewPr>
  <p:slideViewPr>
    <p:cSldViewPr snapToGrid="0" snapToObjects="1">
      <p:cViewPr varScale="1">
        <p:scale>
          <a:sx n="115" d="100"/>
          <a:sy n="115" d="100"/>
        </p:scale>
        <p:origin x="1242" y="108"/>
      </p:cViewPr>
      <p:guideLst>
        <p:guide orient="horz" pos="3526"/>
        <p:guide orient="horz" pos="3567"/>
        <p:guide orient="horz" pos="2166"/>
        <p:guide pos="2692"/>
        <p:guide pos="21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19" d="100"/>
          <a:sy n="119" d="100"/>
        </p:scale>
        <p:origin x="-4296" y="-96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F3DAED74-5B43-4265-AF99-F236FE403CA2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99746B6B-6861-4AFB-B95E-B3DA79154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9692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069B67C3-5ACA-EA46-A531-41774A3E4835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68B5B1BE-C117-2946-9575-7A00B18A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463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3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86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33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38001"/>
            <a:ext cx="6462073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096748"/>
            <a:ext cx="6462073" cy="145947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8600" y="152617"/>
            <a:ext cx="1221435" cy="365125"/>
          </a:xfrm>
        </p:spPr>
        <p:txBody>
          <a:bodyPr/>
          <a:lstStyle/>
          <a:p>
            <a:fld id="{C4D524A5-5B7C-6345-981D-3DC1C61B6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0954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79B4-CA73-EA4D-A95E-6A6FB9C4AE75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524A5-5B7C-6345-981D-3DC1C61B6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54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618529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618529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79B4-CA73-EA4D-A95E-6A6FB9C4AE75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524A5-5B7C-6345-981D-3DC1C61B6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52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20683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4279" y="1600201"/>
            <a:ext cx="338366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79B4-CA73-EA4D-A95E-6A6FB9C4AE75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524A5-5B7C-6345-981D-3DC1C61B6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491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320683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320683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075918" y="1535113"/>
            <a:ext cx="313202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75918" y="2174875"/>
            <a:ext cx="313202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79B4-CA73-EA4D-A95E-6A6FB9C4AE75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524A5-5B7C-6345-981D-3DC1C61B6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077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79B4-CA73-EA4D-A95E-6A6FB9C4AE75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524A5-5B7C-6345-981D-3DC1C61B6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77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363288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79B4-CA73-EA4D-A95E-6A6FB9C4AE75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524A5-5B7C-6345-981D-3DC1C61B6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811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0739" cy="1143000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6750739" cy="4525963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179B4-CA73-EA4D-A95E-6A6FB9C4AE75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06708" y="6356350"/>
            <a:ext cx="28956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43579" y="6356350"/>
            <a:ext cx="136436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524A5-5B7C-6345-981D-3DC1C61B6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67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</p:sldLayoutIdLst>
  <p:txStyles>
    <p:titleStyle>
      <a:lvl1pPr algn="ctr" defTabSz="45714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0" indent="-342860" algn="l" defTabSz="457146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3" indent="-285717" algn="l" defTabSz="457146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7" indent="-228573" algn="l" defTabSz="457146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3" indent="-228573" algn="l" defTabSz="457146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9" indent="-228573" algn="l" defTabSz="457146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06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53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99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46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uhcl.edu/about/administrative-offices/finance/peoplesoft-finance/trainin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hcl.edu/about/administrative-offices/finance/peoplesoft-finance/trainin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550"/>
            <a:ext cx="6750739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DB4"/>
                </a:solidFill>
                <a:latin typeface="Garamond" panose="02020404030301010803" pitchFamily="18" charset="0"/>
                <a:cs typeface="Times New Roman" pitchFamily="18" charset="0"/>
              </a:rPr>
              <a:t>Administration &amp; </a:t>
            </a:r>
            <a:r>
              <a:rPr lang="en-US" b="1" u="sng" dirty="0" smtClean="0">
                <a:solidFill>
                  <a:srgbClr val="007DB4"/>
                </a:solidFill>
                <a:latin typeface="Garamond" panose="02020404030301010803" pitchFamily="18" charset="0"/>
                <a:cs typeface="Times New Roman" pitchFamily="18" charset="0"/>
              </a:rPr>
              <a:t>Finance</a:t>
            </a:r>
            <a:endParaRPr lang="en-US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71240"/>
            <a:ext cx="6750738" cy="5319132"/>
          </a:xfrm>
        </p:spPr>
        <p:txBody>
          <a:bodyPr>
            <a:no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2200" dirty="0">
                <a:solidFill>
                  <a:srgbClr val="007DB4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Finance is a division of the Administration and Finance component.  The </a:t>
            </a:r>
            <a:r>
              <a:rPr lang="en-US" sz="2200" dirty="0" smtClean="0">
                <a:solidFill>
                  <a:srgbClr val="007DB4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finance division </a:t>
            </a:r>
            <a:r>
              <a:rPr lang="en-US" sz="2200" dirty="0">
                <a:solidFill>
                  <a:srgbClr val="007DB4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encompasses the units of </a:t>
            </a:r>
            <a:r>
              <a:rPr lang="en-US" sz="2200" u="sng" dirty="0" smtClean="0">
                <a:solidFill>
                  <a:srgbClr val="007DB4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Procurement and Contract Administration</a:t>
            </a:r>
            <a:r>
              <a:rPr lang="en-US" sz="2200" dirty="0" smtClean="0">
                <a:solidFill>
                  <a:srgbClr val="007DB4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, Accounts Payable, Travel, Student Business </a:t>
            </a:r>
            <a:r>
              <a:rPr lang="en-US" sz="2200" dirty="0">
                <a:solidFill>
                  <a:srgbClr val="007DB4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Services, </a:t>
            </a:r>
            <a:r>
              <a:rPr lang="en-US" sz="2200" dirty="0" smtClean="0">
                <a:solidFill>
                  <a:srgbClr val="007DB4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General Support Services, General </a:t>
            </a:r>
            <a:r>
              <a:rPr lang="en-US" sz="2200" dirty="0">
                <a:solidFill>
                  <a:srgbClr val="007DB4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Accounting</a:t>
            </a:r>
            <a:r>
              <a:rPr lang="en-US" sz="2200" dirty="0" smtClean="0">
                <a:solidFill>
                  <a:srgbClr val="007DB4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, Asset Management, and Financial Compliance and Reporting. </a:t>
            </a:r>
          </a:p>
          <a:p>
            <a:pPr marL="0" indent="0" algn="ctr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200" b="1" dirty="0" smtClean="0">
                <a:solidFill>
                  <a:srgbClr val="007DB4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Mission </a:t>
            </a:r>
            <a:r>
              <a:rPr lang="en-US" sz="2200" b="1" dirty="0">
                <a:solidFill>
                  <a:srgbClr val="007DB4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Statement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200" dirty="0">
                <a:solidFill>
                  <a:srgbClr val="007DB4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In the spirit of providing quality service, the Finance Division of UHCL strives to excel in delivering business solutions through collaborative partnerships that foster a culture of integrity, creativity and innovation.</a:t>
            </a:r>
          </a:p>
          <a:p>
            <a:pPr marL="0" indent="0" algn="ctr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200" b="1" dirty="0" smtClean="0">
                <a:solidFill>
                  <a:srgbClr val="007DB4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Vision </a:t>
            </a:r>
            <a:r>
              <a:rPr lang="en-US" sz="2200" b="1" dirty="0">
                <a:solidFill>
                  <a:srgbClr val="007DB4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Statement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200" dirty="0">
                <a:solidFill>
                  <a:srgbClr val="007DB4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The UHCL Finance Division aspires to be a team of professionals committed to the delivery of effective and efficient customer service while maintaining fiscal integrity.</a:t>
            </a:r>
          </a:p>
          <a:p>
            <a:endParaRPr lang="en-US" sz="2200" dirty="0">
              <a:solidFill>
                <a:srgbClr val="007DB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52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6373"/>
            <a:ext cx="6750739" cy="563562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solidFill>
                  <a:srgbClr val="007DB4"/>
                </a:solidFill>
                <a:latin typeface="Garamond" panose="02020404030301010803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solidFill>
                  <a:srgbClr val="007DB4"/>
                </a:solidFill>
                <a:latin typeface="Garamond" panose="02020404030301010803" pitchFamily="18" charset="0"/>
                <a:cs typeface="Times New Roman" pitchFamily="18" charset="0"/>
              </a:rPr>
            </a:br>
            <a:endParaRPr lang="en-US" sz="3600" dirty="0">
              <a:latin typeface="Garamond" panose="02020404030301010803" pitchFamily="18" charset="0"/>
            </a:endParaRPr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457200" y="1690162"/>
            <a:ext cx="6968067" cy="639762"/>
          </a:xfrm>
          <a:prstGeom prst="rect">
            <a:avLst/>
          </a:prstGeom>
        </p:spPr>
        <p:txBody>
          <a:bodyPr>
            <a:noAutofit/>
          </a:bodyPr>
          <a:lstStyle>
            <a:lvl1pPr marL="342860" indent="-342860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63" indent="-285717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67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3" indent="-228573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59" indent="-228573" algn="l" defTabSz="457146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06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53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9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6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>
              <a:latin typeface="GarageGothic Regular"/>
              <a:cs typeface="GarageGothic Regular"/>
            </a:endParaRPr>
          </a:p>
        </p:txBody>
      </p:sp>
      <p:sp>
        <p:nvSpPr>
          <p:cNvPr id="5" name="Content Placeholder 10"/>
          <p:cNvSpPr>
            <a:spLocks noGrp="1"/>
          </p:cNvSpPr>
          <p:nvPr>
            <p:ph sz="quarter" idx="4294967295"/>
          </p:nvPr>
        </p:nvSpPr>
        <p:spPr>
          <a:xfrm>
            <a:off x="457200" y="944628"/>
            <a:ext cx="6968067" cy="5304239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endParaRPr lang="en-US" sz="2400" dirty="0" smtClean="0">
              <a:solidFill>
                <a:srgbClr val="0085A2"/>
              </a:solidFill>
              <a:latin typeface="Garamond" pitchFamily="18" charset="0"/>
            </a:endParaRPr>
          </a:p>
          <a:p>
            <a:pPr lvl="0"/>
            <a:endParaRPr lang="en-US" sz="2400" dirty="0" smtClean="0">
              <a:solidFill>
                <a:srgbClr val="0085A2"/>
              </a:solidFill>
              <a:latin typeface="Garamond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0777" y="3587743"/>
            <a:ext cx="5178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https://www.uhcl.edu/about/administrative-offices/finance/peoplesoft-finance/training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349135" y="1925469"/>
            <a:ext cx="453043" cy="3699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178" y="395942"/>
            <a:ext cx="6230389" cy="311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39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6373"/>
            <a:ext cx="6750739" cy="5518420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solidFill>
                  <a:srgbClr val="007DB4"/>
                </a:solidFill>
                <a:latin typeface="Garamond" panose="02020404030301010803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solidFill>
                  <a:srgbClr val="007DB4"/>
                </a:solidFill>
                <a:latin typeface="Garamond" panose="02020404030301010803" pitchFamily="18" charset="0"/>
                <a:cs typeface="Times New Roman" pitchFamily="18" charset="0"/>
              </a:rPr>
            </a:br>
            <a:endParaRPr lang="en-US" sz="3600" dirty="0">
              <a:latin typeface="Garamond" panose="02020404030301010803" pitchFamily="18" charset="0"/>
            </a:endParaRPr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457200" y="1690162"/>
            <a:ext cx="6968067" cy="639762"/>
          </a:xfrm>
          <a:prstGeom prst="rect">
            <a:avLst/>
          </a:prstGeom>
        </p:spPr>
        <p:txBody>
          <a:bodyPr>
            <a:noAutofit/>
          </a:bodyPr>
          <a:lstStyle>
            <a:lvl1pPr marL="342860" indent="-342860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63" indent="-285717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67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3" indent="-228573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59" indent="-228573" algn="l" defTabSz="457146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06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53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9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6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>
              <a:latin typeface="GarageGothic Regular"/>
              <a:cs typeface="GarageGothic Regular"/>
            </a:endParaRPr>
          </a:p>
        </p:txBody>
      </p:sp>
      <p:sp>
        <p:nvSpPr>
          <p:cNvPr id="5" name="Content Placeholder 10"/>
          <p:cNvSpPr>
            <a:spLocks noGrp="1"/>
          </p:cNvSpPr>
          <p:nvPr>
            <p:ph sz="quarter" idx="4294967295"/>
          </p:nvPr>
        </p:nvSpPr>
        <p:spPr>
          <a:xfrm>
            <a:off x="457200" y="944628"/>
            <a:ext cx="6968067" cy="5304239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endParaRPr lang="en-US" sz="2400" dirty="0" smtClean="0">
              <a:solidFill>
                <a:srgbClr val="0085A2"/>
              </a:solidFill>
              <a:latin typeface="Garamond" pitchFamily="18" charset="0"/>
            </a:endParaRPr>
          </a:p>
          <a:p>
            <a:pPr lvl="0"/>
            <a:endParaRPr lang="en-US" sz="2400" dirty="0" smtClean="0">
              <a:solidFill>
                <a:srgbClr val="0085A2"/>
              </a:solidFill>
              <a:latin typeface="Garamond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826" y="141316"/>
            <a:ext cx="7299646" cy="6259484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1471353" y="5586152"/>
            <a:ext cx="712400" cy="38229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23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0739" cy="972272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007DB4"/>
                </a:solidFill>
                <a:latin typeface="Garamond" panose="02020404030301010803" pitchFamily="18" charset="0"/>
                <a:cs typeface="Times New Roman" pitchFamily="18" charset="0"/>
              </a:rPr>
              <a:t>Questions?</a:t>
            </a:r>
            <a:endParaRPr lang="en-US" sz="6000" dirty="0">
              <a:latin typeface="Garamond" panose="02020404030301010803" pitchFamily="18" charset="0"/>
            </a:endParaRPr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457200" y="1690162"/>
            <a:ext cx="6968067" cy="639762"/>
          </a:xfrm>
          <a:prstGeom prst="rect">
            <a:avLst/>
          </a:prstGeom>
        </p:spPr>
        <p:txBody>
          <a:bodyPr>
            <a:noAutofit/>
          </a:bodyPr>
          <a:lstStyle>
            <a:lvl1pPr marL="342860" indent="-342860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63" indent="-285717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67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3" indent="-228573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59" indent="-228573" algn="l" defTabSz="457146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06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53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9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6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>
              <a:latin typeface="GarageGothic Regular"/>
              <a:cs typeface="GarageGothic Regular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2721663" y="2194561"/>
            <a:ext cx="2438611" cy="270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28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7099069" cy="939021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solidFill>
                  <a:srgbClr val="007DB4"/>
                </a:solidFill>
                <a:latin typeface="Garamond" panose="02020404030301010803" pitchFamily="18" charset="0"/>
                <a:cs typeface="Times New Roman" pitchFamily="18" charset="0"/>
              </a:rPr>
              <a:t>It always begins with a TEAM!</a:t>
            </a:r>
            <a:endParaRPr lang="en-US" sz="3600" dirty="0">
              <a:latin typeface="Garamond" panose="02020404030301010803" pitchFamily="18" charset="0"/>
            </a:endParaRPr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457200" y="1690162"/>
            <a:ext cx="6968067" cy="639762"/>
          </a:xfrm>
          <a:prstGeom prst="rect">
            <a:avLst/>
          </a:prstGeom>
        </p:spPr>
        <p:txBody>
          <a:bodyPr>
            <a:noAutofit/>
          </a:bodyPr>
          <a:lstStyle>
            <a:lvl1pPr marL="342860" indent="-342860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63" indent="-285717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67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3" indent="-228573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59" indent="-228573" algn="l" defTabSz="457146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06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53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9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6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>
              <a:latin typeface="GarageGothic Regular"/>
              <a:cs typeface="GarageGothic Regular"/>
            </a:endParaRPr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457200" y="1125997"/>
            <a:ext cx="6967538" cy="489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06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6750739" cy="1047841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7DB4"/>
                </a:solidFill>
                <a:latin typeface="Garamond" panose="02020404030301010803" pitchFamily="18" charset="0"/>
                <a:cs typeface="Times New Roman" pitchFamily="18" charset="0"/>
              </a:rPr>
              <a:t>Training Objectives</a:t>
            </a:r>
            <a:endParaRPr lang="en-US" sz="3600" dirty="0">
              <a:latin typeface="Garamond" panose="02020404030301010803" pitchFamily="18" charset="0"/>
            </a:endParaRPr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457200" y="1690162"/>
            <a:ext cx="6968067" cy="639762"/>
          </a:xfrm>
          <a:prstGeom prst="rect">
            <a:avLst/>
          </a:prstGeom>
        </p:spPr>
        <p:txBody>
          <a:bodyPr>
            <a:noAutofit/>
          </a:bodyPr>
          <a:lstStyle>
            <a:lvl1pPr marL="342860" indent="-342860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63" indent="-285717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67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3" indent="-228573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59" indent="-228573" algn="l" defTabSz="457146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06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53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9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6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>
              <a:latin typeface="GarageGothic Regular"/>
              <a:cs typeface="GarageGothic Regular"/>
            </a:endParaRPr>
          </a:p>
        </p:txBody>
      </p:sp>
      <p:sp>
        <p:nvSpPr>
          <p:cNvPr id="5" name="Content Placeholder 10"/>
          <p:cNvSpPr>
            <a:spLocks noGrp="1"/>
          </p:cNvSpPr>
          <p:nvPr>
            <p:ph sz="quarter" idx="4294967295"/>
          </p:nvPr>
        </p:nvSpPr>
        <p:spPr>
          <a:xfrm>
            <a:off x="457200" y="1512050"/>
            <a:ext cx="7198066" cy="501559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DB4"/>
                </a:solidFill>
                <a:latin typeface="Garamond" panose="02020404030301010803" pitchFamily="18" charset="0"/>
                <a:cs typeface="Times New Roman" pitchFamily="18" charset="0"/>
              </a:rPr>
              <a:t>Requisition training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200" dirty="0" smtClean="0">
                <a:solidFill>
                  <a:srgbClr val="007DB4"/>
                </a:solidFill>
                <a:latin typeface="Garamond" panose="02020404030301010803" pitchFamily="18" charset="0"/>
                <a:cs typeface="Times New Roman" pitchFamily="18" charset="0"/>
              </a:rPr>
              <a:t>Purchase Order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200" dirty="0" smtClean="0">
                <a:solidFill>
                  <a:srgbClr val="007DB4"/>
                </a:solidFill>
                <a:latin typeface="Garamond" panose="02020404030301010803" pitchFamily="18" charset="0"/>
                <a:cs typeface="Times New Roman" pitchFamily="18" charset="0"/>
              </a:rPr>
              <a:t>Contract</a:t>
            </a:r>
          </a:p>
          <a:p>
            <a:pPr marL="0" lvl="0" indent="0">
              <a:buNone/>
            </a:pPr>
            <a:endParaRPr lang="en-US" sz="2400" dirty="0" smtClean="0">
              <a:solidFill>
                <a:srgbClr val="007DB4"/>
              </a:solidFill>
              <a:latin typeface="Garamond" panose="02020404030301010803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endParaRPr lang="en-US" sz="2400" dirty="0" smtClean="0">
              <a:solidFill>
                <a:srgbClr val="007DB4"/>
              </a:solidFill>
              <a:latin typeface="Garamond" panose="02020404030301010803" pitchFamily="18" charset="0"/>
              <a:cs typeface="Times New Roman" pitchFamily="18" charset="0"/>
            </a:endParaRPr>
          </a:p>
          <a:p>
            <a:pPr lvl="0"/>
            <a:endParaRPr lang="en-US" sz="2400" dirty="0" smtClean="0">
              <a:solidFill>
                <a:srgbClr val="007DB4"/>
              </a:solidFill>
              <a:latin typeface="Garamond" panose="02020404030301010803" pitchFamily="18" charset="0"/>
              <a:cs typeface="Times New Roman" pitchFamily="18" charset="0"/>
            </a:endParaRPr>
          </a:p>
          <a:p>
            <a:pPr lvl="0"/>
            <a:endParaRPr lang="en-US" sz="2400" b="1" dirty="0" smtClean="0">
              <a:solidFill>
                <a:srgbClr val="007DB4"/>
              </a:solidFill>
              <a:latin typeface="Garamond" panose="02020404030301010803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90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0739" cy="813574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7DB4"/>
                </a:solidFill>
                <a:latin typeface="Garamond" panose="02020404030301010803" pitchFamily="18" charset="0"/>
                <a:cs typeface="Times New Roman" pitchFamily="18" charset="0"/>
              </a:rPr>
              <a:t>Requisition Pertinent Information</a:t>
            </a:r>
            <a:endParaRPr lang="en-US" sz="2800" dirty="0">
              <a:latin typeface="Garamond" panose="02020404030301010803" pitchFamily="18" charset="0"/>
            </a:endParaRPr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457200" y="1690162"/>
            <a:ext cx="6968067" cy="639762"/>
          </a:xfrm>
          <a:prstGeom prst="rect">
            <a:avLst/>
          </a:prstGeom>
        </p:spPr>
        <p:txBody>
          <a:bodyPr>
            <a:noAutofit/>
          </a:bodyPr>
          <a:lstStyle>
            <a:lvl1pPr marL="342860" indent="-342860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63" indent="-285717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67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3" indent="-228573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59" indent="-228573" algn="l" defTabSz="457146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06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53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9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6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>
              <a:latin typeface="GarageGothic Regular"/>
              <a:cs typeface="GarageGothic Regular"/>
            </a:endParaRPr>
          </a:p>
        </p:txBody>
      </p:sp>
      <p:sp>
        <p:nvSpPr>
          <p:cNvPr id="5" name="Content Placeholder 10"/>
          <p:cNvSpPr>
            <a:spLocks noGrp="1"/>
          </p:cNvSpPr>
          <p:nvPr>
            <p:ph sz="quarter" idx="4294967295"/>
          </p:nvPr>
        </p:nvSpPr>
        <p:spPr>
          <a:xfrm>
            <a:off x="457200" y="1012640"/>
            <a:ext cx="7266079" cy="569799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endParaRPr lang="en-US" dirty="0" smtClean="0">
              <a:solidFill>
                <a:srgbClr val="007DB4"/>
              </a:solidFill>
              <a:latin typeface="Garamond" pitchFamily="18" charset="0"/>
            </a:endParaRPr>
          </a:p>
          <a:p>
            <a:pPr lvl="0"/>
            <a:r>
              <a:rPr lang="en-US" dirty="0" smtClean="0">
                <a:solidFill>
                  <a:srgbClr val="007DB4"/>
                </a:solidFill>
                <a:latin typeface="Garamond" pitchFamily="18" charset="0"/>
              </a:rPr>
              <a:t>Request for goods or services</a:t>
            </a:r>
          </a:p>
          <a:p>
            <a:pPr lvl="0"/>
            <a:r>
              <a:rPr lang="en-US" dirty="0" smtClean="0">
                <a:solidFill>
                  <a:srgbClr val="007DB4"/>
                </a:solidFill>
                <a:latin typeface="Garamond" pitchFamily="18" charset="0"/>
              </a:rPr>
              <a:t>Purchasing Threshold </a:t>
            </a:r>
          </a:p>
          <a:p>
            <a:pPr lvl="1"/>
            <a:r>
              <a:rPr lang="en-US" sz="2000" dirty="0" smtClean="0">
                <a:solidFill>
                  <a:srgbClr val="007DB4"/>
                </a:solidFill>
                <a:latin typeface="Garamond" pitchFamily="18" charset="0"/>
              </a:rPr>
              <a:t>$&lt;$5K ($3K on federal funds) Delegation given to department </a:t>
            </a:r>
            <a:endParaRPr lang="en-US" sz="2000" dirty="0">
              <a:solidFill>
                <a:srgbClr val="007DB4"/>
              </a:solidFill>
              <a:latin typeface="Garamond" pitchFamily="18" charset="0"/>
            </a:endParaRPr>
          </a:p>
          <a:p>
            <a:pPr lvl="1"/>
            <a:r>
              <a:rPr lang="en-US" sz="2000" dirty="0" smtClean="0">
                <a:solidFill>
                  <a:srgbClr val="007DB4"/>
                </a:solidFill>
                <a:latin typeface="Garamond" pitchFamily="18" charset="0"/>
              </a:rPr>
              <a:t>&gt;=$5K but &lt;$15K (No bids required, Requisition required)</a:t>
            </a:r>
          </a:p>
          <a:p>
            <a:pPr lvl="1"/>
            <a:r>
              <a:rPr lang="en-US" sz="2000" dirty="0" smtClean="0">
                <a:solidFill>
                  <a:srgbClr val="007DB4"/>
                </a:solidFill>
                <a:latin typeface="Garamond" pitchFamily="18" charset="0"/>
              </a:rPr>
              <a:t>&gt;=$15K but &lt;$25K (Informal bids, Requisition required)</a:t>
            </a:r>
          </a:p>
          <a:p>
            <a:pPr lvl="1"/>
            <a:r>
              <a:rPr lang="en-US" sz="2000" dirty="0" smtClean="0">
                <a:solidFill>
                  <a:srgbClr val="007DB4"/>
                </a:solidFill>
                <a:latin typeface="Garamond" pitchFamily="18" charset="0"/>
              </a:rPr>
              <a:t>&gt;$25K and above ($150K on federal funds)(Formal bids,  Requisition, formal solicitation required)</a:t>
            </a:r>
          </a:p>
          <a:p>
            <a:pPr lvl="1"/>
            <a:r>
              <a:rPr lang="en-US" sz="2000" dirty="0" smtClean="0">
                <a:solidFill>
                  <a:srgbClr val="007DB4"/>
                </a:solidFill>
                <a:latin typeface="Garamond" pitchFamily="18" charset="0"/>
              </a:rPr>
              <a:t>=&gt;$1M (Board of Regents reporting and approval)</a:t>
            </a:r>
          </a:p>
          <a:p>
            <a:pPr lvl="0"/>
            <a:endParaRPr lang="en-US" sz="2400" dirty="0" smtClean="0">
              <a:solidFill>
                <a:srgbClr val="007DB4"/>
              </a:solidFill>
              <a:latin typeface="Garamond" pitchFamily="18" charset="0"/>
            </a:endParaRPr>
          </a:p>
          <a:p>
            <a:pPr lvl="0"/>
            <a:endParaRPr lang="en-US" sz="2400" dirty="0" smtClean="0">
              <a:solidFill>
                <a:srgbClr val="0085A2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50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0945"/>
            <a:ext cx="6750739" cy="889462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7DB4"/>
                </a:solidFill>
                <a:latin typeface="Garamond" panose="02020404030301010803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solidFill>
                  <a:srgbClr val="007DB4"/>
                </a:solidFill>
                <a:latin typeface="Garamond" panose="02020404030301010803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srgbClr val="007DB4"/>
                </a:solidFill>
                <a:latin typeface="Garamond" panose="02020404030301010803" pitchFamily="18" charset="0"/>
                <a:cs typeface="Times New Roman" pitchFamily="18" charset="0"/>
              </a:rPr>
              <a:t>Procurement – Goods vs. Services </a:t>
            </a:r>
            <a:endParaRPr lang="en-US" sz="2800" dirty="0">
              <a:latin typeface="Garamond" panose="02020404030301010803" pitchFamily="18" charset="0"/>
            </a:endParaRPr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457200" y="1690162"/>
            <a:ext cx="6968067" cy="639762"/>
          </a:xfrm>
          <a:prstGeom prst="rect">
            <a:avLst/>
          </a:prstGeom>
        </p:spPr>
        <p:txBody>
          <a:bodyPr>
            <a:noAutofit/>
          </a:bodyPr>
          <a:lstStyle>
            <a:lvl1pPr marL="342860" indent="-342860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63" indent="-285717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67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3" indent="-228573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59" indent="-228573" algn="l" defTabSz="457146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06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53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9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6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>
              <a:latin typeface="GarageGothic Regular"/>
              <a:cs typeface="GarageGothic Regular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33265503"/>
              </p:ext>
            </p:extLst>
          </p:nvPr>
        </p:nvGraphicFramePr>
        <p:xfrm>
          <a:off x="348327" y="1699706"/>
          <a:ext cx="7137610" cy="1260435"/>
        </p:xfrm>
        <a:graphic>
          <a:graphicData uri="http://schemas.openxmlformats.org/drawingml/2006/table">
            <a:tbl>
              <a:tblPr/>
              <a:tblGrid>
                <a:gridCol w="1842738">
                  <a:extLst>
                    <a:ext uri="{9D8B030D-6E8A-4147-A177-3AD203B41FA5}">
                      <a16:colId xmlns:a16="http://schemas.microsoft.com/office/drawing/2014/main" val="3806523078"/>
                    </a:ext>
                  </a:extLst>
                </a:gridCol>
                <a:gridCol w="5294872">
                  <a:extLst>
                    <a:ext uri="{9D8B030D-6E8A-4147-A177-3AD203B41FA5}">
                      <a16:colId xmlns:a16="http://schemas.microsoft.com/office/drawing/2014/main" val="1932670209"/>
                    </a:ext>
                  </a:extLst>
                </a:gridCol>
              </a:tblGrid>
              <a:tr h="699638">
                <a:tc rowSpan="2">
                  <a:txBody>
                    <a:bodyPr/>
                    <a:lstStyle/>
                    <a:p>
                      <a:pPr algn="ctr" fontAlgn="t"/>
                      <a:endParaRPr lang="en-US" sz="1600" b="0" i="0" u="none" strike="noStrike" dirty="0" smtClean="0">
                        <a:solidFill>
                          <a:srgbClr val="007DB4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algn="ctr" fontAlgn="t"/>
                      <a:endParaRPr lang="en-US" sz="1600" b="0" i="0" u="none" strike="noStrike" dirty="0" smtClean="0">
                        <a:solidFill>
                          <a:srgbClr val="007DB4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rgbClr val="007DB4"/>
                          </a:solidFill>
                          <a:effectLst/>
                          <a:latin typeface="Garamond" panose="02020404030301010803" pitchFamily="18" charset="0"/>
                        </a:rPr>
                        <a:t>Goods</a:t>
                      </a:r>
                      <a:endParaRPr lang="en-US" sz="1600" b="0" i="0" u="none" strike="noStrike" dirty="0">
                        <a:solidFill>
                          <a:srgbClr val="007DB4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798" marR="6798" marT="67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7DB4"/>
                          </a:solidFill>
                          <a:effectLst/>
                          <a:latin typeface="Garamond" panose="02020404030301010803" pitchFamily="18" charset="0"/>
                        </a:rPr>
                        <a:t>Tangible, physical items</a:t>
                      </a:r>
                    </a:p>
                  </a:txBody>
                  <a:tcPr marL="6798" marR="6798" marT="67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0557773"/>
                  </a:ext>
                </a:extLst>
              </a:tr>
              <a:tr h="5607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7DB4"/>
                          </a:solidFill>
                          <a:effectLst/>
                          <a:latin typeface="Garamond" panose="02020404030301010803" pitchFamily="18" charset="0"/>
                        </a:rPr>
                        <a:t>Stand alone purchases. Once purchased, the relationship ends.</a:t>
                      </a:r>
                    </a:p>
                  </a:txBody>
                  <a:tcPr marL="6798" marR="6798" marT="67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1849883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6617453"/>
              </p:ext>
            </p:extLst>
          </p:nvPr>
        </p:nvGraphicFramePr>
        <p:xfrm>
          <a:off x="348327" y="3190992"/>
          <a:ext cx="7076940" cy="3082094"/>
        </p:xfrm>
        <a:graphic>
          <a:graphicData uri="http://schemas.openxmlformats.org/drawingml/2006/table">
            <a:tbl>
              <a:tblPr/>
              <a:tblGrid>
                <a:gridCol w="1824814">
                  <a:extLst>
                    <a:ext uri="{9D8B030D-6E8A-4147-A177-3AD203B41FA5}">
                      <a16:colId xmlns:a16="http://schemas.microsoft.com/office/drawing/2014/main" val="3033826779"/>
                    </a:ext>
                  </a:extLst>
                </a:gridCol>
                <a:gridCol w="5252126">
                  <a:extLst>
                    <a:ext uri="{9D8B030D-6E8A-4147-A177-3AD203B41FA5}">
                      <a16:colId xmlns:a16="http://schemas.microsoft.com/office/drawing/2014/main" val="536017007"/>
                    </a:ext>
                  </a:extLst>
                </a:gridCol>
              </a:tblGrid>
              <a:tr h="625679">
                <a:tc rowSpan="6">
                  <a:txBody>
                    <a:bodyPr/>
                    <a:lstStyle/>
                    <a:p>
                      <a:pPr algn="l" fontAlgn="ctr"/>
                      <a:r>
                        <a:rPr lang="en-US" sz="1500" b="1" i="0" u="none" strike="noStrike" dirty="0" smtClean="0">
                          <a:solidFill>
                            <a:srgbClr val="007DB4"/>
                          </a:solidFill>
                          <a:effectLst/>
                          <a:latin typeface="Garamond" panose="02020404030301010803" pitchFamily="18" charset="0"/>
                        </a:rPr>
                        <a:t>             Services</a:t>
                      </a:r>
                      <a:endParaRPr lang="en-US" sz="1500" b="1" i="0" u="none" strike="noStrike" dirty="0">
                        <a:solidFill>
                          <a:srgbClr val="007DB4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585" marR="6585" marT="65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7DB4"/>
                          </a:solidFill>
                          <a:effectLst/>
                          <a:latin typeface="Garamond" panose="02020404030301010803" pitchFamily="18" charset="0"/>
                        </a:rPr>
                        <a:t>Works or duties provided to university by individuals,</a:t>
                      </a:r>
                      <a:br>
                        <a:rPr lang="en-US" sz="1600" b="0" i="0" u="none" strike="noStrike" dirty="0">
                          <a:solidFill>
                            <a:srgbClr val="007DB4"/>
                          </a:solidFill>
                          <a:effectLst/>
                          <a:latin typeface="Garamond" panose="02020404030301010803" pitchFamily="18" charset="0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7DB4"/>
                          </a:solidFill>
                          <a:effectLst/>
                          <a:latin typeface="Garamond" panose="02020404030301010803" pitchFamily="18" charset="0"/>
                        </a:rPr>
                        <a:t>organizations, corporations, businesses etc.</a:t>
                      </a:r>
                    </a:p>
                  </a:txBody>
                  <a:tcPr marL="6585" marR="6585" marT="65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2294058"/>
                  </a:ext>
                </a:extLst>
              </a:tr>
              <a:tr h="3128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7DB4"/>
                          </a:solidFill>
                          <a:effectLst/>
                          <a:latin typeface="Garamond" panose="02020404030301010803" pitchFamily="18" charset="0"/>
                        </a:rPr>
                        <a:t>It can be stand alone (onetime) or repetitive or ongoing</a:t>
                      </a:r>
                    </a:p>
                  </a:txBody>
                  <a:tcPr marL="6585" marR="6585" marT="65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0964231"/>
                  </a:ext>
                </a:extLst>
              </a:tr>
              <a:tr h="3128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7DB4"/>
                          </a:solidFill>
                          <a:effectLst/>
                          <a:latin typeface="Garamond" panose="02020404030301010803" pitchFamily="18" charset="0"/>
                        </a:rPr>
                        <a:t>Requires </a:t>
                      </a:r>
                      <a:r>
                        <a:rPr lang="en-US" sz="1600" b="0" i="0" u="none" strike="noStrike" dirty="0" smtClean="0">
                          <a:solidFill>
                            <a:srgbClr val="007DB4"/>
                          </a:solidFill>
                          <a:effectLst/>
                          <a:latin typeface="Garamond" panose="02020404030301010803" pitchFamily="18" charset="0"/>
                        </a:rPr>
                        <a:t>a contract</a:t>
                      </a:r>
                      <a:endParaRPr lang="en-US" sz="1600" b="0" i="0" u="none" strike="noStrike" dirty="0">
                        <a:solidFill>
                          <a:srgbClr val="007DB4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585" marR="6585" marT="65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9370489"/>
                  </a:ext>
                </a:extLst>
              </a:tr>
              <a:tr h="6256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7DB4"/>
                          </a:solidFill>
                          <a:effectLst/>
                          <a:latin typeface="Garamond" panose="02020404030301010803" pitchFamily="18" charset="0"/>
                        </a:rPr>
                        <a:t>All </a:t>
                      </a:r>
                      <a:r>
                        <a:rPr lang="en-US" sz="1600" b="0" i="0" u="none" strike="noStrike" dirty="0" smtClean="0">
                          <a:solidFill>
                            <a:srgbClr val="007DB4"/>
                          </a:solidFill>
                          <a:effectLst/>
                          <a:latin typeface="Garamond" panose="02020404030301010803" pitchFamily="18" charset="0"/>
                        </a:rPr>
                        <a:t>contracts </a:t>
                      </a:r>
                      <a:r>
                        <a:rPr lang="en-US" sz="1600" b="0" i="0" u="none" strike="noStrike" dirty="0">
                          <a:solidFill>
                            <a:srgbClr val="007DB4"/>
                          </a:solidFill>
                          <a:effectLst/>
                          <a:latin typeface="Garamond" panose="02020404030301010803" pitchFamily="18" charset="0"/>
                        </a:rPr>
                        <a:t>must be placed on a requisition for </a:t>
                      </a:r>
                      <a:r>
                        <a:rPr lang="en-US" sz="1600" b="0" i="0" u="none" strike="noStrike" dirty="0" smtClean="0">
                          <a:solidFill>
                            <a:srgbClr val="007DB4"/>
                          </a:solidFill>
                          <a:effectLst/>
                          <a:latin typeface="Garamond" panose="02020404030301010803" pitchFamily="18" charset="0"/>
                        </a:rPr>
                        <a:t>reporting purposes</a:t>
                      </a:r>
                      <a:endParaRPr lang="en-US" sz="1600" b="0" i="0" u="none" strike="noStrike" dirty="0">
                        <a:solidFill>
                          <a:srgbClr val="007DB4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585" marR="6585" marT="65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9249590"/>
                  </a:ext>
                </a:extLst>
              </a:tr>
              <a:tr h="4180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7DB4"/>
                          </a:solidFill>
                          <a:effectLst/>
                          <a:latin typeface="Garamond" panose="02020404030301010803" pitchFamily="18" charset="0"/>
                        </a:rPr>
                        <a:t>Threshold rules are the same as 'Goods'</a:t>
                      </a:r>
                    </a:p>
                  </a:txBody>
                  <a:tcPr marL="6585" marR="6585" marT="65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6251781"/>
                  </a:ext>
                </a:extLst>
              </a:tr>
              <a:tr h="7869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7DB4"/>
                          </a:solidFill>
                          <a:effectLst/>
                          <a:latin typeface="Garamond" panose="02020404030301010803" pitchFamily="18" charset="0"/>
                        </a:rPr>
                        <a:t>Contracts must be approved by UHS Contracts office </a:t>
                      </a:r>
                      <a:r>
                        <a:rPr lang="en-US" sz="1600" b="0" i="0" u="none" strike="noStrike" dirty="0" smtClean="0">
                          <a:solidFill>
                            <a:srgbClr val="007DB4"/>
                          </a:solidFill>
                          <a:effectLst/>
                          <a:latin typeface="Garamond" panose="02020404030301010803" pitchFamily="18" charset="0"/>
                        </a:rPr>
                        <a:t>if it is a non-standard agreement or over $50,000 on the </a:t>
                      </a:r>
                      <a:r>
                        <a:rPr lang="en-US" sz="1600" b="0" i="0" u="none" strike="noStrike" dirty="0">
                          <a:solidFill>
                            <a:srgbClr val="007DB4"/>
                          </a:solidFill>
                          <a:effectLst/>
                          <a:latin typeface="Garamond" panose="02020404030301010803" pitchFamily="18" charset="0"/>
                        </a:rPr>
                        <a:t>standard agreement form approved by </a:t>
                      </a:r>
                      <a:r>
                        <a:rPr lang="en-US" sz="1600" b="0" i="0" u="none" strike="noStrike" dirty="0" err="1" smtClean="0">
                          <a:solidFill>
                            <a:srgbClr val="007DB4"/>
                          </a:solidFill>
                          <a:effectLst/>
                          <a:latin typeface="Garamond" panose="02020404030301010803" pitchFamily="18" charset="0"/>
                        </a:rPr>
                        <a:t>UHS</a:t>
                      </a:r>
                      <a:r>
                        <a:rPr lang="en-US" sz="1600" b="0" i="0" u="none" strike="noStrike" dirty="0" smtClean="0">
                          <a:solidFill>
                            <a:srgbClr val="007DB4"/>
                          </a:solidFill>
                          <a:effectLst/>
                          <a:latin typeface="Garamond" panose="02020404030301010803" pitchFamily="18" charset="0"/>
                        </a:rPr>
                        <a:t>. </a:t>
                      </a:r>
                      <a:endParaRPr lang="en-US" sz="1600" b="0" i="0" u="none" strike="noStrike" dirty="0">
                        <a:solidFill>
                          <a:srgbClr val="007DB4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585" marR="6585" marT="65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76005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794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692" y="556953"/>
            <a:ext cx="7473142" cy="55692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rgbClr val="0085A2"/>
                </a:solidFill>
              </a:rPr>
              <a:t>Requisition </a:t>
            </a:r>
            <a:r>
              <a:rPr lang="en-US" sz="4400" b="1" dirty="0" smtClean="0">
                <a:solidFill>
                  <a:srgbClr val="0085A2"/>
                </a:solidFill>
              </a:rPr>
              <a:t>Demonstration</a:t>
            </a:r>
          </a:p>
          <a:p>
            <a:pPr marL="0" indent="0">
              <a:buNone/>
            </a:pPr>
            <a:endParaRPr lang="en-US" sz="3600" b="1" dirty="0" smtClean="0">
              <a:solidFill>
                <a:srgbClr val="0085A2"/>
              </a:solidFill>
            </a:endParaRPr>
          </a:p>
          <a:p>
            <a:r>
              <a:rPr lang="en-US" sz="3600" dirty="0" smtClean="0">
                <a:solidFill>
                  <a:srgbClr val="0085A2"/>
                </a:solidFill>
                <a:latin typeface="Garamond" pitchFamily="18" charset="0"/>
              </a:rPr>
              <a:t>Entering </a:t>
            </a:r>
            <a:r>
              <a:rPr lang="en-US" sz="3600" dirty="0">
                <a:solidFill>
                  <a:srgbClr val="0085A2"/>
                </a:solidFill>
                <a:latin typeface="Garamond" pitchFamily="18" charset="0"/>
              </a:rPr>
              <a:t>a requisition for goods</a:t>
            </a:r>
          </a:p>
          <a:p>
            <a:pPr lvl="0"/>
            <a:r>
              <a:rPr lang="en-US" sz="3600" dirty="0">
                <a:solidFill>
                  <a:srgbClr val="0085A2"/>
                </a:solidFill>
                <a:latin typeface="Garamond" pitchFamily="18" charset="0"/>
              </a:rPr>
              <a:t>Entering a requisition for services</a:t>
            </a:r>
          </a:p>
          <a:p>
            <a:pPr lvl="0"/>
            <a:r>
              <a:rPr lang="en-US" sz="3600" dirty="0">
                <a:solidFill>
                  <a:srgbClr val="0085A2"/>
                </a:solidFill>
                <a:latin typeface="Garamond" pitchFamily="18" charset="0"/>
              </a:rPr>
              <a:t>Multiple cost centers on a </a:t>
            </a:r>
            <a:r>
              <a:rPr lang="en-US" sz="3600" dirty="0" smtClean="0">
                <a:solidFill>
                  <a:srgbClr val="0085A2"/>
                </a:solidFill>
                <a:latin typeface="Garamond" pitchFamily="18" charset="0"/>
              </a:rPr>
              <a:t>requisition</a:t>
            </a:r>
          </a:p>
          <a:p>
            <a:pPr lvl="0"/>
            <a:r>
              <a:rPr lang="en-US" sz="3600" smtClean="0">
                <a:solidFill>
                  <a:srgbClr val="0085A2"/>
                </a:solidFill>
                <a:latin typeface="Garamond" pitchFamily="18" charset="0"/>
              </a:rPr>
              <a:t>PeopleSoft requisition training </a:t>
            </a:r>
            <a:r>
              <a:rPr lang="en-US" sz="3600" dirty="0" smtClean="0">
                <a:solidFill>
                  <a:srgbClr val="0085A2"/>
                </a:solidFill>
                <a:latin typeface="Garamond" pitchFamily="18" charset="0"/>
              </a:rPr>
              <a:t>documents</a:t>
            </a:r>
          </a:p>
          <a:p>
            <a:pPr lvl="1"/>
            <a:r>
              <a:rPr lang="en-US" sz="1800" dirty="0" smtClean="0">
                <a:hlinkClick r:id="rId2"/>
              </a:rPr>
              <a:t>https</a:t>
            </a:r>
            <a:r>
              <a:rPr lang="en-US" sz="1800" dirty="0">
                <a:hlinkClick r:id="rId2"/>
              </a:rPr>
              <a:t>://www.uhcl.edu/about/administrative-offices/finance/peoplesoft-finance/training</a:t>
            </a:r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3755847" y="3244334"/>
            <a:ext cx="1847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b="1" dirty="0" smtClean="0">
              <a:solidFill>
                <a:srgbClr val="007DB4"/>
              </a:solidFill>
              <a:latin typeface="Garamond" panose="02020404030301010803" pitchFamily="18" charset="0"/>
              <a:cs typeface="Times New Roman" pitchFamily="18" charset="0"/>
            </a:endParaRPr>
          </a:p>
          <a:p>
            <a:endParaRPr lang="en-US" b="1" dirty="0">
              <a:solidFill>
                <a:srgbClr val="007DB4"/>
              </a:solidFill>
              <a:latin typeface="Garamond" panose="02020404030301010803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781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0"/>
            <a:ext cx="6750739" cy="523696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7DB4"/>
                </a:solidFill>
                <a:latin typeface="Garamond" panose="02020404030301010803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solidFill>
                  <a:srgbClr val="007DB4"/>
                </a:solidFill>
                <a:latin typeface="Garamond" panose="02020404030301010803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srgbClr val="007DB4"/>
                </a:solidFill>
                <a:latin typeface="Garamond" panose="02020404030301010803" pitchFamily="18" charset="0"/>
                <a:cs typeface="Times New Roman" pitchFamily="18" charset="0"/>
              </a:rPr>
              <a:t>PeopleSoft Requisition </a:t>
            </a:r>
            <a:endParaRPr lang="en-US" sz="2400" dirty="0">
              <a:latin typeface="Garamond" panose="02020404030301010803" pitchFamily="18" charset="0"/>
            </a:endParaRPr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457200" y="1690162"/>
            <a:ext cx="6968067" cy="639762"/>
          </a:xfrm>
          <a:prstGeom prst="rect">
            <a:avLst/>
          </a:prstGeom>
        </p:spPr>
        <p:txBody>
          <a:bodyPr>
            <a:noAutofit/>
          </a:bodyPr>
          <a:lstStyle>
            <a:lvl1pPr marL="342860" indent="-342860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63" indent="-285717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67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3" indent="-228573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59" indent="-228573" algn="l" defTabSz="457146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06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53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9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6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>
              <a:latin typeface="GarageGothic Regular"/>
              <a:cs typeface="GarageGothic Regular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85" y="906087"/>
            <a:ext cx="7342282" cy="499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40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6373"/>
            <a:ext cx="6750739" cy="563562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solidFill>
                  <a:srgbClr val="007DB4"/>
                </a:solidFill>
                <a:latin typeface="Garamond" panose="02020404030301010803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solidFill>
                  <a:srgbClr val="007DB4"/>
                </a:solidFill>
                <a:latin typeface="Garamond" panose="02020404030301010803" pitchFamily="18" charset="0"/>
                <a:cs typeface="Times New Roman" pitchFamily="18" charset="0"/>
              </a:rPr>
            </a:br>
            <a:endParaRPr lang="en-US" sz="3600" dirty="0">
              <a:latin typeface="Garamond" panose="02020404030301010803" pitchFamily="18" charset="0"/>
            </a:endParaRPr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457200" y="1690162"/>
            <a:ext cx="6968067" cy="639762"/>
          </a:xfrm>
          <a:prstGeom prst="rect">
            <a:avLst/>
          </a:prstGeom>
        </p:spPr>
        <p:txBody>
          <a:bodyPr>
            <a:noAutofit/>
          </a:bodyPr>
          <a:lstStyle>
            <a:lvl1pPr marL="342860" indent="-342860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63" indent="-285717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67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3" indent="-228573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59" indent="-228573" algn="l" defTabSz="457146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06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53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9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6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>
              <a:latin typeface="GarageGothic Regular"/>
              <a:cs typeface="GarageGothic Regular"/>
            </a:endParaRPr>
          </a:p>
        </p:txBody>
      </p:sp>
      <p:sp>
        <p:nvSpPr>
          <p:cNvPr id="5" name="Content Placeholder 10"/>
          <p:cNvSpPr>
            <a:spLocks noGrp="1"/>
          </p:cNvSpPr>
          <p:nvPr>
            <p:ph sz="quarter" idx="4294967295"/>
          </p:nvPr>
        </p:nvSpPr>
        <p:spPr>
          <a:xfrm>
            <a:off x="457200" y="944628"/>
            <a:ext cx="6968067" cy="5304239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endParaRPr lang="en-US" sz="2400" dirty="0" smtClean="0">
              <a:solidFill>
                <a:srgbClr val="0085A2"/>
              </a:solidFill>
              <a:latin typeface="Garamond" pitchFamily="18" charset="0"/>
            </a:endParaRPr>
          </a:p>
          <a:p>
            <a:pPr lvl="0"/>
            <a:r>
              <a:rPr lang="en-US" sz="2400" dirty="0" smtClean="0">
                <a:solidFill>
                  <a:srgbClr val="0085A2"/>
                </a:solidFill>
                <a:latin typeface="Garamond" pitchFamily="18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48640" y="850421"/>
            <a:ext cx="706581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85A2"/>
                </a:solidFill>
                <a:latin typeface="Garamond" panose="02020404030301010803" pitchFamily="18" charset="0"/>
              </a:rPr>
              <a:t>PURCHASE ORDER REQUISITION PROCESS SNAPSHOT</a:t>
            </a:r>
          </a:p>
          <a:p>
            <a:pPr algn="ctr"/>
            <a:endParaRPr lang="en-US" sz="1600" b="1" dirty="0" smtClean="0">
              <a:solidFill>
                <a:srgbClr val="0085A2"/>
              </a:solidFill>
              <a:latin typeface="Garamond" panose="02020404030301010803" pitchFamily="18" charset="0"/>
            </a:endParaRPr>
          </a:p>
          <a:p>
            <a:pPr algn="ctr"/>
            <a:endParaRPr lang="en-US" sz="1600" b="1" dirty="0" smtClean="0">
              <a:solidFill>
                <a:srgbClr val="0085A2"/>
              </a:solidFill>
              <a:latin typeface="Garamond" panose="02020404030301010803" pitchFamily="18" charset="0"/>
            </a:endParaRPr>
          </a:p>
          <a:p>
            <a:r>
              <a:rPr lang="en-US" b="1" dirty="0" smtClean="0">
                <a:solidFill>
                  <a:srgbClr val="0085A2"/>
                </a:solidFill>
                <a:latin typeface="Garamond" panose="02020404030301010803" pitchFamily="18" charset="0"/>
              </a:rPr>
              <a:t>Supporting Documentation required be uploaded to requisition</a:t>
            </a:r>
            <a:endParaRPr lang="en-US" b="1" dirty="0">
              <a:solidFill>
                <a:srgbClr val="0085A2"/>
              </a:solidFill>
              <a:latin typeface="Garamond" panose="02020404030301010803" pitchFamily="18" charset="0"/>
            </a:endParaRPr>
          </a:p>
          <a:p>
            <a:r>
              <a:rPr lang="en-US" dirty="0" smtClean="0">
                <a:solidFill>
                  <a:srgbClr val="0085A2"/>
                </a:solidFill>
                <a:latin typeface="Garamond" panose="02020404030301010803" pitchFamily="18" charset="0"/>
              </a:rPr>
              <a:t>1</a:t>
            </a:r>
            <a:r>
              <a:rPr lang="en-US" dirty="0">
                <a:solidFill>
                  <a:srgbClr val="0085A2"/>
                </a:solidFill>
                <a:latin typeface="Garamond" panose="02020404030301010803" pitchFamily="18" charset="0"/>
              </a:rPr>
              <a:t>. </a:t>
            </a:r>
            <a:r>
              <a:rPr lang="en-US" sz="1600" dirty="0">
                <a:solidFill>
                  <a:srgbClr val="0085A2"/>
                </a:solidFill>
                <a:latin typeface="Garamond" panose="02020404030301010803" pitchFamily="18" charset="0"/>
              </a:rPr>
              <a:t>A current quote from the vendor.</a:t>
            </a:r>
          </a:p>
          <a:p>
            <a:r>
              <a:rPr lang="en-US" sz="1600" dirty="0">
                <a:solidFill>
                  <a:srgbClr val="0085A2"/>
                </a:solidFill>
                <a:latin typeface="Garamond" panose="02020404030301010803" pitchFamily="18" charset="0"/>
              </a:rPr>
              <a:t>2. Good </a:t>
            </a:r>
            <a:r>
              <a:rPr lang="en-US" sz="1600" dirty="0" smtClean="0">
                <a:solidFill>
                  <a:srgbClr val="0085A2"/>
                </a:solidFill>
                <a:latin typeface="Garamond" panose="02020404030301010803" pitchFamily="18" charset="0"/>
              </a:rPr>
              <a:t>specifications including </a:t>
            </a:r>
            <a:r>
              <a:rPr lang="en-US" sz="1600" dirty="0">
                <a:solidFill>
                  <a:srgbClr val="0085A2"/>
                </a:solidFill>
                <a:latin typeface="Garamond" panose="02020404030301010803" pitchFamily="18" charset="0"/>
              </a:rPr>
              <a:t>a detailed description, </a:t>
            </a:r>
            <a:r>
              <a:rPr lang="en-US" sz="1600" dirty="0" smtClean="0">
                <a:solidFill>
                  <a:srgbClr val="0085A2"/>
                </a:solidFill>
                <a:latin typeface="Garamond" panose="02020404030301010803" pitchFamily="18" charset="0"/>
              </a:rPr>
              <a:t>dimensions, quantities</a:t>
            </a:r>
            <a:r>
              <a:rPr lang="en-US" sz="1600" dirty="0">
                <a:solidFill>
                  <a:srgbClr val="0085A2"/>
                </a:solidFill>
                <a:latin typeface="Garamond" panose="02020404030301010803" pitchFamily="18" charset="0"/>
              </a:rPr>
              <a:t>, etc.</a:t>
            </a:r>
          </a:p>
          <a:p>
            <a:r>
              <a:rPr lang="en-US" sz="1600" dirty="0">
                <a:solidFill>
                  <a:srgbClr val="0085A2"/>
                </a:solidFill>
                <a:latin typeface="Garamond" panose="02020404030301010803" pitchFamily="18" charset="0"/>
              </a:rPr>
              <a:t>3. Any forms required by the vendor.</a:t>
            </a:r>
          </a:p>
          <a:p>
            <a:r>
              <a:rPr lang="en-US" sz="1600" dirty="0">
                <a:solidFill>
                  <a:srgbClr val="0085A2"/>
                </a:solidFill>
                <a:latin typeface="Garamond" panose="02020404030301010803" pitchFamily="18" charset="0"/>
              </a:rPr>
              <a:t>4. Any emails or supporting documentation that would be helpful in </a:t>
            </a:r>
            <a:r>
              <a:rPr lang="en-US" sz="1600" dirty="0" smtClean="0">
                <a:solidFill>
                  <a:srgbClr val="0085A2"/>
                </a:solidFill>
                <a:latin typeface="Garamond" panose="02020404030301010803" pitchFamily="18" charset="0"/>
              </a:rPr>
              <a:t>placing the order.</a:t>
            </a:r>
          </a:p>
          <a:p>
            <a:endParaRPr lang="en-US" sz="1600" dirty="0">
              <a:solidFill>
                <a:srgbClr val="0085A2"/>
              </a:solidFill>
              <a:latin typeface="Garamond" panose="02020404030301010803" pitchFamily="18" charset="0"/>
            </a:endParaRPr>
          </a:p>
          <a:p>
            <a:r>
              <a:rPr lang="en-US" b="1" dirty="0" smtClean="0">
                <a:solidFill>
                  <a:srgbClr val="0085A2"/>
                </a:solidFill>
                <a:latin typeface="Garamond" panose="02020404030301010803" pitchFamily="18" charset="0"/>
              </a:rPr>
              <a:t>Supplier’s quote includes terms and conditions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solidFill>
                  <a:srgbClr val="0085A2"/>
                </a:solidFill>
                <a:latin typeface="Garamond" panose="02020404030301010803" pitchFamily="18" charset="0"/>
              </a:rPr>
              <a:t>Ask vendor if they will sign </a:t>
            </a:r>
            <a:r>
              <a:rPr lang="en-US" sz="1600" dirty="0" err="1" smtClean="0">
                <a:solidFill>
                  <a:srgbClr val="0085A2"/>
                </a:solidFill>
                <a:latin typeface="Garamond" panose="02020404030301010803" pitchFamily="18" charset="0"/>
              </a:rPr>
              <a:t>UHS</a:t>
            </a:r>
            <a:r>
              <a:rPr lang="en-US" sz="1600" dirty="0" smtClean="0">
                <a:solidFill>
                  <a:srgbClr val="0085A2"/>
                </a:solidFill>
                <a:latin typeface="Garamond" panose="02020404030301010803" pitchFamily="18" charset="0"/>
              </a:rPr>
              <a:t>’ standard contract addendum.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solidFill>
                  <a:srgbClr val="0085A2"/>
                </a:solidFill>
                <a:latin typeface="Garamond" panose="02020404030301010803" pitchFamily="18" charset="0"/>
              </a:rPr>
              <a:t>If they won’t sign ask them to remove the terms and conditions.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solidFill>
                  <a:srgbClr val="0085A2"/>
                </a:solidFill>
                <a:latin typeface="Garamond" panose="02020404030301010803" pitchFamily="18" charset="0"/>
              </a:rPr>
              <a:t>Submit the quote with the terms and conditions and completed OCA coversheet to be sent to legal for review. 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>
              <a:solidFill>
                <a:srgbClr val="0085A2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94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6373"/>
            <a:ext cx="6750739" cy="563562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solidFill>
                  <a:srgbClr val="007DB4"/>
                </a:solidFill>
                <a:latin typeface="Garamond" panose="02020404030301010803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solidFill>
                  <a:srgbClr val="007DB4"/>
                </a:solidFill>
                <a:latin typeface="Garamond" panose="02020404030301010803" pitchFamily="18" charset="0"/>
                <a:cs typeface="Times New Roman" pitchFamily="18" charset="0"/>
              </a:rPr>
            </a:br>
            <a:endParaRPr lang="en-US" sz="3600" dirty="0">
              <a:latin typeface="Garamond" panose="02020404030301010803" pitchFamily="18" charset="0"/>
            </a:endParaRPr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457200" y="1690162"/>
            <a:ext cx="6968067" cy="639762"/>
          </a:xfrm>
          <a:prstGeom prst="rect">
            <a:avLst/>
          </a:prstGeom>
        </p:spPr>
        <p:txBody>
          <a:bodyPr>
            <a:noAutofit/>
          </a:bodyPr>
          <a:lstStyle>
            <a:lvl1pPr marL="342860" indent="-342860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63" indent="-285717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67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3" indent="-228573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59" indent="-228573" algn="l" defTabSz="457146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06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53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9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6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>
              <a:latin typeface="GarageGothic Regular"/>
              <a:cs typeface="GarageGothic Regular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7267" y="0"/>
            <a:ext cx="696406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2930" indent="-514350">
              <a:spcBef>
                <a:spcPts val="1200"/>
              </a:spcBef>
              <a:buFont typeface="+mj-lt"/>
              <a:buAutoNum type="arabicPeriod"/>
              <a:defRPr/>
            </a:pPr>
            <a:endParaRPr lang="en-US" sz="1600" b="1" dirty="0" smtClean="0">
              <a:solidFill>
                <a:srgbClr val="0085A2"/>
              </a:solidFill>
              <a:latin typeface="Garamond" panose="02020404030301010803" pitchFamily="18" charset="0"/>
            </a:endParaRPr>
          </a:p>
          <a:p>
            <a:pPr marL="68580" algn="ctr">
              <a:spcBef>
                <a:spcPts val="1200"/>
              </a:spcBef>
              <a:defRPr/>
            </a:pPr>
            <a:r>
              <a:rPr lang="en-US" sz="3600" b="1" dirty="0" smtClean="0">
                <a:solidFill>
                  <a:srgbClr val="0085A2"/>
                </a:solidFill>
                <a:latin typeface="Garamond" panose="02020404030301010803" pitchFamily="18" charset="0"/>
              </a:rPr>
              <a:t>CONTRACT REQUISITION PROCESS SNAPSHOT</a:t>
            </a:r>
            <a:endParaRPr lang="en-US" sz="2800" b="1" dirty="0" smtClean="0">
              <a:solidFill>
                <a:srgbClr val="0085A2"/>
              </a:solidFill>
              <a:latin typeface="Garamond" panose="02020404030301010803" pitchFamily="18" charset="0"/>
            </a:endParaRPr>
          </a:p>
          <a:p>
            <a:pPr marL="582930" indent="-514350"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b="1" dirty="0" smtClean="0">
                <a:solidFill>
                  <a:srgbClr val="0085A2"/>
                </a:solidFill>
                <a:latin typeface="Garamond" panose="02020404030301010803" pitchFamily="18" charset="0"/>
              </a:rPr>
              <a:t>Department </a:t>
            </a:r>
            <a:r>
              <a:rPr lang="en-US" sz="1600" b="1" dirty="0">
                <a:solidFill>
                  <a:srgbClr val="0085A2"/>
                </a:solidFill>
                <a:latin typeface="Garamond" panose="02020404030301010803" pitchFamily="18" charset="0"/>
              </a:rPr>
              <a:t>prepares contract and obtain signatures.</a:t>
            </a:r>
          </a:p>
          <a:p>
            <a:pPr marL="582930" indent="-514350"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b="1" dirty="0">
                <a:solidFill>
                  <a:srgbClr val="0085A2"/>
                </a:solidFill>
                <a:latin typeface="Garamond" panose="02020404030301010803" pitchFamily="18" charset="0"/>
              </a:rPr>
              <a:t>Department enter contract requisition in PeopleSoft. Print the requisition coversheet.</a:t>
            </a:r>
          </a:p>
          <a:p>
            <a:pPr marL="582930" indent="-514350"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b="1" dirty="0">
                <a:solidFill>
                  <a:srgbClr val="0085A2"/>
                </a:solidFill>
                <a:latin typeface="Garamond" panose="02020404030301010803" pitchFamily="18" charset="0"/>
              </a:rPr>
              <a:t>Obtain the required signatures on the requisition coversheet and the contract document(s).</a:t>
            </a:r>
          </a:p>
          <a:p>
            <a:pPr marL="582930" indent="-514350"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b="1" dirty="0">
                <a:solidFill>
                  <a:srgbClr val="0085A2"/>
                </a:solidFill>
                <a:latin typeface="Garamond" panose="02020404030301010803" pitchFamily="18" charset="0"/>
              </a:rPr>
              <a:t>Scan the fully executed contract with all supporting documentation (including COI) and upload to the contract requisition.</a:t>
            </a:r>
          </a:p>
          <a:p>
            <a:pPr marL="582930" indent="-514350"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b="1" dirty="0">
                <a:solidFill>
                  <a:srgbClr val="0085A2"/>
                </a:solidFill>
                <a:latin typeface="Garamond" panose="02020404030301010803" pitchFamily="18" charset="0"/>
              </a:rPr>
              <a:t>Enter the contract requisition into workflow.</a:t>
            </a:r>
          </a:p>
          <a:p>
            <a:pPr marL="582930" indent="-514350"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b="1" dirty="0">
                <a:solidFill>
                  <a:srgbClr val="0085A2"/>
                </a:solidFill>
                <a:latin typeface="Garamond" panose="02020404030301010803" pitchFamily="18" charset="0"/>
              </a:rPr>
              <a:t>Contract Administration processes the requisition and issues a contract number. </a:t>
            </a:r>
          </a:p>
          <a:p>
            <a:pPr marL="582930" indent="-514350"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b="1" dirty="0">
                <a:solidFill>
                  <a:srgbClr val="0085A2"/>
                </a:solidFill>
                <a:latin typeface="Garamond" panose="02020404030301010803" pitchFamily="18" charset="0"/>
              </a:rPr>
              <a:t>For Services - Vendor submits an invoice. </a:t>
            </a:r>
          </a:p>
          <a:p>
            <a:pPr marL="582930" indent="-514350"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b="1" dirty="0">
                <a:solidFill>
                  <a:srgbClr val="0085A2"/>
                </a:solidFill>
                <a:latin typeface="Garamond" panose="02020404030301010803" pitchFamily="18" charset="0"/>
              </a:rPr>
              <a:t>Department submits a Receiving Report &amp; Invoice to AP</a:t>
            </a:r>
          </a:p>
          <a:p>
            <a:pPr marL="582930" indent="-514350"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b="1" dirty="0">
                <a:solidFill>
                  <a:srgbClr val="0085A2"/>
                </a:solidFill>
                <a:latin typeface="Garamond" panose="02020404030301010803" pitchFamily="18" charset="0"/>
              </a:rPr>
              <a:t>AP pays vendor via ACH (or exception method requested)</a:t>
            </a:r>
          </a:p>
          <a:p>
            <a:pPr marL="525780" lvl="1" indent="0">
              <a:spcAft>
                <a:spcPts val="0"/>
              </a:spcAft>
              <a:buNone/>
              <a:defRPr/>
            </a:pPr>
            <a:r>
              <a:rPr lang="en-US" b="1" dirty="0">
                <a:latin typeface="Maiandra GD" pitchFamily="34" charset="0"/>
              </a:rPr>
              <a:t/>
            </a:r>
            <a:br>
              <a:rPr lang="en-US" b="1" dirty="0">
                <a:latin typeface="Maiandra GD" pitchFamily="34" charset="0"/>
              </a:rPr>
            </a:br>
            <a:endParaRPr lang="en-US" b="1" dirty="0"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30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94756B1DE857409B611C4BD6A715FD" ma:contentTypeVersion="10" ma:contentTypeDescription="Create a new document." ma:contentTypeScope="" ma:versionID="18d0503086471efc370867fb0426e50d">
  <xsd:schema xmlns:xsd="http://www.w3.org/2001/XMLSchema" xmlns:xs="http://www.w3.org/2001/XMLSchema" xmlns:p="http://schemas.microsoft.com/office/2006/metadata/properties" xmlns:ns3="9589a498-e3ed-4960-b2a9-994a703881b6" targetNamespace="http://schemas.microsoft.com/office/2006/metadata/properties" ma:root="true" ma:fieldsID="62a50cf42e9d726c94f4d75f01028483" ns3:_="">
    <xsd:import namespace="9589a498-e3ed-4960-b2a9-994a703881b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89a498-e3ed-4960-b2a9-994a703881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E865B9B-518E-4B93-8385-34362646F8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89a498-e3ed-4960-b2a9-994a703881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FC7DD45-136E-4B21-AF9F-4795829C5C64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9589a498-e3ed-4960-b2a9-994a703881b6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59F9E3D-C8DD-4047-8B70-6B84F9DA2EC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10787</TotalTime>
  <Words>437</Words>
  <Application>Microsoft Office PowerPoint</Application>
  <PresentationFormat>On-screen Show (4:3)</PresentationFormat>
  <Paragraphs>77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Courier New</vt:lpstr>
      <vt:lpstr>GarageGothic Regular</vt:lpstr>
      <vt:lpstr>Garamond</vt:lpstr>
      <vt:lpstr>Maiandra GD</vt:lpstr>
      <vt:lpstr>Times New Roman</vt:lpstr>
      <vt:lpstr>Office Theme</vt:lpstr>
      <vt:lpstr>Administration &amp; Finance</vt:lpstr>
      <vt:lpstr>It always begins with a TEAM!</vt:lpstr>
      <vt:lpstr>Training Objectives</vt:lpstr>
      <vt:lpstr>Requisition Pertinent Information</vt:lpstr>
      <vt:lpstr> Procurement – Goods vs. Services </vt:lpstr>
      <vt:lpstr>PowerPoint Presentation</vt:lpstr>
      <vt:lpstr> PeopleSoft Requisition </vt:lpstr>
      <vt:lpstr> </vt:lpstr>
      <vt:lpstr> </vt:lpstr>
      <vt:lpstr> </vt:lpstr>
      <vt:lpstr> 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Freelance 2</dc:creator>
  <cp:lastModifiedBy>Carpenter, Debra A</cp:lastModifiedBy>
  <cp:revision>289</cp:revision>
  <cp:lastPrinted>2019-08-05T13:00:35Z</cp:lastPrinted>
  <dcterms:created xsi:type="dcterms:W3CDTF">2012-03-22T21:45:24Z</dcterms:created>
  <dcterms:modified xsi:type="dcterms:W3CDTF">2019-12-09T22:04:07Z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0x0101001994756B1DE857409B611C4BD6A715FD</vt:lpwstr>
  </property>
</Properties>
</file>