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7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9388475" cy="71024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78AC"/>
                </a:solidFill>
                <a:latin typeface="Oswald Regular"/>
                <a:cs typeface="Oswald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 u="sng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78AC"/>
                </a:solidFill>
                <a:latin typeface="Oswald Regular"/>
                <a:cs typeface="Oswald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6225" y="0"/>
            <a:ext cx="4019550" cy="1619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78AC"/>
                </a:solidFill>
                <a:latin typeface="Oswald Regular"/>
                <a:cs typeface="Oswald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752475"/>
          </a:xfrm>
          <a:custGeom>
            <a:avLst/>
            <a:gdLst/>
            <a:ahLst/>
            <a:cxnLst/>
            <a:rect l="l" t="t" r="r" b="b"/>
            <a:pathLst>
              <a:path w="12192000" h="752475">
                <a:moveTo>
                  <a:pt x="0" y="752475"/>
                </a:moveTo>
                <a:lnTo>
                  <a:pt x="12192000" y="752475"/>
                </a:lnTo>
                <a:lnTo>
                  <a:pt x="12192000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rgbClr val="007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752475"/>
            <a:ext cx="12192000" cy="114300"/>
          </a:xfrm>
          <a:custGeom>
            <a:avLst/>
            <a:gdLst/>
            <a:ahLst/>
            <a:cxnLst/>
            <a:rect l="l" t="t" r="r" b="b"/>
            <a:pathLst>
              <a:path w="12192000" h="114300">
                <a:moveTo>
                  <a:pt x="12192000" y="0"/>
                </a:moveTo>
                <a:lnTo>
                  <a:pt x="0" y="0"/>
                </a:lnTo>
                <a:lnTo>
                  <a:pt x="0" y="114300"/>
                </a:lnTo>
                <a:lnTo>
                  <a:pt x="12192000" y="1143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1D6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3850" y="247650"/>
            <a:ext cx="4029075" cy="3238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7359" y="989711"/>
            <a:ext cx="11055985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78AC"/>
                </a:solidFill>
                <a:latin typeface="Oswald Regular"/>
                <a:cs typeface="Oswald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282" y="2062734"/>
            <a:ext cx="5451475" cy="430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 u="sng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uhsystem.edu/compliance-ethics/_docs/sam/01/1c4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s://www.uhcl.edu/about/administrative-offices/procurement-contracts/documents/03-cardholder-user-guide.pdf" TargetMode="External"/><Relationship Id="rId7" Type="http://schemas.openxmlformats.org/officeDocument/2006/relationships/hyperlink" Target="mailto:UHCLProcurement@uhcl.edu" TargetMode="External"/><Relationship Id="rId2" Type="http://schemas.openxmlformats.org/officeDocument/2006/relationships/hyperlink" Target="https://www.uhcl.edu/about/administrative-offices/procurement-contracts/p-car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\\b3308-adm\admfine\finance\AVP-F\_Daniela\_FY24%20Working%20Docs\Website%20Updates\Procurement\08-backup-docs-cklst-info-for-reallocators.pdf" TargetMode="External"/><Relationship Id="rId5" Type="http://schemas.openxmlformats.org/officeDocument/2006/relationships/hyperlink" Target="file:///\\b3308-adm\admfine\finance\AVP-F\_Daniela\_FY24%20Working%20Docs\Website%20Updates\Procurement\09-backup-docs-upload-to-ps.pdf" TargetMode="External"/><Relationship Id="rId4" Type="http://schemas.openxmlformats.org/officeDocument/2006/relationships/hyperlink" Target="https://www.globalmanagement.citidirect.com/static/public-portal-ui/login-signin-component?invalidLogin=true&amp;cobrandHost=citigrou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mailto:UHCLProcurement@uhcl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cl.edu/about/administrative-offices/accounts-payable/purchase-voucher-guidelines" TargetMode="External"/><Relationship Id="rId2" Type="http://schemas.openxmlformats.org/officeDocument/2006/relationships/hyperlink" Target="https://www.uhcl.edu/about/administrative-offices/procurement-contracts/p-car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DDC3-7EEF-4F47-9986-75BDBF3BD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</p:spPr>
        <p:txBody>
          <a:bodyPr/>
          <a:lstStyle/>
          <a:p>
            <a:pPr algn="ctr"/>
            <a:r>
              <a:rPr lang="en-US" dirty="0"/>
              <a:t>Procurement – P-Card Training</a:t>
            </a:r>
          </a:p>
        </p:txBody>
      </p:sp>
    </p:spTree>
    <p:extLst>
      <p:ext uri="{BB962C8B-B14F-4D97-AF65-F5344CB8AC3E}">
        <p14:creationId xmlns:p14="http://schemas.microsoft.com/office/powerpoint/2010/main" val="2997747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0405" y="1946211"/>
            <a:ext cx="10741025" cy="4145237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6095">
              <a:lnSpc>
                <a:spcPts val="2100"/>
              </a:lnSpc>
              <a:spcBef>
                <a:spcPts val="445"/>
              </a:spcBef>
            </a:pPr>
            <a:r>
              <a:rPr sz="2000" b="1" dirty="0">
                <a:latin typeface="Calibri"/>
                <a:cs typeface="Calibri"/>
              </a:rPr>
              <a:t>Purchases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made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with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P-</a:t>
            </a:r>
            <a:r>
              <a:rPr sz="2000" b="1" dirty="0">
                <a:latin typeface="Calibri"/>
                <a:cs typeface="Calibri"/>
              </a:rPr>
              <a:t>Card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are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limited</a:t>
            </a:r>
            <a:r>
              <a:rPr sz="2000" b="1" spc="-1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$5,000</a:t>
            </a:r>
            <a:r>
              <a:rPr sz="2000" b="1" spc="-1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per</a:t>
            </a:r>
            <a:r>
              <a:rPr sz="2000" b="1" spc="-1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transaction.</a:t>
            </a:r>
            <a:r>
              <a:rPr sz="2000" b="1" spc="48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Exceptions: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memberships, registrations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subscriptions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88900"/>
              </a:lnSpc>
              <a:spcBef>
                <a:spcPts val="1795"/>
              </a:spcBef>
            </a:pPr>
            <a:r>
              <a:rPr sz="2000" b="1" dirty="0">
                <a:latin typeface="Calibri"/>
                <a:cs typeface="Calibri"/>
              </a:rPr>
              <a:t>DO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NOT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ask the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vendor</a:t>
            </a:r>
            <a:r>
              <a:rPr sz="2000" b="1" spc="-1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split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charges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circumvent</a:t>
            </a:r>
            <a:r>
              <a:rPr sz="2000" b="1" spc="-1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this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limit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Split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transactions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considered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transaction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same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day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same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vendor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total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amount exceeds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$5,000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any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activity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perceived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attempt</a:t>
            </a:r>
            <a:r>
              <a:rPr sz="2000" spc="-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circumvent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P-Card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transaction limit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lang="en-US" sz="2400" spc="-10" dirty="0">
              <a:latin typeface="Calibri"/>
              <a:cs typeface="Calibri"/>
            </a:endParaRPr>
          </a:p>
          <a:p>
            <a:pPr marL="12700" marR="5080">
              <a:lnSpc>
                <a:spcPct val="88900"/>
              </a:lnSpc>
              <a:spcBef>
                <a:spcPts val="1795"/>
              </a:spcBef>
            </a:pPr>
            <a:r>
              <a:rPr lang="en-US" sz="2000" spc="-10" dirty="0">
                <a:latin typeface="Calibri"/>
                <a:cs typeface="Calibri"/>
              </a:rPr>
              <a:t>Individual P-Card credit limits will be reviewed and adjusted annually based upon prior year expenses; any requests for increases are granted based on justified business need and are temporary – no exceptions.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57150" algn="ctr">
              <a:lnSpc>
                <a:spcPct val="100000"/>
              </a:lnSpc>
              <a:spcBef>
                <a:spcPts val="1495"/>
              </a:spcBef>
            </a:pPr>
            <a:r>
              <a:rPr sz="2000" b="1" dirty="0">
                <a:latin typeface="Calibri"/>
                <a:cs typeface="Calibri"/>
              </a:rPr>
              <a:t>Do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not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confuse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split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transactions</a:t>
            </a:r>
            <a:r>
              <a:rPr sz="2000" b="1" i="1" spc="-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with split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reallocations</a:t>
            </a:r>
            <a:r>
              <a:rPr sz="2000" b="1" i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GCMS.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0780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dirty="0"/>
              <a:t>Transaction</a:t>
            </a:r>
            <a:r>
              <a:rPr spc="-285" dirty="0"/>
              <a:t> </a:t>
            </a:r>
            <a:r>
              <a:rPr spc="-10" dirty="0"/>
              <a:t>Limits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932" y="1721548"/>
            <a:ext cx="6790690" cy="2642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25" dirty="0">
                <a:latin typeface="Calibri"/>
                <a:cs typeface="Calibri"/>
              </a:rPr>
              <a:t>P-</a:t>
            </a:r>
            <a:r>
              <a:rPr sz="2000" b="1" dirty="0">
                <a:latin typeface="Calibri"/>
                <a:cs typeface="Calibri"/>
              </a:rPr>
              <a:t>Cards can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used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at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any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merchant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that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accepts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MasterCard</a:t>
            </a:r>
            <a:r>
              <a:rPr sz="2000" b="1" spc="-190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46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In-</a:t>
            </a:r>
            <a:r>
              <a:rPr sz="2000" dirty="0">
                <a:latin typeface="Calibri"/>
                <a:cs typeface="Calibri"/>
              </a:rPr>
              <a:t>store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purchases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5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Internet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(must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reputable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merchant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secure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web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site)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20" dirty="0">
                <a:latin typeface="Calibri"/>
                <a:cs typeface="Calibri"/>
              </a:rPr>
              <a:t>Telephone </a:t>
            </a:r>
            <a:r>
              <a:rPr sz="2000" spc="-10" dirty="0">
                <a:latin typeface="Calibri"/>
                <a:cs typeface="Calibri"/>
              </a:rPr>
              <a:t>orders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5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Fax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orders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3425" y="5240972"/>
            <a:ext cx="10559415" cy="6115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88900" marR="5080" indent="-76200">
              <a:lnSpc>
                <a:spcPts val="2180"/>
              </a:lnSpc>
              <a:spcBef>
                <a:spcPts val="380"/>
              </a:spcBef>
            </a:pPr>
            <a:r>
              <a:rPr sz="2000" b="1" dirty="0">
                <a:latin typeface="Calibri"/>
                <a:cs typeface="Calibri"/>
              </a:rPr>
              <a:t>DO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NOT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send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your</a:t>
            </a:r>
            <a:r>
              <a:rPr sz="2000" b="1" spc="-1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card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number,</a:t>
            </a:r>
            <a:r>
              <a:rPr sz="2000" b="1" dirty="0">
                <a:latin typeface="Calibri"/>
                <a:cs typeface="Calibri"/>
              </a:rPr>
              <a:t> expiration</a:t>
            </a:r>
            <a:r>
              <a:rPr sz="2000" b="1" spc="-1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date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3-digit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CCV number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via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email.</a:t>
            </a:r>
            <a:r>
              <a:rPr sz="2000" b="1" spc="3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placing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 order,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call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fax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information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vendor.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You </a:t>
            </a:r>
            <a:r>
              <a:rPr sz="2000" dirty="0">
                <a:latin typeface="Calibri"/>
                <a:cs typeface="Calibri"/>
              </a:rPr>
              <a:t>may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also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submit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secure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website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(https).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0780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5"/>
              </a:spcBef>
            </a:pPr>
            <a:r>
              <a:rPr dirty="0"/>
              <a:t>Placing</a:t>
            </a:r>
            <a:r>
              <a:rPr spc="-190" dirty="0"/>
              <a:t> </a:t>
            </a:r>
            <a:r>
              <a:rPr dirty="0"/>
              <a:t>an</a:t>
            </a:r>
            <a:r>
              <a:rPr spc="-130" dirty="0"/>
              <a:t> </a:t>
            </a:r>
            <a:r>
              <a:rPr spc="-20" dirty="0"/>
              <a:t>Order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1400" y="1943100"/>
            <a:ext cx="42291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Vendor</a:t>
            </a:r>
            <a:r>
              <a:rPr spc="-195" dirty="0"/>
              <a:t> </a:t>
            </a:r>
            <a:r>
              <a:rPr spc="50" dirty="0"/>
              <a:t>Tax</a:t>
            </a:r>
            <a:r>
              <a:rPr spc="-135" dirty="0"/>
              <a:t> </a:t>
            </a:r>
            <a:r>
              <a:rPr dirty="0"/>
              <a:t>Status</a:t>
            </a:r>
            <a:r>
              <a:rPr spc="-150" dirty="0"/>
              <a:t> </a:t>
            </a:r>
            <a:r>
              <a:rPr dirty="0"/>
              <a:t>with</a:t>
            </a:r>
            <a:r>
              <a:rPr spc="-185" dirty="0"/>
              <a:t> </a:t>
            </a:r>
            <a:r>
              <a:rPr dirty="0"/>
              <a:t>the</a:t>
            </a:r>
            <a:r>
              <a:rPr spc="-175" dirty="0"/>
              <a:t> </a:t>
            </a:r>
            <a:r>
              <a:rPr dirty="0"/>
              <a:t>State</a:t>
            </a:r>
            <a:r>
              <a:rPr spc="-17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Texas</a:t>
            </a:r>
            <a:r>
              <a:rPr spc="-150" dirty="0"/>
              <a:t> </a:t>
            </a:r>
            <a:r>
              <a:rPr spc="-10" dirty="0"/>
              <a:t>(Transactions</a:t>
            </a:r>
            <a:r>
              <a:rPr spc="-150" dirty="0"/>
              <a:t> </a:t>
            </a:r>
            <a:r>
              <a:rPr dirty="0"/>
              <a:t>over</a:t>
            </a:r>
            <a:r>
              <a:rPr spc="-195" dirty="0"/>
              <a:t> </a:t>
            </a:r>
            <a:r>
              <a:rPr spc="-10" dirty="0"/>
              <a:t>$500)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5982" y="2055177"/>
            <a:ext cx="10576560" cy="260135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Comptroller’s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office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assists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collecting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delinquent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debts 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taxes.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 dirty="0">
              <a:latin typeface="Calibri"/>
              <a:cs typeface="Calibri"/>
            </a:endParaRPr>
          </a:p>
          <a:p>
            <a:pPr marL="812800" indent="-343535">
              <a:lnSpc>
                <a:spcPct val="100000"/>
              </a:lnSpc>
              <a:buSzPct val="925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000" dirty="0">
                <a:latin typeface="Calibri"/>
                <a:cs typeface="Calibri"/>
              </a:rPr>
              <a:t>We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cannot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business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lang="en-US" sz="2000" dirty="0">
                <a:latin typeface="Calibri"/>
                <a:cs typeface="Calibri"/>
              </a:rPr>
              <a:t>prohibited </a:t>
            </a:r>
            <a:r>
              <a:rPr sz="2000" dirty="0">
                <a:latin typeface="Calibri"/>
                <a:cs typeface="Calibri"/>
              </a:rPr>
              <a:t>vendor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lang="en-US" sz="2000" spc="-40" dirty="0">
                <a:latin typeface="Calibri"/>
                <a:cs typeface="Calibri"/>
              </a:rPr>
              <a:t>who is “on hold” with Texas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812800" indent="-343535">
              <a:lnSpc>
                <a:spcPct val="100000"/>
              </a:lnSpc>
              <a:spcBef>
                <a:spcPts val="530"/>
              </a:spcBef>
              <a:buSzPct val="925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lang="en-US" sz="200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ardholder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verify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lang="en-US" sz="2000" spc="25" dirty="0">
                <a:latin typeface="Calibri"/>
                <a:cs typeface="Calibri"/>
              </a:rPr>
              <a:t>vendor’s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status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prior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completing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lang="en-US" sz="2000" spc="-70" dirty="0">
                <a:latin typeface="Calibri"/>
                <a:cs typeface="Calibri"/>
              </a:rPr>
              <a:t>any </a:t>
            </a:r>
            <a:r>
              <a:rPr sz="2000" spc="-10" dirty="0">
                <a:latin typeface="Calibri"/>
                <a:cs typeface="Calibri"/>
              </a:rPr>
              <a:t>transaction.</a:t>
            </a:r>
            <a:endParaRPr sz="2000" dirty="0">
              <a:latin typeface="Calibri"/>
              <a:cs typeface="Calibri"/>
            </a:endParaRPr>
          </a:p>
          <a:p>
            <a:pPr marL="812800" marR="5080" indent="-343535">
              <a:lnSpc>
                <a:spcPct val="100000"/>
              </a:lnSpc>
              <a:spcBef>
                <a:spcPts val="1205"/>
              </a:spcBef>
              <a:buSzPct val="925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lang="en-US" sz="200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endor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status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search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lang="en-US" sz="2000" dirty="0">
                <a:latin typeface="Calibri"/>
                <a:cs typeface="Calibri"/>
              </a:rPr>
              <a:t> available: https://mycpa.cpa.state.tx.us/coa/</a:t>
            </a:r>
            <a:endParaRPr sz="2000" dirty="0">
              <a:latin typeface="Calibri"/>
              <a:cs typeface="Calibri"/>
            </a:endParaRPr>
          </a:p>
          <a:p>
            <a:pPr marL="812800" indent="-343535">
              <a:lnSpc>
                <a:spcPct val="100000"/>
              </a:lnSpc>
              <a:spcBef>
                <a:spcPts val="1210"/>
              </a:spcBef>
              <a:buSzPct val="925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000" dirty="0">
                <a:latin typeface="Calibri"/>
                <a:cs typeface="Calibri"/>
              </a:rPr>
              <a:t>Documentation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search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showing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vendor’s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standing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included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</a:t>
            </a:r>
            <a:endParaRPr sz="2000" dirty="0">
              <a:latin typeface="Calibri"/>
              <a:cs typeface="Calibri"/>
            </a:endParaRPr>
          </a:p>
          <a:p>
            <a:pPr marL="8128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backup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documentation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transaction.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107" y="1970919"/>
            <a:ext cx="7287895" cy="374777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15"/>
              </a:spcBef>
            </a:pPr>
            <a:r>
              <a:rPr sz="2400" b="1" dirty="0">
                <a:latin typeface="Calibri"/>
                <a:cs typeface="Calibri"/>
              </a:rPr>
              <a:t>Follow</a:t>
            </a:r>
            <a:r>
              <a:rPr sz="2400" b="1" spc="-1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normal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purchasing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procedures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regarding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sales</a:t>
            </a:r>
            <a:r>
              <a:rPr sz="2400" b="1" spc="-13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tax:</a:t>
            </a:r>
            <a:endParaRPr sz="2400">
              <a:latin typeface="Calibri"/>
              <a:cs typeface="Calibri"/>
            </a:endParaRPr>
          </a:p>
          <a:p>
            <a:pPr marL="228600" marR="49530" indent="-229235" algn="r">
              <a:lnSpc>
                <a:spcPts val="2290"/>
              </a:lnSpc>
              <a:spcBef>
                <a:spcPts val="975"/>
              </a:spcBef>
              <a:buFont typeface="Arial"/>
              <a:buChar char="•"/>
              <a:tabLst>
                <a:tab pos="228600" algn="l"/>
                <a:tab pos="229235" algn="l"/>
              </a:tabLst>
            </a:pPr>
            <a:r>
              <a:rPr sz="2000" dirty="0">
                <a:latin typeface="Calibri"/>
                <a:cs typeface="Calibri"/>
              </a:rPr>
              <a:t>Inform 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merchant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University’s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tax-</a:t>
            </a:r>
            <a:r>
              <a:rPr sz="2000" spc="-10" dirty="0">
                <a:latin typeface="Calibri"/>
                <a:cs typeface="Calibri"/>
              </a:rPr>
              <a:t>exempt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status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prior</a:t>
            </a:r>
            <a:endParaRPr sz="2000">
              <a:latin typeface="Calibri"/>
              <a:cs typeface="Calibri"/>
            </a:endParaRPr>
          </a:p>
          <a:p>
            <a:pPr marL="699135">
              <a:lnSpc>
                <a:spcPts val="2290"/>
              </a:lnSpc>
            </a:pP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placing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order.</a:t>
            </a:r>
            <a:endParaRPr sz="2000">
              <a:latin typeface="Calibri"/>
              <a:cs typeface="Calibri"/>
            </a:endParaRPr>
          </a:p>
          <a:p>
            <a:pPr marL="699135" marR="406400" indent="-229235">
              <a:lnSpc>
                <a:spcPts val="2180"/>
              </a:lnSpc>
              <a:spcBef>
                <a:spcPts val="123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35" dirty="0">
                <a:latin typeface="Calibri"/>
                <a:cs typeface="Calibri"/>
              </a:rPr>
              <a:t>Texas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Sales </a:t>
            </a:r>
            <a:r>
              <a:rPr sz="2000" spc="-45" dirty="0">
                <a:latin typeface="Calibri"/>
                <a:cs typeface="Calibri"/>
              </a:rPr>
              <a:t>Tax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Exemption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Certificate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Requests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3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email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 </a:t>
            </a:r>
            <a:r>
              <a:rPr sz="2000" dirty="0">
                <a:latin typeface="Calibri"/>
                <a:cs typeface="Calibri"/>
              </a:rPr>
              <a:t>request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Procurement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Department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(include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name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dirty="0">
                <a:latin typeface="Calibri"/>
                <a:cs typeface="Calibri"/>
              </a:rPr>
              <a:t>address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vendor).</a:t>
            </a:r>
            <a:endParaRPr sz="2000">
              <a:latin typeface="Calibri"/>
              <a:cs typeface="Calibri"/>
            </a:endParaRPr>
          </a:p>
          <a:p>
            <a:pPr marL="699135" marR="262255" indent="-229235">
              <a:lnSpc>
                <a:spcPct val="90800"/>
              </a:lnSpc>
              <a:spcBef>
                <a:spcPts val="108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charged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sales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tax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purchase,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contact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merchant</a:t>
            </a:r>
            <a:r>
              <a:rPr sz="2000" spc="-10" dirty="0">
                <a:latin typeface="Calibri"/>
                <a:cs typeface="Calibri"/>
              </a:rPr>
              <a:t> for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refund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tax.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If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refund</a:t>
            </a:r>
            <a:r>
              <a:rPr sz="2000" i="1" spc="-7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is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not</a:t>
            </a:r>
            <a:r>
              <a:rPr sz="2000" i="1" spc="-8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received </a:t>
            </a:r>
            <a:r>
              <a:rPr sz="2000" i="1" dirty="0">
                <a:latin typeface="Calibri"/>
                <a:cs typeface="Calibri"/>
              </a:rPr>
              <a:t>during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same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reallocation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period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as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original</a:t>
            </a:r>
            <a:r>
              <a:rPr sz="2000" i="1" spc="-7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charge,</a:t>
            </a:r>
            <a:r>
              <a:rPr sz="2000" i="1" spc="-25" dirty="0">
                <a:latin typeface="Calibri"/>
                <a:cs typeface="Calibri"/>
              </a:rPr>
              <a:t> be </a:t>
            </a:r>
            <a:r>
              <a:rPr sz="2000" i="1" dirty="0">
                <a:latin typeface="Calibri"/>
                <a:cs typeface="Calibri"/>
              </a:rPr>
              <a:t>sure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to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include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documentation</a:t>
            </a:r>
            <a:r>
              <a:rPr sz="2000" i="1" spc="-1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i="1" spc="-7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your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request</a:t>
            </a:r>
            <a:r>
              <a:rPr sz="2000" i="1" spc="-1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for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refund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in </a:t>
            </a:r>
            <a:r>
              <a:rPr sz="2000" i="1" dirty="0">
                <a:latin typeface="Calibri"/>
                <a:cs typeface="Calibri"/>
              </a:rPr>
              <a:t>your</a:t>
            </a:r>
            <a:r>
              <a:rPr sz="2000" i="1" spc="-10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backup</a:t>
            </a:r>
            <a:r>
              <a:rPr sz="2000" i="1" spc="-10" dirty="0">
                <a:latin typeface="Calibri"/>
                <a:cs typeface="Calibri"/>
              </a:rPr>
              <a:t> documentation.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0780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dirty="0"/>
              <a:t>Sales</a:t>
            </a:r>
            <a:r>
              <a:rPr spc="-120" dirty="0"/>
              <a:t> </a:t>
            </a:r>
            <a:r>
              <a:rPr spc="25" dirty="0"/>
              <a:t>Tax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3375" y="1485900"/>
            <a:ext cx="3400425" cy="45243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787" y="1067180"/>
            <a:ext cx="468884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Reallocating</a:t>
            </a:r>
            <a:r>
              <a:rPr spc="-235" dirty="0"/>
              <a:t> </a:t>
            </a:r>
            <a:r>
              <a:rPr dirty="0"/>
              <a:t>Your</a:t>
            </a:r>
            <a:r>
              <a:rPr spc="-175" dirty="0"/>
              <a:t> </a:t>
            </a:r>
            <a:r>
              <a:rPr spc="-10" dirty="0"/>
              <a:t>Purchases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25696" y="1929447"/>
            <a:ext cx="7658734" cy="457898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marR="73025" indent="-343535">
              <a:lnSpc>
                <a:spcPts val="1950"/>
              </a:lnSpc>
              <a:spcBef>
                <a:spcPts val="565"/>
              </a:spcBef>
              <a:buSzPct val="925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cardholder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responsible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obtaining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proper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documentation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P-</a:t>
            </a:r>
            <a:r>
              <a:rPr sz="2000" dirty="0">
                <a:latin typeface="Calibri"/>
                <a:cs typeface="Calibri"/>
              </a:rPr>
              <a:t>Card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purchase.</a:t>
            </a:r>
            <a:endParaRPr sz="2000">
              <a:latin typeface="Calibri"/>
              <a:cs typeface="Calibri"/>
            </a:endParaRPr>
          </a:p>
          <a:p>
            <a:pPr marL="355600" marR="1359535" indent="-343535">
              <a:lnSpc>
                <a:spcPts val="1950"/>
              </a:lnSpc>
              <a:spcBef>
                <a:spcPts val="1135"/>
              </a:spcBef>
              <a:buSzPct val="925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department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responsible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filing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backup documentation.</a:t>
            </a:r>
            <a:endParaRPr sz="2000">
              <a:latin typeface="Calibri"/>
              <a:cs typeface="Calibri"/>
            </a:endParaRPr>
          </a:p>
          <a:p>
            <a:pPr marL="355600" marR="125730" indent="-343535">
              <a:lnSpc>
                <a:spcPct val="78200"/>
              </a:lnSpc>
              <a:spcBef>
                <a:spcPts val="1285"/>
              </a:spcBef>
              <a:buSzPct val="925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Backup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documentation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scanned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uploaded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PeopleSoft. Documentation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includes:</a:t>
            </a:r>
            <a:endParaRPr sz="2000">
              <a:latin typeface="Calibri"/>
              <a:cs typeface="Calibri"/>
            </a:endParaRPr>
          </a:p>
          <a:p>
            <a:pPr marL="1041400" marR="477520" lvl="1" indent="-343535">
              <a:lnSpc>
                <a:spcPct val="78200"/>
              </a:lnSpc>
              <a:spcBef>
                <a:spcPts val="1280"/>
              </a:spcBef>
              <a:buSzPct val="92500"/>
              <a:buFont typeface="Arial"/>
              <a:buChar char="•"/>
              <a:tabLst>
                <a:tab pos="1041400" algn="l"/>
                <a:tab pos="1042035" algn="l"/>
              </a:tabLst>
            </a:pPr>
            <a:r>
              <a:rPr sz="2000" spc="-10" dirty="0">
                <a:latin typeface="Calibri"/>
                <a:cs typeface="Calibri"/>
              </a:rPr>
              <a:t>Invoice,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itemized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sales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receipt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online printout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internet purchases.</a:t>
            </a:r>
            <a:endParaRPr sz="2000">
              <a:latin typeface="Calibri"/>
              <a:cs typeface="Calibri"/>
            </a:endParaRPr>
          </a:p>
          <a:p>
            <a:pPr marL="1041400" marR="128905" lvl="1" indent="-343535">
              <a:lnSpc>
                <a:spcPts val="1950"/>
              </a:lnSpc>
              <a:spcBef>
                <a:spcPts val="1195"/>
              </a:spcBef>
              <a:buSzPct val="92500"/>
              <a:buFont typeface="Arial"/>
              <a:buChar char="•"/>
              <a:tabLst>
                <a:tab pos="1041400" algn="l"/>
                <a:tab pos="1042035" algn="l"/>
              </a:tabLst>
            </a:pPr>
            <a:r>
              <a:rPr sz="2000" dirty="0">
                <a:latin typeface="Calibri"/>
                <a:cs typeface="Calibri"/>
              </a:rPr>
              <a:t>Any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required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pre-</a:t>
            </a:r>
            <a:r>
              <a:rPr sz="2000" dirty="0">
                <a:latin typeface="Calibri"/>
                <a:cs typeface="Calibri"/>
              </a:rPr>
              <a:t>approval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Communications,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HR,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Office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Sponsored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Programs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OIT.</a:t>
            </a:r>
            <a:endParaRPr sz="2000">
              <a:latin typeface="Calibri"/>
              <a:cs typeface="Calibri"/>
            </a:endParaRPr>
          </a:p>
          <a:p>
            <a:pPr marL="1042035" lvl="1" indent="-343535">
              <a:lnSpc>
                <a:spcPct val="100000"/>
              </a:lnSpc>
              <a:spcBef>
                <a:spcPts val="695"/>
              </a:spcBef>
              <a:buSzPct val="92500"/>
              <a:buFont typeface="Arial"/>
              <a:buChar char="•"/>
              <a:tabLst>
                <a:tab pos="1041400" algn="l"/>
                <a:tab pos="1042035" algn="l"/>
              </a:tabLst>
            </a:pPr>
            <a:r>
              <a:rPr sz="2000" dirty="0">
                <a:latin typeface="Calibri"/>
                <a:cs typeface="Calibri"/>
              </a:rPr>
              <a:t>Vendor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Taxpayer</a:t>
            </a:r>
            <a:r>
              <a:rPr sz="2000" spc="-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Status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printout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(if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purchase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over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$500)</a:t>
            </a:r>
            <a:endParaRPr sz="2000">
              <a:latin typeface="Calibri"/>
              <a:cs typeface="Calibri"/>
            </a:endParaRPr>
          </a:p>
          <a:p>
            <a:pPr marL="1042035" lvl="1" indent="-343535">
              <a:lnSpc>
                <a:spcPts val="2140"/>
              </a:lnSpc>
              <a:spcBef>
                <a:spcPts val="750"/>
              </a:spcBef>
              <a:buSzPct val="92500"/>
              <a:buFont typeface="Arial"/>
              <a:buChar char="•"/>
              <a:tabLst>
                <a:tab pos="1041400" algn="l"/>
                <a:tab pos="1042035" algn="l"/>
              </a:tabLst>
            </a:pPr>
            <a:r>
              <a:rPr sz="2000" dirty="0">
                <a:latin typeface="Calibri"/>
                <a:cs typeface="Calibri"/>
              </a:rPr>
              <a:t>Expense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Report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GCMS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(must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signed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cardholder’s</a:t>
            </a:r>
            <a:endParaRPr sz="2000">
              <a:latin typeface="Calibri"/>
              <a:cs typeface="Calibri"/>
            </a:endParaRPr>
          </a:p>
          <a:p>
            <a:pPr marL="1041400">
              <a:lnSpc>
                <a:spcPts val="2140"/>
              </a:lnSpc>
            </a:pPr>
            <a:r>
              <a:rPr sz="2000" dirty="0">
                <a:latin typeface="Calibri"/>
                <a:cs typeface="Calibri"/>
              </a:rPr>
              <a:t>immediate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supervisor)</a:t>
            </a:r>
            <a:endParaRPr sz="2000">
              <a:latin typeface="Calibri"/>
              <a:cs typeface="Calibri"/>
            </a:endParaRPr>
          </a:p>
          <a:p>
            <a:pPr marL="1042035" lvl="1" indent="-343535">
              <a:lnSpc>
                <a:spcPct val="100000"/>
              </a:lnSpc>
              <a:spcBef>
                <a:spcPts val="755"/>
              </a:spcBef>
              <a:buSzPct val="92500"/>
              <a:buFont typeface="Arial"/>
              <a:buChar char="•"/>
              <a:tabLst>
                <a:tab pos="1041400" algn="l"/>
                <a:tab pos="1042035" algn="l"/>
              </a:tabLst>
            </a:pPr>
            <a:r>
              <a:rPr sz="2000" spc="-10" dirty="0">
                <a:latin typeface="Calibri"/>
                <a:cs typeface="Calibri"/>
              </a:rPr>
              <a:t>Transaction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Log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(optional).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86025"/>
            <a:ext cx="4343399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097" y="1653984"/>
            <a:ext cx="5713730" cy="450850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following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guidelines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apply:</a:t>
            </a:r>
            <a:endParaRPr sz="2000">
              <a:latin typeface="Calibri"/>
              <a:cs typeface="Calibri"/>
            </a:endParaRPr>
          </a:p>
          <a:p>
            <a:pPr marL="698500" marR="40005" indent="-228600">
              <a:lnSpc>
                <a:spcPts val="1950"/>
              </a:lnSpc>
              <a:spcBef>
                <a:spcPts val="112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All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business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meals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itemized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receipts,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detailed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description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nature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dirty="0">
                <a:latin typeface="Calibri"/>
                <a:cs typeface="Calibri"/>
              </a:rPr>
              <a:t>purpose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 the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business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meal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10" dirty="0">
                <a:latin typeface="Calibri"/>
                <a:cs typeface="Calibri"/>
              </a:rPr>
              <a:t> provided.</a:t>
            </a:r>
            <a:endParaRPr sz="200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Tips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exceeding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20%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allowed.</a:t>
            </a:r>
            <a:endParaRPr sz="2000">
              <a:latin typeface="Calibri"/>
              <a:cs typeface="Calibri"/>
            </a:endParaRPr>
          </a:p>
          <a:p>
            <a:pPr marL="698500" marR="5080" indent="-228600">
              <a:lnSpc>
                <a:spcPct val="79900"/>
              </a:lnSpc>
              <a:spcBef>
                <a:spcPts val="123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list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attendees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required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groups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less.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name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group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organization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provided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groups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larger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10.</a:t>
            </a:r>
            <a:endParaRPr sz="200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It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OK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restaurants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charge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sales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tax.</a:t>
            </a:r>
            <a:endParaRPr sz="200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Alcohol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cannot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charged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p-</a:t>
            </a:r>
            <a:r>
              <a:rPr sz="2000" spc="-10" dirty="0">
                <a:latin typeface="Calibri"/>
                <a:cs typeface="Calibri"/>
              </a:rPr>
              <a:t>card.</a:t>
            </a:r>
            <a:endParaRPr sz="2000">
              <a:latin typeface="Calibri"/>
              <a:cs typeface="Calibri"/>
            </a:endParaRPr>
          </a:p>
          <a:p>
            <a:pPr marL="698500" marR="347980" indent="-228600">
              <a:lnSpc>
                <a:spcPct val="80300"/>
              </a:lnSpc>
              <a:spcBef>
                <a:spcPts val="122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expense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description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transaction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information: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Who,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What, </a:t>
            </a:r>
            <a:r>
              <a:rPr sz="2000" dirty="0">
                <a:latin typeface="Calibri"/>
                <a:cs typeface="Calibri"/>
              </a:rPr>
              <a:t>When,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Where,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Why,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business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purpose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benefit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University.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0780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sz="3300" spc="-10" dirty="0"/>
              <a:t>Documenting</a:t>
            </a:r>
            <a:r>
              <a:rPr sz="3300" spc="-180" dirty="0"/>
              <a:t> </a:t>
            </a:r>
            <a:r>
              <a:rPr sz="3300" spc="-10" dirty="0"/>
              <a:t>Transactions</a:t>
            </a:r>
            <a:r>
              <a:rPr sz="3300" spc="-204" dirty="0"/>
              <a:t> </a:t>
            </a:r>
            <a:r>
              <a:rPr sz="3300" spc="60" dirty="0"/>
              <a:t>for</a:t>
            </a:r>
            <a:r>
              <a:rPr sz="3300" spc="-175" dirty="0"/>
              <a:t> </a:t>
            </a:r>
            <a:r>
              <a:rPr sz="3300" dirty="0"/>
              <a:t>Business</a:t>
            </a:r>
            <a:r>
              <a:rPr sz="3300" spc="-210" dirty="0"/>
              <a:t> </a:t>
            </a:r>
            <a:r>
              <a:rPr sz="3300" spc="-10" dirty="0"/>
              <a:t>Meals</a:t>
            </a:r>
            <a:endParaRPr sz="33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7500" y="2257425"/>
            <a:ext cx="4895850" cy="32670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764" y="1166113"/>
            <a:ext cx="328866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Returns</a:t>
            </a:r>
            <a:r>
              <a:rPr spc="-180" dirty="0"/>
              <a:t> </a:t>
            </a:r>
            <a:r>
              <a:rPr dirty="0"/>
              <a:t>and</a:t>
            </a:r>
            <a:r>
              <a:rPr spc="-195" dirty="0"/>
              <a:t> </a:t>
            </a:r>
            <a:r>
              <a:rPr spc="-10" dirty="0"/>
              <a:t>Credits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2292" y="2121852"/>
            <a:ext cx="4781550" cy="338645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Cardholders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make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every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attempt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resolve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issue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directly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vendor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receive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credit for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returns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refunds.</a:t>
            </a:r>
            <a:endParaRPr sz="2000">
              <a:latin typeface="Calibri"/>
              <a:cs typeface="Calibri"/>
            </a:endParaRPr>
          </a:p>
          <a:p>
            <a:pPr marL="355600" marR="177165" indent="-343535">
              <a:lnSpc>
                <a:spcPct val="100000"/>
              </a:lnSpc>
              <a:spcBef>
                <a:spcPts val="12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Refunds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credit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returns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credit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placed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card.</a:t>
            </a:r>
            <a:endParaRPr sz="2000">
              <a:latin typeface="Calibri"/>
              <a:cs typeface="Calibri"/>
            </a:endParaRPr>
          </a:p>
          <a:p>
            <a:pPr marL="355600" marR="6350" indent="-34353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unable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agreement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vendor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regarding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return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credit,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contact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supervisor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regarding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item(s)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discuss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your </a:t>
            </a:r>
            <a:r>
              <a:rPr sz="2000" dirty="0">
                <a:latin typeface="Calibri"/>
                <a:cs typeface="Calibri"/>
              </a:rPr>
              <a:t>need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dispute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through</a:t>
            </a:r>
            <a:r>
              <a:rPr sz="2000" spc="-10" dirty="0">
                <a:latin typeface="Calibri"/>
                <a:cs typeface="Calibri"/>
              </a:rPr>
              <a:t> CitiBank.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0126" y="1166113"/>
            <a:ext cx="5050790" cy="3121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0" algn="ctr">
              <a:lnSpc>
                <a:spcPct val="100000"/>
              </a:lnSpc>
              <a:spcBef>
                <a:spcPts val="105"/>
              </a:spcBef>
            </a:pPr>
            <a:r>
              <a:rPr sz="3600" spc="-10" dirty="0">
                <a:solidFill>
                  <a:srgbClr val="0078AC"/>
                </a:solidFill>
                <a:latin typeface="Oswald Regular"/>
                <a:cs typeface="Oswald Regular"/>
              </a:rPr>
              <a:t>Unauthorized</a:t>
            </a:r>
            <a:r>
              <a:rPr sz="3600" spc="-175" dirty="0">
                <a:solidFill>
                  <a:srgbClr val="0078AC"/>
                </a:solidFill>
                <a:latin typeface="Oswald Regular"/>
                <a:cs typeface="Oswald Regular"/>
              </a:rPr>
              <a:t> </a:t>
            </a:r>
            <a:r>
              <a:rPr sz="3600" spc="-10" dirty="0">
                <a:solidFill>
                  <a:srgbClr val="0078AC"/>
                </a:solidFill>
                <a:latin typeface="Oswald Regular"/>
                <a:cs typeface="Oswald Regular"/>
              </a:rPr>
              <a:t>Charges</a:t>
            </a:r>
            <a:endParaRPr sz="3600">
              <a:latin typeface="Oswald Regular"/>
              <a:cs typeface="Oswald Regular"/>
            </a:endParaRPr>
          </a:p>
          <a:p>
            <a:pPr marL="12700" marR="5080">
              <a:lnSpc>
                <a:spcPct val="100000"/>
              </a:lnSpc>
              <a:spcBef>
                <a:spcPts val="3225"/>
              </a:spcBef>
            </a:pP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Unauthorized</a:t>
            </a:r>
            <a:r>
              <a:rPr sz="2000" spc="-2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or</a:t>
            </a:r>
            <a:r>
              <a:rPr sz="2000" spc="-9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fraudulent</a:t>
            </a:r>
            <a:r>
              <a:rPr sz="2000" spc="-1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charges</a:t>
            </a:r>
            <a:r>
              <a:rPr sz="2000" spc="-11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are</a:t>
            </a:r>
            <a:r>
              <a:rPr sz="2000" spc="-10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309"/>
                </a:solidFill>
                <a:latin typeface="Calibri"/>
                <a:cs typeface="Calibri"/>
              </a:rPr>
              <a:t>those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made</a:t>
            </a:r>
            <a:r>
              <a:rPr sz="2000" spc="-114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to</a:t>
            </a:r>
            <a:r>
              <a:rPr sz="2000" spc="-6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cardholder’s</a:t>
            </a:r>
            <a:r>
              <a:rPr sz="2000" spc="8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account</a:t>
            </a:r>
            <a:r>
              <a:rPr sz="2000" spc="-3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by</a:t>
            </a:r>
            <a:r>
              <a:rPr sz="2000" spc="32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a</a:t>
            </a:r>
            <a:r>
              <a:rPr sz="2000" spc="-1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309"/>
                </a:solidFill>
                <a:latin typeface="Calibri"/>
                <a:cs typeface="Calibri"/>
              </a:rPr>
              <a:t>person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other</a:t>
            </a:r>
            <a:r>
              <a:rPr sz="2000" spc="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than</a:t>
            </a:r>
            <a:r>
              <a:rPr sz="2000" spc="-114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cardholder</a:t>
            </a:r>
            <a:r>
              <a:rPr sz="2000" spc="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without</a:t>
            </a:r>
            <a:r>
              <a:rPr sz="2000" spc="-3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1309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knowledge</a:t>
            </a:r>
            <a:r>
              <a:rPr sz="2000" spc="-9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/</a:t>
            </a:r>
            <a:r>
              <a:rPr sz="2000" spc="-1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consent</a:t>
            </a:r>
            <a:r>
              <a:rPr sz="2000" spc="-11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of</a:t>
            </a:r>
            <a:r>
              <a:rPr sz="2000" spc="-7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001309"/>
                </a:solidFill>
                <a:latin typeface="Calibri"/>
                <a:cs typeface="Calibri"/>
              </a:rPr>
              <a:t> cardholder.</a:t>
            </a:r>
            <a:r>
              <a:rPr sz="2000" spc="38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0078AC"/>
                </a:solidFill>
                <a:latin typeface="Calibri"/>
                <a:cs typeface="Calibri"/>
              </a:rPr>
              <a:t>These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charges</a:t>
            </a:r>
            <a:r>
              <a:rPr sz="2000" i="1" spc="-8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must</a:t>
            </a:r>
            <a:r>
              <a:rPr sz="2000" i="1" spc="-5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be</a:t>
            </a:r>
            <a:r>
              <a:rPr sz="2000" i="1" spc="5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reported</a:t>
            </a:r>
            <a:r>
              <a:rPr sz="2000" i="1" spc="-12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to</a:t>
            </a:r>
            <a:r>
              <a:rPr sz="2000" i="1" spc="-3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the</a:t>
            </a:r>
            <a:r>
              <a:rPr sz="2000" i="1" spc="4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P-</a:t>
            </a:r>
            <a:r>
              <a:rPr sz="2000" i="1" spc="-20" dirty="0">
                <a:solidFill>
                  <a:srgbClr val="0078AC"/>
                </a:solidFill>
                <a:latin typeface="Calibri"/>
                <a:cs typeface="Calibri"/>
              </a:rPr>
              <a:t>Card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Administrator</a:t>
            </a:r>
            <a:r>
              <a:rPr sz="2000" i="1" spc="-15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within</a:t>
            </a:r>
            <a:r>
              <a:rPr sz="2000" i="1" spc="-4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10</a:t>
            </a:r>
            <a:r>
              <a:rPr sz="2000" i="1" spc="-2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days</a:t>
            </a:r>
            <a:r>
              <a:rPr sz="2000" i="1" spc="-1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after</a:t>
            </a:r>
            <a:r>
              <a:rPr sz="2000" i="1" spc="-7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the</a:t>
            </a:r>
            <a:r>
              <a:rPr sz="2000" i="1" spc="4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end</a:t>
            </a:r>
            <a:r>
              <a:rPr sz="2000" i="1" spc="-4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of</a:t>
            </a:r>
            <a:r>
              <a:rPr sz="2000" i="1" spc="1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spc="-25" dirty="0">
                <a:solidFill>
                  <a:srgbClr val="0078AC"/>
                </a:solidFill>
                <a:latin typeface="Calibri"/>
                <a:cs typeface="Calibri"/>
              </a:rPr>
              <a:t>the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billing</a:t>
            </a:r>
            <a:r>
              <a:rPr sz="2000" i="1" spc="-1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cycle in</a:t>
            </a:r>
            <a:r>
              <a:rPr sz="2000" i="1" spc="-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which</a:t>
            </a:r>
            <a:r>
              <a:rPr sz="2000" i="1" spc="-8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they</a:t>
            </a:r>
            <a:r>
              <a:rPr sz="2000" i="1" spc="-9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0078AC"/>
                </a:solidFill>
                <a:latin typeface="Calibri"/>
                <a:cs typeface="Calibri"/>
              </a:rPr>
              <a:t>occur.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62650" y="1200150"/>
            <a:ext cx="0" cy="4831080"/>
          </a:xfrm>
          <a:custGeom>
            <a:avLst/>
            <a:gdLst/>
            <a:ahLst/>
            <a:cxnLst/>
            <a:rect l="l" t="t" r="r" b="b"/>
            <a:pathLst>
              <a:path h="4831080">
                <a:moveTo>
                  <a:pt x="0" y="0"/>
                </a:moveTo>
                <a:lnTo>
                  <a:pt x="0" y="4830787"/>
                </a:lnTo>
              </a:path>
            </a:pathLst>
          </a:custGeom>
          <a:ln w="57150">
            <a:solidFill>
              <a:srgbClr val="C1D6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932" y="1603502"/>
            <a:ext cx="10586720" cy="4666021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purpose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transaction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is: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240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provide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simple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method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keeping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track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expenditures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95" dirty="0">
                <a:latin typeface="Calibri"/>
                <a:cs typeface="Calibri"/>
              </a:rPr>
              <a:t>P-</a:t>
            </a:r>
            <a:r>
              <a:rPr sz="2400" spc="-10" dirty="0">
                <a:latin typeface="Calibri"/>
                <a:cs typeface="Calibri"/>
              </a:rPr>
              <a:t>Card.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ts val="2755"/>
              </a:lnSpc>
              <a:spcBef>
                <a:spcPts val="87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2400">
                <a:latin typeface="Calibri"/>
                <a:cs typeface="Calibri"/>
              </a:rPr>
              <a:t>T</a:t>
            </a:r>
            <a:r>
              <a:rPr sz="2400">
                <a:latin typeface="Calibri"/>
                <a:cs typeface="Calibri"/>
              </a:rPr>
              <a:t>o</a:t>
            </a:r>
            <a:r>
              <a:rPr sz="2400" spc="-12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track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purchases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refunds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exceed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credit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limit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that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ts val="2755"/>
              </a:lnSpc>
            </a:pPr>
            <a:r>
              <a:rPr sz="2400" dirty="0">
                <a:latin typeface="Calibri"/>
                <a:cs typeface="Calibri"/>
              </a:rPr>
              <a:t>statement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cycle.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755"/>
              </a:lnSpc>
              <a:spcBef>
                <a:spcPts val="1475"/>
              </a:spcBef>
            </a:pP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1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separate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transaction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log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required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each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billing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cycle.</a:t>
            </a:r>
            <a:r>
              <a:rPr sz="2400" b="1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billing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cycles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no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755"/>
              </a:lnSpc>
            </a:pPr>
            <a:r>
              <a:rPr sz="2400" dirty="0">
                <a:latin typeface="Calibri"/>
                <a:cs typeface="Calibri"/>
              </a:rPr>
              <a:t>transactions,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transaction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need to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uploaded 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PS.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400" dirty="0">
                <a:latin typeface="Calibri"/>
                <a:cs typeface="Calibri"/>
              </a:rPr>
              <a:t>Record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transaction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log,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including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any </a:t>
            </a:r>
            <a:r>
              <a:rPr sz="2400" b="1" dirty="0">
                <a:latin typeface="Calibri"/>
                <a:cs typeface="Calibri"/>
              </a:rPr>
              <a:t>refunds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credits.</a:t>
            </a:r>
            <a:endParaRPr sz="2400" dirty="0">
              <a:latin typeface="Calibri"/>
              <a:cs typeface="Calibri"/>
            </a:endParaRPr>
          </a:p>
          <a:p>
            <a:pPr marL="699135" marR="104139" lvl="1" indent="-229235">
              <a:lnSpc>
                <a:spcPts val="2100"/>
              </a:lnSpc>
              <a:spcBef>
                <a:spcPts val="775"/>
              </a:spcBef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dirty="0"/>
              <a:t>	</a:t>
            </a:r>
            <a:r>
              <a:rPr sz="2000" i="1" dirty="0">
                <a:latin typeface="Calibri"/>
                <a:cs typeface="Calibri"/>
              </a:rPr>
              <a:t>All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information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on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transaction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log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is</a:t>
            </a:r>
            <a:r>
              <a:rPr sz="2000" i="1" spc="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necessary</a:t>
            </a:r>
            <a:r>
              <a:rPr sz="2000" i="1" spc="-1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for</a:t>
            </a:r>
            <a:r>
              <a:rPr sz="2000" i="1" spc="-7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completion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GCMS</a:t>
            </a:r>
            <a:r>
              <a:rPr sz="2000" i="1" spc="1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reallocation process.</a:t>
            </a:r>
            <a:endParaRPr sz="2000" dirty="0">
              <a:latin typeface="Calibri"/>
              <a:cs typeface="Calibri"/>
            </a:endParaRPr>
          </a:p>
          <a:p>
            <a:pPr marL="699135" lvl="1" indent="-229235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i="1" dirty="0">
                <a:latin typeface="Calibri"/>
                <a:cs typeface="Calibri"/>
              </a:rPr>
              <a:t>An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expense</a:t>
            </a:r>
            <a:r>
              <a:rPr sz="2000" i="1" spc="-1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description</a:t>
            </a:r>
            <a:r>
              <a:rPr sz="2000" i="1" spc="-1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and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account</a:t>
            </a:r>
            <a:r>
              <a:rPr sz="2000" i="1" spc="-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number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and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cost</a:t>
            </a:r>
            <a:r>
              <a:rPr sz="2000" i="1" spc="-1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center</a:t>
            </a:r>
            <a:r>
              <a:rPr sz="2000" i="1" spc="-7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is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required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for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each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transaction.</a:t>
            </a:r>
            <a:endParaRPr sz="2000" dirty="0">
              <a:latin typeface="Calibri"/>
              <a:cs typeface="Calibri"/>
            </a:endParaRPr>
          </a:p>
          <a:p>
            <a:pPr marL="699135" lvl="1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i="1" dirty="0">
                <a:latin typeface="Calibri"/>
                <a:cs typeface="Calibri"/>
              </a:rPr>
              <a:t>Proper</a:t>
            </a:r>
            <a:r>
              <a:rPr sz="2000" i="1" spc="-7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completion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transaction</a:t>
            </a:r>
            <a:r>
              <a:rPr sz="2000" i="1" spc="-1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log</a:t>
            </a:r>
            <a:r>
              <a:rPr sz="2000" i="1" spc="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will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greatly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expedite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reallocation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process.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Transaction</a:t>
            </a:r>
            <a:r>
              <a:rPr spc="-204" dirty="0"/>
              <a:t> </a:t>
            </a:r>
            <a:r>
              <a:rPr spc="-25" dirty="0"/>
              <a:t>Log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0405" y="1572450"/>
            <a:ext cx="10586720" cy="4671060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65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Additional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training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55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Supervisor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notification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47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Card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Cancellation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(temporary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indefinite)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ts val="2720"/>
              </a:lnSpc>
              <a:spcBef>
                <a:spcPts val="155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Fraudulent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(i.e.,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intentional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personal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non-</a:t>
            </a:r>
            <a:r>
              <a:rPr sz="2400" spc="-10" dirty="0">
                <a:latin typeface="Calibri"/>
                <a:cs typeface="Calibri"/>
              </a:rPr>
              <a:t>University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309"/>
                </a:solidFill>
                <a:latin typeface="Calibri"/>
                <a:cs typeface="Calibri"/>
              </a:rPr>
              <a:t>purposes)</a:t>
            </a:r>
            <a:r>
              <a:rPr sz="2400" spc="-14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309"/>
                </a:solidFill>
                <a:latin typeface="Calibri"/>
                <a:cs typeface="Calibri"/>
              </a:rPr>
              <a:t>will</a:t>
            </a:r>
            <a:r>
              <a:rPr sz="2400" spc="2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1309"/>
                </a:solidFill>
                <a:latin typeface="Calibri"/>
                <a:cs typeface="Calibri"/>
              </a:rPr>
              <a:t>be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20"/>
              </a:lnSpc>
            </a:pPr>
            <a:r>
              <a:rPr sz="2400" dirty="0">
                <a:solidFill>
                  <a:srgbClr val="001309"/>
                </a:solidFill>
                <a:latin typeface="Calibri"/>
                <a:cs typeface="Calibri"/>
              </a:rPr>
              <a:t>handled</a:t>
            </a:r>
            <a:r>
              <a:rPr sz="2400" spc="-1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309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309"/>
                </a:solidFill>
                <a:latin typeface="Calibri"/>
                <a:cs typeface="Calibri"/>
              </a:rPr>
              <a:t>accordance</a:t>
            </a:r>
            <a:r>
              <a:rPr sz="2400" spc="-9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309"/>
                </a:solidFill>
                <a:latin typeface="Calibri"/>
                <a:cs typeface="Calibri"/>
              </a:rPr>
              <a:t>with</a:t>
            </a:r>
            <a:r>
              <a:rPr sz="2400" spc="4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  <a:hlinkClick r:id="rId2"/>
              </a:rPr>
              <a:t>SAM</a:t>
            </a:r>
            <a:r>
              <a:rPr sz="2400" u="sng" spc="-114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  <a:hlinkClick r:id="rId2"/>
              </a:rPr>
              <a:t>01.C.04</a:t>
            </a:r>
            <a:r>
              <a:rPr sz="2400" spc="-10" dirty="0">
                <a:solidFill>
                  <a:srgbClr val="001309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203835" algn="ctr">
              <a:lnSpc>
                <a:spcPct val="100000"/>
              </a:lnSpc>
              <a:spcBef>
                <a:spcPts val="1725"/>
              </a:spcBef>
            </a:pPr>
            <a:r>
              <a:rPr sz="2750" b="1" dirty="0">
                <a:latin typeface="Calibri"/>
                <a:cs typeface="Calibri"/>
              </a:rPr>
              <a:t>When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in</a:t>
            </a:r>
            <a:r>
              <a:rPr sz="2750" b="1" spc="13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doubt,</a:t>
            </a:r>
            <a:r>
              <a:rPr sz="2750" b="1" spc="80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contact</a:t>
            </a:r>
            <a:endParaRPr sz="2750">
              <a:latin typeface="Calibri"/>
              <a:cs typeface="Calibri"/>
            </a:endParaRPr>
          </a:p>
          <a:p>
            <a:pPr marL="2938780" marR="2738120" algn="ctr">
              <a:lnSpc>
                <a:spcPts val="4210"/>
              </a:lnSpc>
              <a:spcBef>
                <a:spcPts val="100"/>
              </a:spcBef>
            </a:pPr>
            <a:r>
              <a:rPr sz="2750" b="1" dirty="0">
                <a:latin typeface="Calibri"/>
                <a:cs typeface="Calibri"/>
              </a:rPr>
              <a:t>the</a:t>
            </a:r>
            <a:r>
              <a:rPr sz="2750" b="1" spc="3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P-Card</a:t>
            </a:r>
            <a:r>
              <a:rPr sz="2750" b="1" spc="9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Administrator</a:t>
            </a:r>
            <a:r>
              <a:rPr sz="2750" b="1" spc="160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(X2150) </a:t>
            </a:r>
            <a:r>
              <a:rPr sz="27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before</a:t>
            </a:r>
            <a:r>
              <a:rPr sz="2750" b="1" spc="3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you</a:t>
            </a:r>
            <a:r>
              <a:rPr sz="2750" b="1" spc="2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make</a:t>
            </a:r>
            <a:r>
              <a:rPr sz="2750" b="1" spc="10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the</a:t>
            </a:r>
            <a:r>
              <a:rPr sz="2750" b="1" spc="35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purchase.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0780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7129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Penalties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70" dirty="0"/>
              <a:t> </a:t>
            </a:r>
            <a:r>
              <a:rPr spc="-10" dirty="0"/>
              <a:t>Misuse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282" y="1124013"/>
            <a:ext cx="424243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0" dirty="0"/>
              <a:t>Additional</a:t>
            </a:r>
            <a:r>
              <a:rPr sz="4400" spc="-160" dirty="0"/>
              <a:t> </a:t>
            </a:r>
            <a:r>
              <a:rPr sz="4400" spc="-10" dirty="0"/>
              <a:t>Resources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55282" y="2062734"/>
            <a:ext cx="5451475" cy="4616007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41300" marR="1539875" indent="-241300">
              <a:lnSpc>
                <a:spcPts val="1730"/>
              </a:lnSpc>
              <a:spcBef>
                <a:spcPts val="21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u="none" spc="-25" dirty="0">
                <a:solidFill>
                  <a:srgbClr val="000000"/>
                </a:solidFill>
              </a:rPr>
              <a:t>P-</a:t>
            </a:r>
            <a:r>
              <a:rPr u="none" dirty="0">
                <a:solidFill>
                  <a:srgbClr val="000000"/>
                </a:solidFill>
              </a:rPr>
              <a:t>Card</a:t>
            </a:r>
            <a:r>
              <a:rPr u="none" spc="-6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web</a:t>
            </a:r>
            <a:r>
              <a:rPr u="none" spc="100" dirty="0">
                <a:solidFill>
                  <a:srgbClr val="000000"/>
                </a:solidFill>
              </a:rPr>
              <a:t> </a:t>
            </a:r>
            <a:r>
              <a:rPr u="none" spc="-20" dirty="0">
                <a:solidFill>
                  <a:srgbClr val="000000"/>
                </a:solidFill>
              </a:rPr>
              <a:t>page </a:t>
            </a:r>
            <a:r>
              <a:rPr spc="-10" dirty="0">
                <a:hlinkClick r:id="rId2"/>
              </a:rPr>
              <a:t>https://www.uhcl.edu/about/administrative-</a:t>
            </a:r>
          </a:p>
          <a:p>
            <a:pPr marL="403225">
              <a:lnSpc>
                <a:spcPts val="1225"/>
              </a:lnSpc>
            </a:pPr>
            <a:r>
              <a:rPr dirty="0">
                <a:hlinkClick r:id="rId2"/>
              </a:rPr>
              <a:t>offices/procurement-</a:t>
            </a:r>
            <a:r>
              <a:rPr spc="-20" dirty="0">
                <a:hlinkClick r:id="rId2"/>
              </a:rPr>
              <a:t>contracts/p-card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 dirty="0"/>
          </a:p>
          <a:p>
            <a:pPr marL="241300" marR="5080" indent="-241300">
              <a:lnSpc>
                <a:spcPct val="1000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u="none" spc="-20" dirty="0">
                <a:solidFill>
                  <a:srgbClr val="000000"/>
                </a:solidFill>
              </a:rPr>
              <a:t>P-</a:t>
            </a:r>
            <a:r>
              <a:rPr u="none" dirty="0">
                <a:solidFill>
                  <a:srgbClr val="000000"/>
                </a:solidFill>
              </a:rPr>
              <a:t>Card</a:t>
            </a:r>
            <a:r>
              <a:rPr u="none" spc="-5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Training</a:t>
            </a:r>
            <a:r>
              <a:rPr u="none" spc="-10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– New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Cardholders </a:t>
            </a:r>
            <a:r>
              <a:rPr lang="en-US" spc="-10" dirty="0">
                <a:hlinkClick r:id="rId3"/>
              </a:rPr>
              <a:t>https://www.uhcl.edu/about/administrative-offices/procurement-contracts/documents/03-cardholder-user-guide.pdf</a:t>
            </a:r>
            <a:endParaRPr lang="en-US" spc="-10" dirty="0"/>
          </a:p>
          <a:p>
            <a:pPr marR="5080">
              <a:lnSpc>
                <a:spcPct val="100000"/>
              </a:lnSpc>
              <a:tabLst>
                <a:tab pos="241300" algn="l"/>
                <a:tab pos="241935" algn="l"/>
              </a:tabLst>
            </a:pPr>
            <a:endParaRPr lang="en-US" spc="-10" dirty="0"/>
          </a:p>
          <a:p>
            <a:pPr marL="241300" marR="5080" indent="-241300">
              <a:lnSpc>
                <a:spcPct val="1000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u="none" dirty="0" err="1">
                <a:solidFill>
                  <a:srgbClr val="000000"/>
                </a:solidFill>
              </a:rPr>
              <a:t>CitiManager</a:t>
            </a:r>
            <a:r>
              <a:rPr u="none" spc="-2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-</a:t>
            </a:r>
            <a:r>
              <a:rPr u="none" spc="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Expense</a:t>
            </a:r>
            <a:r>
              <a:rPr u="none" spc="-3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Management </a:t>
            </a:r>
            <a:r>
              <a:rPr spc="-10" dirty="0">
                <a:hlinkClick r:id="rId4"/>
              </a:rPr>
              <a:t>https://www.globalmanagement.citidirect.com/static/public-</a:t>
            </a:r>
          </a:p>
          <a:p>
            <a:pPr marL="403225">
              <a:lnSpc>
                <a:spcPts val="965"/>
              </a:lnSpc>
            </a:pPr>
            <a:r>
              <a:rPr dirty="0">
                <a:hlinkClick r:id="rId4"/>
              </a:rPr>
              <a:t>portal-ui/login-</a:t>
            </a:r>
            <a:r>
              <a:rPr spc="-10" dirty="0">
                <a:hlinkClick r:id="rId4"/>
              </a:rPr>
              <a:t>signin-</a:t>
            </a:r>
          </a:p>
          <a:p>
            <a:pPr marL="403225">
              <a:lnSpc>
                <a:spcPts val="1540"/>
              </a:lnSpc>
            </a:pPr>
            <a:r>
              <a:rPr spc="-10" dirty="0">
                <a:hlinkClick r:id="rId4"/>
              </a:rPr>
              <a:t>component?invalidLogin=true&amp;cobrandHost=citigroup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 dirty="0"/>
          </a:p>
          <a:p>
            <a:pPr marL="285750" marR="2349500" indent="-285750" algn="l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41300" algn="l"/>
                <a:tab pos="241935" algn="l"/>
              </a:tabLst>
            </a:pPr>
            <a:r>
              <a:rPr lang="en-US" u="none" spc="-10" dirty="0">
                <a:solidFill>
                  <a:srgbClr val="000000"/>
                </a:solidFill>
              </a:rPr>
              <a:t>Additional P-Card information: </a:t>
            </a:r>
          </a:p>
          <a:p>
            <a:pPr marL="342900" marR="2349500" indent="-342900" algn="l">
              <a:lnSpc>
                <a:spcPct val="100000"/>
              </a:lnSpc>
              <a:spcBef>
                <a:spcPts val="5"/>
              </a:spcBef>
              <a:buFont typeface="+mj-lt"/>
              <a:buAutoNum type="arabicPeriod"/>
              <a:tabLst>
                <a:tab pos="241300" algn="l"/>
                <a:tab pos="241935" algn="l"/>
              </a:tabLst>
            </a:pPr>
            <a:r>
              <a:rPr lang="en-US" sz="1400" u="none" spc="-10" dirty="0">
                <a:solidFill>
                  <a:srgbClr val="000000"/>
                </a:solidFill>
                <a:hlinkClick r:id="rId5" action="ppaction://hlinkfile"/>
              </a:rPr>
              <a:t>How to upload backup documentation</a:t>
            </a:r>
            <a:r>
              <a:rPr lang="en-US" sz="1400" u="none" spc="-10" dirty="0">
                <a:solidFill>
                  <a:srgbClr val="000000"/>
                </a:solidFill>
              </a:rPr>
              <a:t> </a:t>
            </a:r>
          </a:p>
          <a:p>
            <a:pPr marL="342900" marR="2349500" indent="-342900" algn="l">
              <a:lnSpc>
                <a:spcPct val="100000"/>
              </a:lnSpc>
              <a:spcBef>
                <a:spcPts val="5"/>
              </a:spcBef>
              <a:buFont typeface="+mj-lt"/>
              <a:buAutoNum type="arabicPeriod"/>
              <a:tabLst>
                <a:tab pos="241300" algn="l"/>
                <a:tab pos="241935" algn="l"/>
              </a:tabLst>
            </a:pPr>
            <a:r>
              <a:rPr lang="en-US" sz="1400" u="none" spc="-10" dirty="0">
                <a:solidFill>
                  <a:srgbClr val="000000"/>
                </a:solidFill>
                <a:hlinkClick r:id="rId6" action="ppaction://hlinkfile"/>
              </a:rPr>
              <a:t>Checklist for backup documentation</a:t>
            </a:r>
            <a:endParaRPr lang="en-US" sz="1400" u="none" spc="-10" dirty="0">
              <a:solidFill>
                <a:srgbClr val="000000"/>
              </a:solidFill>
            </a:endParaRPr>
          </a:p>
          <a:p>
            <a:pPr marR="2349500">
              <a:lnSpc>
                <a:spcPct val="100000"/>
              </a:lnSpc>
              <a:spcBef>
                <a:spcPts val="5"/>
              </a:spcBef>
              <a:tabLst>
                <a:tab pos="241300" algn="l"/>
                <a:tab pos="241935" algn="l"/>
              </a:tabLst>
            </a:pPr>
            <a:endParaRPr sz="2200" dirty="0"/>
          </a:p>
          <a:p>
            <a:pPr marL="228600" marR="40005" indent="-229235" algn="r">
              <a:lnSpc>
                <a:spcPts val="1540"/>
              </a:lnSpc>
              <a:spcBef>
                <a:spcPts val="5"/>
              </a:spcBef>
              <a:buFont typeface="Arial"/>
              <a:buChar char="•"/>
              <a:tabLst>
                <a:tab pos="228600" algn="l"/>
                <a:tab pos="229235" algn="l"/>
              </a:tabLst>
            </a:pPr>
            <a:r>
              <a:rPr u="none" spc="-25" dirty="0">
                <a:solidFill>
                  <a:srgbClr val="000000"/>
                </a:solidFill>
              </a:rPr>
              <a:t>Texas</a:t>
            </a:r>
            <a:r>
              <a:rPr u="none" spc="-8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Sales</a:t>
            </a:r>
            <a:r>
              <a:rPr u="none" spc="-65" dirty="0">
                <a:solidFill>
                  <a:srgbClr val="000000"/>
                </a:solidFill>
              </a:rPr>
              <a:t> </a:t>
            </a:r>
            <a:r>
              <a:rPr u="none" spc="-30" dirty="0">
                <a:solidFill>
                  <a:srgbClr val="000000"/>
                </a:solidFill>
              </a:rPr>
              <a:t>Tax</a:t>
            </a:r>
            <a:r>
              <a:rPr u="none" spc="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Exemption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Certificate</a:t>
            </a:r>
            <a:r>
              <a:rPr u="none" spc="-7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Requests</a:t>
            </a:r>
            <a:r>
              <a:rPr u="none" spc="-1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-</a:t>
            </a:r>
            <a:r>
              <a:rPr u="none" spc="3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email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the</a:t>
            </a:r>
            <a:r>
              <a:rPr u="none" spc="10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request</a:t>
            </a:r>
          </a:p>
          <a:p>
            <a:pPr marR="58419" algn="r">
              <a:lnSpc>
                <a:spcPts val="1500"/>
              </a:lnSpc>
            </a:pPr>
            <a:r>
              <a:rPr u="none" dirty="0">
                <a:solidFill>
                  <a:srgbClr val="000000"/>
                </a:solidFill>
              </a:rPr>
              <a:t>for</a:t>
            </a:r>
            <a:r>
              <a:rPr u="none" spc="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the</a:t>
            </a:r>
            <a:r>
              <a:rPr u="none" spc="-6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certificate</a:t>
            </a:r>
            <a:r>
              <a:rPr u="none" spc="3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including</a:t>
            </a:r>
            <a:r>
              <a:rPr u="none" spc="-10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the</a:t>
            </a:r>
            <a:r>
              <a:rPr u="none" spc="-6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name</a:t>
            </a:r>
            <a:r>
              <a:rPr u="none" spc="-6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and</a:t>
            </a:r>
            <a:r>
              <a:rPr u="none" spc="-2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address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of</a:t>
            </a:r>
            <a:r>
              <a:rPr u="none" spc="2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the</a:t>
            </a:r>
            <a:r>
              <a:rPr u="none" spc="-6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vendor</a:t>
            </a:r>
            <a:r>
              <a:rPr u="none" spc="-60" dirty="0">
                <a:solidFill>
                  <a:srgbClr val="000000"/>
                </a:solidFill>
              </a:rPr>
              <a:t> </a:t>
            </a:r>
            <a:r>
              <a:rPr u="none" spc="-25" dirty="0">
                <a:solidFill>
                  <a:srgbClr val="000000"/>
                </a:solidFill>
              </a:rPr>
              <a:t>to</a:t>
            </a:r>
          </a:p>
          <a:p>
            <a:pPr marL="403225">
              <a:lnSpc>
                <a:spcPts val="1764"/>
              </a:lnSpc>
            </a:pPr>
            <a:r>
              <a:rPr spc="-10" dirty="0">
                <a:hlinkClick r:id="rId7"/>
              </a:rPr>
              <a:t>UHCLProcurement@uhcl.edu</a:t>
            </a:r>
          </a:p>
        </p:txBody>
      </p:sp>
      <p:pic>
        <p:nvPicPr>
          <p:cNvPr id="4" name="object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2225" y="1181100"/>
            <a:ext cx="5591175" cy="52482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97" y="1126743"/>
            <a:ext cx="846836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P-</a:t>
            </a:r>
            <a:r>
              <a:rPr spc="-10" dirty="0"/>
              <a:t>C</a:t>
            </a:r>
            <a:r>
              <a:rPr lang="en-US" spc="-10" dirty="0"/>
              <a:t>ard</a:t>
            </a:r>
            <a:r>
              <a:rPr spc="-275" dirty="0"/>
              <a:t> </a:t>
            </a:r>
            <a:r>
              <a:rPr lang="en-US" spc="-275" dirty="0"/>
              <a:t>Contacts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4017009" y="2199131"/>
            <a:ext cx="7690484" cy="934085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100" b="1" dirty="0">
                <a:solidFill>
                  <a:srgbClr val="0078AC"/>
                </a:solidFill>
                <a:latin typeface="Calibri"/>
                <a:cs typeface="Calibri"/>
              </a:rPr>
              <a:t>P-Card</a:t>
            </a:r>
            <a:r>
              <a:rPr sz="2100" b="1" spc="-10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78AC"/>
                </a:solidFill>
                <a:latin typeface="Calibri"/>
                <a:cs typeface="Calibri"/>
              </a:rPr>
              <a:t>Administration</a:t>
            </a:r>
            <a:r>
              <a:rPr sz="2100" b="1" spc="-9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78AC"/>
                </a:solidFill>
                <a:latin typeface="Calibri"/>
                <a:cs typeface="Calibri"/>
              </a:rPr>
              <a:t>–</a:t>
            </a:r>
            <a:r>
              <a:rPr sz="2100" b="1" spc="-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lang="en-US" sz="2100" b="1" spc="-5" dirty="0">
                <a:solidFill>
                  <a:srgbClr val="0078AC"/>
                </a:solidFill>
                <a:latin typeface="Calibri"/>
                <a:cs typeface="Calibri"/>
              </a:rPr>
              <a:t>x </a:t>
            </a:r>
            <a:r>
              <a:rPr sz="2100" b="1" spc="-10" dirty="0">
                <a:solidFill>
                  <a:srgbClr val="0078AC"/>
                </a:solidFill>
                <a:latin typeface="Calibri"/>
                <a:cs typeface="Calibri"/>
              </a:rPr>
              <a:t>2150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2757170" algn="l"/>
              </a:tabLst>
            </a:pPr>
            <a:r>
              <a:rPr sz="1700" dirty="0">
                <a:latin typeface="Calibri"/>
                <a:cs typeface="Calibri"/>
              </a:rPr>
              <a:t>Lidia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Quiroga</a:t>
            </a:r>
            <a:r>
              <a:rPr sz="1700" dirty="0">
                <a:latin typeface="Calibri"/>
                <a:cs typeface="Calibri"/>
              </a:rPr>
              <a:t>	P-</a:t>
            </a:r>
            <a:r>
              <a:rPr sz="1700" spc="-10" dirty="0">
                <a:latin typeface="Calibri"/>
                <a:cs typeface="Calibri"/>
              </a:rPr>
              <a:t>Card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Administrator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7008" y="3254692"/>
            <a:ext cx="2231391" cy="2776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700" spc="-10" dirty="0">
                <a:latin typeface="Calibri"/>
                <a:cs typeface="Calibri"/>
              </a:rPr>
              <a:t>Melissa A. Hernandez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62115" y="3254692"/>
            <a:ext cx="4807585" cy="889474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10160">
              <a:lnSpc>
                <a:spcPct val="70000"/>
              </a:lnSpc>
              <a:spcBef>
                <a:spcPts val="740"/>
              </a:spcBef>
            </a:pPr>
            <a:r>
              <a:rPr lang="en-US" sz="1700" dirty="0">
                <a:latin typeface="Calibri"/>
                <a:cs typeface="Calibri"/>
              </a:rPr>
              <a:t>P-Card Support</a:t>
            </a:r>
          </a:p>
          <a:p>
            <a:pPr marL="12700" marR="10160">
              <a:lnSpc>
                <a:spcPct val="70000"/>
              </a:lnSpc>
              <a:spcBef>
                <a:spcPts val="740"/>
              </a:spcBef>
            </a:pP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endParaRPr sz="17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7008" y="4401736"/>
            <a:ext cx="7552691" cy="935355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2100" b="1" dirty="0">
                <a:solidFill>
                  <a:srgbClr val="0078AC"/>
                </a:solidFill>
                <a:latin typeface="Calibri"/>
                <a:cs typeface="Calibri"/>
              </a:rPr>
              <a:t>Accounts</a:t>
            </a:r>
            <a:r>
              <a:rPr sz="2100" b="1" spc="-13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78AC"/>
                </a:solidFill>
                <a:latin typeface="Calibri"/>
                <a:cs typeface="Calibri"/>
              </a:rPr>
              <a:t>Payable</a:t>
            </a:r>
            <a:r>
              <a:rPr sz="2100" b="1" spc="-1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78AC"/>
                </a:solidFill>
                <a:latin typeface="Calibri"/>
                <a:cs typeface="Calibri"/>
              </a:rPr>
              <a:t>–</a:t>
            </a:r>
            <a:r>
              <a:rPr sz="2100" b="1" spc="-6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lang="en-US" sz="2100" b="1" spc="-65" dirty="0">
                <a:solidFill>
                  <a:srgbClr val="0078AC"/>
                </a:solidFill>
                <a:latin typeface="Calibri"/>
                <a:cs typeface="Calibri"/>
              </a:rPr>
              <a:t>x </a:t>
            </a:r>
            <a:r>
              <a:rPr sz="2100" b="1" spc="-10" dirty="0">
                <a:solidFill>
                  <a:srgbClr val="0078AC"/>
                </a:solidFill>
                <a:latin typeface="Calibri"/>
                <a:cs typeface="Calibri"/>
              </a:rPr>
              <a:t>2130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2757170" algn="l"/>
              </a:tabLst>
            </a:pPr>
            <a:r>
              <a:rPr sz="1700" dirty="0">
                <a:latin typeface="Calibri"/>
                <a:cs typeface="Calibri"/>
              </a:rPr>
              <a:t>Rosie</a:t>
            </a:r>
            <a:r>
              <a:rPr sz="1700" spc="-9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Pineda</a:t>
            </a:r>
            <a:r>
              <a:rPr sz="1700" dirty="0">
                <a:latin typeface="Calibri"/>
                <a:cs typeface="Calibri"/>
              </a:rPr>
              <a:t>	</a:t>
            </a:r>
            <a:r>
              <a:rPr sz="1700" spc="-20" dirty="0">
                <a:latin typeface="Calibri"/>
                <a:cs typeface="Calibri"/>
              </a:rPr>
              <a:t>Director</a:t>
            </a:r>
            <a:r>
              <a:rPr lang="en-US" sz="1700" spc="-20" dirty="0">
                <a:latin typeface="Calibri"/>
                <a:cs typeface="Calibri"/>
              </a:rPr>
              <a:t> of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Accounts</a:t>
            </a:r>
            <a:r>
              <a:rPr sz="1700" spc="-114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Payable</a:t>
            </a:r>
            <a:endParaRPr sz="17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88744"/>
            <a:ext cx="3629334" cy="220905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067" y="1996186"/>
            <a:ext cx="5789930" cy="245237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415"/>
              </a:spcBef>
            </a:pPr>
            <a:r>
              <a:rPr sz="2750" spc="-45" dirty="0">
                <a:latin typeface="Calibri"/>
                <a:cs typeface="Calibri"/>
              </a:rPr>
              <a:t>To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receive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credit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this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training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course, </a:t>
            </a:r>
            <a:r>
              <a:rPr sz="2750" dirty="0">
                <a:latin typeface="Calibri"/>
                <a:cs typeface="Calibri"/>
              </a:rPr>
              <a:t>you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must:</a:t>
            </a:r>
            <a:endParaRPr sz="2750">
              <a:latin typeface="Calibri"/>
              <a:cs typeface="Calibri"/>
            </a:endParaRPr>
          </a:p>
          <a:p>
            <a:pPr marL="527050" indent="-514984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750" dirty="0">
                <a:latin typeface="Calibri"/>
                <a:cs typeface="Calibri"/>
              </a:rPr>
              <a:t>Pass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course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quiz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and</a:t>
            </a:r>
            <a:endParaRPr sz="2750">
              <a:latin typeface="Calibri"/>
              <a:cs typeface="Calibri"/>
            </a:endParaRPr>
          </a:p>
          <a:p>
            <a:pPr marL="527050" marR="124460" indent="-514984">
              <a:lnSpc>
                <a:spcPts val="3080"/>
              </a:lnSpc>
              <a:spcBef>
                <a:spcPts val="1789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750" dirty="0">
                <a:latin typeface="Calibri"/>
                <a:cs typeface="Calibri"/>
              </a:rPr>
              <a:t>Forward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your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confirmation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email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to </a:t>
            </a:r>
            <a:r>
              <a:rPr sz="275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  <a:hlinkClick r:id="rId2"/>
              </a:rPr>
              <a:t>UHCLProcurement@uhcl.edu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0780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43450">
              <a:lnSpc>
                <a:spcPct val="100000"/>
              </a:lnSpc>
              <a:spcBef>
                <a:spcPts val="105"/>
              </a:spcBef>
            </a:pPr>
            <a:r>
              <a:rPr dirty="0"/>
              <a:t>Next</a:t>
            </a:r>
            <a:r>
              <a:rPr spc="-195" dirty="0"/>
              <a:t> </a:t>
            </a:r>
            <a:r>
              <a:rPr spc="-20" dirty="0"/>
              <a:t>Steps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2675" y="2028825"/>
            <a:ext cx="5638800" cy="3762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105"/>
              </a:spcBef>
            </a:pPr>
            <a:r>
              <a:rPr dirty="0"/>
              <a:t>Purpose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96900" y="2644139"/>
            <a:ext cx="9738995" cy="356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solidFill>
                  <a:srgbClr val="0078AC"/>
                </a:solidFill>
                <a:latin typeface="Oswald Regular"/>
                <a:cs typeface="Oswald Regular"/>
              </a:rPr>
              <a:t>P</a:t>
            </a:r>
            <a:r>
              <a:rPr lang="en-US" sz="3600" dirty="0">
                <a:solidFill>
                  <a:srgbClr val="0078AC"/>
                </a:solidFill>
                <a:latin typeface="Oswald Regular"/>
                <a:cs typeface="Oswald Regular"/>
              </a:rPr>
              <a:t>rogram P</a:t>
            </a:r>
            <a:r>
              <a:rPr sz="3600" dirty="0">
                <a:solidFill>
                  <a:srgbClr val="0078AC"/>
                </a:solidFill>
                <a:latin typeface="Oswald Regular"/>
                <a:cs typeface="Oswald Regular"/>
              </a:rPr>
              <a:t>urpose</a:t>
            </a:r>
            <a:endParaRPr sz="3600" dirty="0">
              <a:latin typeface="Oswald Regular"/>
              <a:cs typeface="Oswald Regular"/>
            </a:endParaRPr>
          </a:p>
          <a:p>
            <a:pPr marL="698500" indent="-229235">
              <a:lnSpc>
                <a:spcPct val="100000"/>
              </a:lnSpc>
              <a:spcBef>
                <a:spcPts val="291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55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establish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efficient,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cost-</a:t>
            </a:r>
            <a:r>
              <a:rPr sz="2000" spc="-20" dirty="0">
                <a:latin typeface="Calibri"/>
                <a:cs typeface="Calibri"/>
              </a:rPr>
              <a:t>effective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method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purchasing.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698500" indent="-229235">
              <a:lnSpc>
                <a:spcPts val="225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lang="en-US" sz="2000" dirty="0">
                <a:latin typeface="Calibri"/>
                <a:cs typeface="Calibri"/>
              </a:rPr>
              <a:t>s an </a:t>
            </a:r>
            <a:r>
              <a:rPr sz="2000" i="1" dirty="0">
                <a:latin typeface="Calibri"/>
                <a:cs typeface="Calibri"/>
              </a:rPr>
              <a:t>alternative</a:t>
            </a:r>
            <a:r>
              <a:rPr sz="2000" i="1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traditional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purchasing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process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intended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avoid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bypass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appropriate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purchasing,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contracting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payment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guidelines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procedures.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Reduction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volume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purchase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orders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vouchers.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Expedite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receipt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materials.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9164" y="1741741"/>
            <a:ext cx="10491470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8450" marR="5080" indent="-286385">
              <a:lnSpc>
                <a:spcPct val="100800"/>
              </a:lnSpc>
              <a:spcBef>
                <a:spcPts val="8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lang="en-US" sz="1800" spc="-45" dirty="0">
                <a:latin typeface="Calibri"/>
                <a:cs typeface="Calibri"/>
              </a:rPr>
              <a:t>This training </a:t>
            </a:r>
            <a:r>
              <a:rPr lang="en-US" spc="-45" dirty="0">
                <a:latin typeface="Calibri"/>
                <a:cs typeface="Calibri"/>
              </a:rPr>
              <a:t>supports </a:t>
            </a:r>
            <a:r>
              <a:rPr sz="1800" dirty="0">
                <a:latin typeface="Calibri"/>
                <a:cs typeface="Calibri"/>
              </a:rPr>
              <a:t>mandatory</a:t>
            </a:r>
            <a:r>
              <a:rPr sz="1800" spc="-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training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P-Card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cardholders,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business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administrators</a:t>
            </a:r>
            <a:r>
              <a:rPr sz="1800" spc="-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account managers.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59" y="1116964"/>
            <a:ext cx="640842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Resources</a:t>
            </a:r>
            <a:r>
              <a:rPr spc="-135" dirty="0"/>
              <a:t> </a:t>
            </a:r>
            <a:r>
              <a:rPr dirty="0"/>
              <a:t>for</a:t>
            </a:r>
            <a:r>
              <a:rPr spc="-165" dirty="0"/>
              <a:t> </a:t>
            </a:r>
            <a:r>
              <a:rPr spc="-10" dirty="0"/>
              <a:t>Information</a:t>
            </a:r>
            <a:r>
              <a:rPr spc="-22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spc="-10" dirty="0"/>
              <a:t>Training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6432" y="2199322"/>
            <a:ext cx="5137785" cy="3774816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41300" marR="5080" indent="-229235">
              <a:lnSpc>
                <a:spcPct val="8290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50" dirty="0">
                <a:latin typeface="Calibri"/>
                <a:cs typeface="Calibri"/>
              </a:rPr>
              <a:t>Complete</a:t>
            </a:r>
            <a:r>
              <a:rPr sz="1850" spc="13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training</a:t>
            </a:r>
            <a:r>
              <a:rPr sz="1850" spc="11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documents</a:t>
            </a:r>
            <a:r>
              <a:rPr sz="1850" spc="18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including</a:t>
            </a:r>
            <a:r>
              <a:rPr sz="1850" spc="3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forms</a:t>
            </a:r>
            <a:r>
              <a:rPr sz="1850" spc="3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and </a:t>
            </a:r>
            <a:r>
              <a:rPr sz="1850" dirty="0">
                <a:latin typeface="Calibri"/>
                <a:cs typeface="Calibri"/>
              </a:rPr>
              <a:t>sample</a:t>
            </a:r>
            <a:r>
              <a:rPr sz="1850" spc="10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documentation</a:t>
            </a:r>
            <a:r>
              <a:rPr sz="1850" spc="21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can</a:t>
            </a:r>
            <a:r>
              <a:rPr sz="1850" spc="5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be</a:t>
            </a:r>
            <a:r>
              <a:rPr sz="1850" spc="2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accessed</a:t>
            </a:r>
            <a:r>
              <a:rPr sz="1850" spc="13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from</a:t>
            </a:r>
            <a:r>
              <a:rPr sz="1850" spc="-1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the </a:t>
            </a:r>
            <a:r>
              <a:rPr sz="1850" dirty="0">
                <a:latin typeface="Calibri"/>
                <a:cs typeface="Calibri"/>
              </a:rPr>
              <a:t>P-Card</a:t>
            </a:r>
            <a:r>
              <a:rPr sz="1850" spc="3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web</a:t>
            </a:r>
            <a:r>
              <a:rPr sz="1850" spc="114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page</a:t>
            </a:r>
            <a:r>
              <a:rPr sz="1850" spc="1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at</a:t>
            </a:r>
            <a:r>
              <a:rPr sz="1850" spc="2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this</a:t>
            </a:r>
            <a:r>
              <a:rPr sz="1850" spc="145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url: </a:t>
            </a:r>
            <a:r>
              <a:rPr sz="1850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  <a:hlinkClick r:id="rId2"/>
              </a:rPr>
              <a:t>https://www.uhcl.edu/about/administrative-</a:t>
            </a:r>
            <a:r>
              <a:rPr sz="1850" spc="-1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50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  <a:hlinkClick r:id="rId2"/>
              </a:rPr>
              <a:t>offices/procurement-contracts/p-</a:t>
            </a:r>
            <a:r>
              <a:rPr sz="1850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  <a:hlinkClick r:id="rId2"/>
              </a:rPr>
              <a:t>card</a:t>
            </a:r>
            <a:endParaRPr sz="18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750" dirty="0">
              <a:latin typeface="Calibri"/>
              <a:cs typeface="Calibri"/>
            </a:endParaRPr>
          </a:p>
          <a:p>
            <a:pPr marL="241300" marR="45720" indent="-229235">
              <a:lnSpc>
                <a:spcPct val="82200"/>
              </a:lnSpc>
              <a:buFont typeface="Arial"/>
              <a:buChar char="•"/>
              <a:tabLst>
                <a:tab pos="241300" algn="l"/>
                <a:tab pos="241935" algn="l"/>
                <a:tab pos="3094990" algn="l"/>
              </a:tabLst>
            </a:pPr>
            <a:r>
              <a:rPr sz="1850" dirty="0">
                <a:latin typeface="Calibri"/>
                <a:cs typeface="Calibri"/>
              </a:rPr>
              <a:t>Documentation</a:t>
            </a:r>
            <a:r>
              <a:rPr sz="1850" spc="26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required</a:t>
            </a:r>
            <a:r>
              <a:rPr sz="1850" spc="11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to</a:t>
            </a:r>
            <a:r>
              <a:rPr sz="1850" spc="2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process</a:t>
            </a:r>
            <a:r>
              <a:rPr sz="1850" spc="5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</a:t>
            </a:r>
            <a:r>
              <a:rPr sz="1850" spc="-3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P-</a:t>
            </a:r>
            <a:r>
              <a:rPr sz="1850" spc="-20" dirty="0">
                <a:latin typeface="Calibri"/>
                <a:cs typeface="Calibri"/>
              </a:rPr>
              <a:t>Card </a:t>
            </a:r>
            <a:r>
              <a:rPr sz="1850" dirty="0">
                <a:latin typeface="Calibri"/>
                <a:cs typeface="Calibri"/>
              </a:rPr>
              <a:t>purchase</a:t>
            </a:r>
            <a:r>
              <a:rPr sz="1850" spc="1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mirrors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the</a:t>
            </a:r>
            <a:r>
              <a:rPr sz="1850" spc="9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documentation</a:t>
            </a:r>
            <a:r>
              <a:rPr sz="1850" spc="28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required</a:t>
            </a:r>
            <a:r>
              <a:rPr sz="1850" spc="3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to </a:t>
            </a:r>
            <a:r>
              <a:rPr sz="1850" dirty="0">
                <a:latin typeface="Calibri"/>
                <a:cs typeface="Calibri"/>
              </a:rPr>
              <a:t>process</a:t>
            </a:r>
            <a:r>
              <a:rPr sz="1850" spc="8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</a:t>
            </a:r>
            <a:r>
              <a:rPr sz="1850" spc="7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voucher.</a:t>
            </a:r>
            <a:r>
              <a:rPr lang="en-US" sz="1850" spc="-10" dirty="0">
                <a:latin typeface="Calibri"/>
                <a:cs typeface="Calibri"/>
              </a:rPr>
              <a:t> V</a:t>
            </a:r>
            <a:r>
              <a:rPr sz="1850" spc="-10" dirty="0">
                <a:latin typeface="Calibri"/>
                <a:cs typeface="Calibri"/>
              </a:rPr>
              <a:t>oucher </a:t>
            </a:r>
            <a:r>
              <a:rPr sz="1850" dirty="0">
                <a:latin typeface="Calibri"/>
                <a:cs typeface="Calibri"/>
              </a:rPr>
              <a:t>guidelines,</a:t>
            </a:r>
            <a:r>
              <a:rPr sz="1850" spc="15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reasons</a:t>
            </a:r>
            <a:r>
              <a:rPr sz="1850" spc="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for</a:t>
            </a:r>
            <a:r>
              <a:rPr sz="1850" spc="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voucher</a:t>
            </a:r>
            <a:r>
              <a:rPr sz="1850" spc="12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denial</a:t>
            </a:r>
            <a:r>
              <a:rPr sz="1850" spc="12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and</a:t>
            </a:r>
            <a:r>
              <a:rPr sz="1850" spc="1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other </a:t>
            </a:r>
            <a:r>
              <a:rPr sz="1850" dirty="0">
                <a:latin typeface="Calibri"/>
                <a:cs typeface="Calibri"/>
              </a:rPr>
              <a:t>helpful</a:t>
            </a:r>
            <a:r>
              <a:rPr sz="1850" spc="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information</a:t>
            </a:r>
            <a:r>
              <a:rPr sz="1850" spc="16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can</a:t>
            </a:r>
            <a:r>
              <a:rPr sz="1850" spc="-5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be</a:t>
            </a:r>
            <a:r>
              <a:rPr sz="1850" spc="7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found</a:t>
            </a:r>
            <a:r>
              <a:rPr sz="1850" spc="8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on</a:t>
            </a:r>
            <a:r>
              <a:rPr sz="1850" spc="1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the</a:t>
            </a:r>
            <a:r>
              <a:rPr sz="1850" spc="7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Accounts </a:t>
            </a:r>
            <a:r>
              <a:rPr sz="1850" dirty="0">
                <a:latin typeface="Calibri"/>
                <a:cs typeface="Calibri"/>
              </a:rPr>
              <a:t>Payable</a:t>
            </a:r>
            <a:r>
              <a:rPr sz="1850" spc="7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web</a:t>
            </a:r>
            <a:r>
              <a:rPr sz="1850" spc="9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page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at:</a:t>
            </a:r>
            <a:r>
              <a:rPr lang="en-US" sz="1850" spc="-25" dirty="0">
                <a:latin typeface="Calibri"/>
                <a:cs typeface="Calibri"/>
              </a:rPr>
              <a:t> </a:t>
            </a:r>
            <a:r>
              <a:rPr lang="en-US" sz="1850" spc="-25" dirty="0">
                <a:latin typeface="Calibri"/>
                <a:cs typeface="Calibri"/>
                <a:hlinkClick r:id="rId3"/>
              </a:rPr>
              <a:t>https://www.uhcl.edu/about/administrative-offices/accounts-payable/purchase-voucher-guidelines</a:t>
            </a:r>
            <a:endParaRPr lang="en-US" sz="1850" spc="-25" dirty="0">
              <a:latin typeface="Calibri"/>
              <a:cs typeface="Calibri"/>
            </a:endParaRPr>
          </a:p>
          <a:p>
            <a:pPr marL="12065" marR="45720">
              <a:lnSpc>
                <a:spcPct val="82200"/>
              </a:lnSpc>
              <a:tabLst>
                <a:tab pos="241300" algn="l"/>
                <a:tab pos="241935" algn="l"/>
                <a:tab pos="3094990" algn="l"/>
              </a:tabLst>
            </a:pPr>
            <a:endParaRPr sz="18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84001" y="643445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86550" y="857248"/>
            <a:ext cx="5505450" cy="60007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97" y="1065149"/>
            <a:ext cx="11284903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Obtaining</a:t>
            </a:r>
            <a:r>
              <a:rPr lang="en-US" dirty="0"/>
              <a:t>/Increasing/Closing</a:t>
            </a:r>
            <a:r>
              <a:rPr spc="-210" dirty="0"/>
              <a:t> </a:t>
            </a:r>
            <a:r>
              <a:rPr spc="50" dirty="0"/>
              <a:t>P-</a:t>
            </a:r>
            <a:r>
              <a:rPr spc="-20" dirty="0"/>
              <a:t>Card</a:t>
            </a:r>
            <a:r>
              <a:rPr lang="en-US" spc="-20" dirty="0"/>
              <a:t> – one DocuSign form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610552" y="1883727"/>
            <a:ext cx="6869430" cy="51501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Departmental/Supervisor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Decision</a:t>
            </a:r>
            <a:r>
              <a:rPr lang="en-US" sz="2400" spc="-10" dirty="0">
                <a:latin typeface="Calibri"/>
                <a:cs typeface="Calibri"/>
              </a:rPr>
              <a:t>/Background Check required for new card, followed by annual background check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850" dirty="0">
              <a:latin typeface="Calibri"/>
              <a:cs typeface="Calibri"/>
            </a:endParaRPr>
          </a:p>
          <a:p>
            <a:pPr marL="241300" indent="-228600"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P-Card Training – Must pass quiz prior to </a:t>
            </a:r>
            <a:r>
              <a:rPr lang="en-US" sz="240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-card issue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P-</a:t>
            </a:r>
            <a:r>
              <a:rPr sz="2400" spc="-10" dirty="0">
                <a:latin typeface="Calibri"/>
                <a:cs typeface="Calibri"/>
              </a:rPr>
              <a:t>Card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Application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Submit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Procurement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Notification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 new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received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P-card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training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prior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issue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85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Activate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PIN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6200" y="3162300"/>
            <a:ext cx="3962400" cy="3181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Safeguarding</a:t>
            </a:r>
            <a:r>
              <a:rPr spc="-195" dirty="0"/>
              <a:t> </a:t>
            </a:r>
            <a:r>
              <a:rPr dirty="0"/>
              <a:t>Your</a:t>
            </a:r>
            <a:r>
              <a:rPr spc="-125" dirty="0"/>
              <a:t> </a:t>
            </a:r>
            <a:r>
              <a:rPr spc="-20" dirty="0"/>
              <a:t>Card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9107" y="1622361"/>
            <a:ext cx="5503545" cy="528510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5080" indent="-229235">
              <a:lnSpc>
                <a:spcPct val="88700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give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another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employee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your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card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number.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cardholder</a:t>
            </a:r>
            <a:r>
              <a:rPr sz="1800" spc="-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whose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name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only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person </a:t>
            </a:r>
            <a:r>
              <a:rPr sz="1800" dirty="0">
                <a:latin typeface="Calibri"/>
                <a:cs typeface="Calibri"/>
              </a:rPr>
              <a:t>authorized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card.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1750" dirty="0">
              <a:latin typeface="Calibri"/>
              <a:cs typeface="Calibri"/>
            </a:endParaRPr>
          </a:p>
          <a:p>
            <a:pPr marL="241300" marR="117475" indent="-229235">
              <a:lnSpc>
                <a:spcPts val="195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b="1" u="sng" dirty="0">
                <a:latin typeface="Calibri"/>
                <a:cs typeface="Calibri"/>
              </a:rPr>
              <a:t>Never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send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full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card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number,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expiration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and </a:t>
            </a:r>
            <a:r>
              <a:rPr sz="1800" b="1" spc="-30" dirty="0">
                <a:latin typeface="Calibri"/>
                <a:cs typeface="Calibri"/>
              </a:rPr>
              <a:t>3-</a:t>
            </a:r>
            <a:r>
              <a:rPr sz="1800" b="1" dirty="0">
                <a:latin typeface="Calibri"/>
                <a:cs typeface="Calibri"/>
              </a:rPr>
              <a:t>digit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CCV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number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via</a:t>
            </a:r>
            <a:r>
              <a:rPr sz="1800" b="1" spc="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email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PeopleSoft,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neither </a:t>
            </a:r>
            <a:r>
              <a:rPr sz="1800" b="1" dirty="0">
                <a:latin typeface="Calibri"/>
                <a:cs typeface="Calibri"/>
              </a:rPr>
              <a:t>system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secure.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750" dirty="0">
              <a:latin typeface="Calibri"/>
              <a:cs typeface="Calibri"/>
            </a:endParaRPr>
          </a:p>
          <a:p>
            <a:pPr marL="241300" marR="22860" indent="-229235">
              <a:lnSpc>
                <a:spcPts val="195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latin typeface="Calibri"/>
                <a:cs typeface="Calibri"/>
              </a:rPr>
              <a:t>Before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terminating</a:t>
            </a:r>
            <a:r>
              <a:rPr sz="1800" spc="-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transferring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another </a:t>
            </a:r>
            <a:r>
              <a:rPr sz="1800" dirty="0">
                <a:latin typeface="Calibri"/>
                <a:cs typeface="Calibri"/>
              </a:rPr>
              <a:t>department,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cardholder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must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return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their</a:t>
            </a:r>
            <a:r>
              <a:rPr sz="1800" b="1" spc="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P-Card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to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P-</a:t>
            </a:r>
            <a:r>
              <a:rPr sz="1800" b="1" dirty="0">
                <a:latin typeface="Calibri"/>
                <a:cs typeface="Calibri"/>
              </a:rPr>
              <a:t>Card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Administrator.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750" dirty="0">
              <a:latin typeface="Calibri"/>
              <a:cs typeface="Calibri"/>
            </a:endParaRPr>
          </a:p>
          <a:p>
            <a:pPr marL="241300" marR="208915" indent="-229235">
              <a:lnSpc>
                <a:spcPts val="195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b="1" dirty="0">
                <a:latin typeface="Calibri"/>
                <a:cs typeface="Calibri"/>
              </a:rPr>
              <a:t>If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card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lost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stolen,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cardholder</a:t>
            </a:r>
            <a:r>
              <a:rPr sz="1800" b="1" spc="-1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should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notify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both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Citibank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45" dirty="0">
                <a:latin typeface="Calibri"/>
                <a:cs typeface="Calibri"/>
              </a:rPr>
              <a:t> </a:t>
            </a:r>
            <a:r>
              <a:rPr lang="en-US" sz="1800" b="1" spc="45" dirty="0">
                <a:latin typeface="Calibri"/>
                <a:cs typeface="Calibri"/>
              </a:rPr>
              <a:t>UHCL </a:t>
            </a:r>
            <a:r>
              <a:rPr sz="1800" b="1" dirty="0">
                <a:latin typeface="Calibri"/>
                <a:cs typeface="Calibri"/>
              </a:rPr>
              <a:t>P-Card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Administrator.</a:t>
            </a:r>
            <a:endParaRPr sz="1800" dirty="0">
              <a:latin typeface="Calibri"/>
              <a:cs typeface="Calibri"/>
            </a:endParaRPr>
          </a:p>
          <a:p>
            <a:pPr marL="13970" algn="ctr">
              <a:lnSpc>
                <a:spcPct val="100000"/>
              </a:lnSpc>
              <a:spcBef>
                <a:spcPts val="890"/>
              </a:spcBef>
            </a:pPr>
            <a:r>
              <a:rPr sz="1800" b="1" dirty="0">
                <a:latin typeface="Calibri"/>
                <a:cs typeface="Calibri"/>
              </a:rPr>
              <a:t>Citibank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95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1-</a:t>
            </a:r>
            <a:r>
              <a:rPr sz="1800" b="1" spc="-25" dirty="0">
                <a:latin typeface="Calibri"/>
                <a:cs typeface="Calibri"/>
              </a:rPr>
              <a:t>800-248-</a:t>
            </a:r>
            <a:r>
              <a:rPr sz="1800" b="1" spc="-20" dirty="0">
                <a:latin typeface="Calibri"/>
                <a:cs typeface="Calibri"/>
              </a:rPr>
              <a:t>4553</a:t>
            </a:r>
            <a:endParaRPr sz="1800" dirty="0">
              <a:latin typeface="Calibri"/>
              <a:cs typeface="Calibri"/>
            </a:endParaRPr>
          </a:p>
          <a:p>
            <a:pPr marL="22225" algn="ctr">
              <a:lnSpc>
                <a:spcPct val="100000"/>
              </a:lnSpc>
              <a:spcBef>
                <a:spcPts val="994"/>
              </a:spcBef>
            </a:pPr>
            <a:r>
              <a:rPr sz="1800" b="1" spc="-10" dirty="0">
                <a:latin typeface="Calibri"/>
                <a:cs typeface="Calibri"/>
              </a:rPr>
              <a:t>P-</a:t>
            </a:r>
            <a:r>
              <a:rPr sz="1800" b="1" dirty="0">
                <a:latin typeface="Calibri"/>
                <a:cs typeface="Calibri"/>
              </a:rPr>
              <a:t>card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Administration</a:t>
            </a:r>
            <a:r>
              <a:rPr sz="1800" b="1" spc="-1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Office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10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281-283-</a:t>
            </a:r>
            <a:r>
              <a:rPr sz="1800" b="1" spc="-20" dirty="0">
                <a:latin typeface="Calibri"/>
                <a:cs typeface="Calibri"/>
              </a:rPr>
              <a:t>2150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9875" y="2352675"/>
            <a:ext cx="5410200" cy="36099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Acceptable</a:t>
            </a:r>
            <a:r>
              <a:rPr spc="-195" dirty="0"/>
              <a:t> </a:t>
            </a:r>
            <a:r>
              <a:rPr spc="-10" dirty="0"/>
              <a:t>Purchases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01406"/>
            <a:ext cx="8188959" cy="505206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70"/>
              </a:spcBef>
            </a:pPr>
            <a:r>
              <a:rPr sz="2000" b="1" dirty="0">
                <a:latin typeface="Calibri"/>
                <a:cs typeface="Calibri"/>
              </a:rPr>
              <a:t>Some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examples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10" dirty="0">
                <a:latin typeface="Calibri"/>
                <a:cs typeface="Calibri"/>
              </a:rPr>
              <a:t>acceptable </a:t>
            </a:r>
            <a:r>
              <a:rPr sz="2000" b="1" dirty="0">
                <a:latin typeface="Calibri"/>
                <a:cs typeface="Calibri"/>
              </a:rPr>
              <a:t>purchases</a:t>
            </a:r>
            <a:r>
              <a:rPr sz="2000" b="1" spc="7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are:</a:t>
            </a:r>
            <a:endParaRPr sz="2000">
              <a:latin typeface="Calibri"/>
              <a:cs typeface="Calibri"/>
            </a:endParaRPr>
          </a:p>
          <a:p>
            <a:pPr marL="699135" marR="702945" indent="-229235">
              <a:lnSpc>
                <a:spcPts val="2100"/>
              </a:lnSpc>
              <a:spcBef>
                <a:spcPts val="13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Advertising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pre-</a:t>
            </a:r>
            <a:r>
              <a:rPr sz="2000" dirty="0">
                <a:latin typeface="Calibri"/>
                <a:cs typeface="Calibri"/>
              </a:rPr>
              <a:t>approved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either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Communications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Human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Resources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(HR)</a:t>
            </a:r>
            <a:endParaRPr sz="2000">
              <a:latin typeface="Calibri"/>
              <a:cs typeface="Calibri"/>
            </a:endParaRPr>
          </a:p>
          <a:p>
            <a:pPr marL="699135" indent="-22923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Automobile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Repair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Parts</a:t>
            </a:r>
            <a:endParaRPr sz="2000">
              <a:latin typeface="Calibri"/>
              <a:cs typeface="Calibri"/>
            </a:endParaRPr>
          </a:p>
          <a:p>
            <a:pPr marL="699135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Books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Videos</a:t>
            </a:r>
            <a:endParaRPr sz="2000">
              <a:latin typeface="Calibri"/>
              <a:cs typeface="Calibri"/>
            </a:endParaRPr>
          </a:p>
          <a:p>
            <a:pPr marL="699135" marR="770255" indent="-229235">
              <a:lnSpc>
                <a:spcPts val="2180"/>
              </a:lnSpc>
              <a:spcBef>
                <a:spcPts val="56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Computer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Related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Items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pre-</a:t>
            </a:r>
            <a:r>
              <a:rPr sz="2000" dirty="0">
                <a:latin typeface="Calibri"/>
                <a:cs typeface="Calibri"/>
              </a:rPr>
              <a:t>approved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Office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Information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Technology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(OIT)</a:t>
            </a:r>
            <a:endParaRPr sz="2000">
              <a:latin typeface="Calibri"/>
              <a:cs typeface="Calibri"/>
            </a:endParaRPr>
          </a:p>
          <a:p>
            <a:pPr marL="699135" indent="-22923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Meals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Candidate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meals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business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lunches,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travel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diem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meals</a:t>
            </a:r>
            <a:endParaRPr sz="2000">
              <a:latin typeface="Calibri"/>
              <a:cs typeface="Calibri"/>
            </a:endParaRPr>
          </a:p>
          <a:p>
            <a:pPr marL="699135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Office</a:t>
            </a:r>
            <a:r>
              <a:rPr sz="2000" spc="-10" dirty="0">
                <a:latin typeface="Calibri"/>
                <a:cs typeface="Calibri"/>
              </a:rPr>
              <a:t> Supplies</a:t>
            </a:r>
            <a:endParaRPr sz="2000">
              <a:latin typeface="Calibri"/>
              <a:cs typeface="Calibri"/>
            </a:endParaRPr>
          </a:p>
          <a:p>
            <a:pPr marL="699135" marR="1541145" indent="-229235">
              <a:lnSpc>
                <a:spcPts val="2180"/>
              </a:lnSpc>
              <a:spcBef>
                <a:spcPts val="56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Promotional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Items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Logo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items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pre-</a:t>
            </a:r>
            <a:r>
              <a:rPr sz="2000" dirty="0">
                <a:latin typeface="Calibri"/>
                <a:cs typeface="Calibri"/>
              </a:rPr>
              <a:t>approved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by </a:t>
            </a:r>
            <a:r>
              <a:rPr sz="2000" spc="-10" dirty="0">
                <a:latin typeface="Calibri"/>
                <a:cs typeface="Calibri"/>
              </a:rPr>
              <a:t>Communications</a:t>
            </a:r>
            <a:endParaRPr sz="2000">
              <a:latin typeface="Calibri"/>
              <a:cs typeface="Calibri"/>
            </a:endParaRPr>
          </a:p>
          <a:p>
            <a:pPr marL="699135" indent="-22923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Small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Tools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Hardware</a:t>
            </a:r>
            <a:endParaRPr sz="2000">
              <a:latin typeface="Calibri"/>
              <a:cs typeface="Calibri"/>
            </a:endParaRPr>
          </a:p>
          <a:p>
            <a:pPr marL="12700" marR="76835">
              <a:lnSpc>
                <a:spcPct val="90800"/>
              </a:lnSpc>
              <a:spcBef>
                <a:spcPts val="1200"/>
              </a:spcBef>
            </a:pPr>
            <a:r>
              <a:rPr sz="2000" b="1" i="1" dirty="0">
                <a:latin typeface="Calibri"/>
                <a:cs typeface="Calibri"/>
              </a:rPr>
              <a:t>ALL</a:t>
            </a:r>
            <a:r>
              <a:rPr sz="2000" b="1" i="1" spc="6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pre-</a:t>
            </a:r>
            <a:r>
              <a:rPr sz="2000" b="1" i="1" dirty="0">
                <a:latin typeface="Calibri"/>
                <a:cs typeface="Calibri"/>
              </a:rPr>
              <a:t>approval</a:t>
            </a:r>
            <a:r>
              <a:rPr sz="2000" b="1" i="1" spc="-11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documentation</a:t>
            </a:r>
            <a:r>
              <a:rPr sz="2000" b="1" i="1" spc="-7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must</a:t>
            </a:r>
            <a:r>
              <a:rPr sz="2000" b="1" i="1" spc="-9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be uploaded</a:t>
            </a:r>
            <a:r>
              <a:rPr sz="2000" b="1" i="1" spc="-8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along</a:t>
            </a:r>
            <a:r>
              <a:rPr sz="2000" b="1" i="1" spc="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with</a:t>
            </a:r>
            <a:r>
              <a:rPr sz="2000" b="1" i="1" spc="-8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the</a:t>
            </a:r>
            <a:r>
              <a:rPr sz="2000" b="1" i="1" spc="8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backup documentation</a:t>
            </a:r>
            <a:r>
              <a:rPr sz="2000" b="1" i="1" spc="-7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for each</a:t>
            </a:r>
            <a:r>
              <a:rPr sz="2000" b="1" i="1" spc="1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transaction.</a:t>
            </a:r>
            <a:r>
              <a:rPr sz="2000" b="1" i="1" spc="434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Advertising</a:t>
            </a:r>
            <a:r>
              <a:rPr sz="2000" b="1" i="1" spc="-14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transactions</a:t>
            </a:r>
            <a:r>
              <a:rPr sz="2000" b="1" i="1" spc="-10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should</a:t>
            </a:r>
            <a:r>
              <a:rPr sz="2000" b="1" i="1" spc="-6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include </a:t>
            </a:r>
            <a:r>
              <a:rPr sz="2000" b="1" i="1" dirty="0">
                <a:latin typeface="Calibri"/>
                <a:cs typeface="Calibri"/>
              </a:rPr>
              <a:t>a</a:t>
            </a:r>
            <a:r>
              <a:rPr sz="2000" b="1" i="1" spc="-3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copy</a:t>
            </a:r>
            <a:r>
              <a:rPr sz="2000" b="1" i="1" spc="-6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of</a:t>
            </a:r>
            <a:r>
              <a:rPr sz="2000" b="1" i="1" spc="2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the</a:t>
            </a:r>
            <a:r>
              <a:rPr sz="2000" b="1" i="1" spc="-35" dirty="0">
                <a:latin typeface="Calibri"/>
                <a:cs typeface="Calibri"/>
              </a:rPr>
              <a:t> </a:t>
            </a:r>
            <a:r>
              <a:rPr sz="2000" b="1" i="1" spc="-25" dirty="0">
                <a:latin typeface="Calibri"/>
                <a:cs typeface="Calibri"/>
              </a:rPr>
              <a:t>ad.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84001" y="643445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775" y="1733550"/>
            <a:ext cx="3524250" cy="43719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1534" y="1475803"/>
            <a:ext cx="8190230" cy="497014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450"/>
              </a:spcBef>
            </a:pPr>
            <a:r>
              <a:rPr sz="2000" b="1" dirty="0">
                <a:latin typeface="Calibri"/>
                <a:cs typeface="Calibri"/>
              </a:rPr>
              <a:t>Some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examples</a:t>
            </a:r>
            <a:r>
              <a:rPr sz="2000" b="1" spc="-1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unacceptable</a:t>
            </a:r>
            <a:r>
              <a:rPr sz="2000" b="1" spc="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purchases:</a:t>
            </a:r>
            <a:endParaRPr sz="2000">
              <a:latin typeface="Calibri"/>
              <a:cs typeface="Calibri"/>
            </a:endParaRPr>
          </a:p>
          <a:p>
            <a:pPr marL="12700" marR="326390">
              <a:lnSpc>
                <a:spcPct val="89200"/>
              </a:lnSpc>
              <a:spcBef>
                <a:spcPts val="1610"/>
              </a:spcBef>
            </a:pPr>
            <a:r>
              <a:rPr sz="2000" b="1" i="1" dirty="0">
                <a:latin typeface="Calibri"/>
                <a:cs typeface="Calibri"/>
              </a:rPr>
              <a:t>NOTE:</a:t>
            </a:r>
            <a:r>
              <a:rPr sz="2000" b="1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This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list</a:t>
            </a:r>
            <a:r>
              <a:rPr sz="2000" i="1" spc="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is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not</a:t>
            </a:r>
            <a:r>
              <a:rPr sz="2000" i="1" spc="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to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be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considered</a:t>
            </a:r>
            <a:r>
              <a:rPr sz="2000" i="1" spc="-1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all-inclusive.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If</a:t>
            </a:r>
            <a:r>
              <a:rPr sz="2000" i="1" spc="-8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you</a:t>
            </a:r>
            <a:r>
              <a:rPr sz="2000" i="1" spc="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are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unsure</a:t>
            </a:r>
            <a:r>
              <a:rPr sz="2000" i="1" spc="-1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as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to </a:t>
            </a:r>
            <a:r>
              <a:rPr sz="2000" i="1" dirty="0">
                <a:latin typeface="Calibri"/>
                <a:cs typeface="Calibri"/>
              </a:rPr>
              <a:t>whether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purchase</a:t>
            </a:r>
            <a:r>
              <a:rPr sz="2000" i="1" spc="-10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is</a:t>
            </a:r>
            <a:r>
              <a:rPr sz="2000" i="1" spc="10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allowed,</a:t>
            </a:r>
            <a:r>
              <a:rPr sz="2000" i="1" spc="-9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contact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P-</a:t>
            </a:r>
            <a:r>
              <a:rPr sz="2000" i="1" dirty="0">
                <a:latin typeface="Calibri"/>
                <a:cs typeface="Calibri"/>
              </a:rPr>
              <a:t>Card</a:t>
            </a:r>
            <a:r>
              <a:rPr sz="2000" i="1" spc="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Administrator</a:t>
            </a:r>
            <a:r>
              <a:rPr sz="2000" i="1" spc="-1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(X2150)</a:t>
            </a:r>
            <a:r>
              <a:rPr sz="2000" i="1" spc="-130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for </a:t>
            </a:r>
            <a:r>
              <a:rPr sz="2000" i="1" dirty="0">
                <a:latin typeface="Calibri"/>
                <a:cs typeface="Calibri"/>
              </a:rPr>
              <a:t>clarification</a:t>
            </a:r>
            <a:r>
              <a:rPr sz="2000" i="1" spc="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BEFORE</a:t>
            </a:r>
            <a:r>
              <a:rPr sz="2000" i="1" spc="-1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you</a:t>
            </a:r>
            <a:r>
              <a:rPr sz="2000" i="1" spc="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complete</a:t>
            </a:r>
            <a:r>
              <a:rPr sz="2000" i="1" spc="-1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4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transaction.</a:t>
            </a:r>
            <a:endParaRPr sz="2000">
              <a:latin typeface="Calibri"/>
              <a:cs typeface="Calibri"/>
            </a:endParaRPr>
          </a:p>
          <a:p>
            <a:pPr marL="699135" indent="-228600">
              <a:lnSpc>
                <a:spcPct val="100000"/>
              </a:lnSpc>
              <a:spcBef>
                <a:spcPts val="15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Any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purchase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funds</a:t>
            </a:r>
            <a:endParaRPr sz="2000">
              <a:latin typeface="Calibri"/>
              <a:cs typeface="Calibri"/>
            </a:endParaRPr>
          </a:p>
          <a:p>
            <a:pPr marL="699135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Alcoholic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Beverages</a:t>
            </a:r>
            <a:endParaRPr sz="2000">
              <a:latin typeface="Calibri"/>
              <a:cs typeface="Calibri"/>
            </a:endParaRPr>
          </a:p>
          <a:p>
            <a:pPr marL="699135" indent="-228600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Animals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(submit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purchase </a:t>
            </a:r>
            <a:r>
              <a:rPr sz="2000" spc="-10" dirty="0">
                <a:latin typeface="Calibri"/>
                <a:cs typeface="Calibri"/>
              </a:rPr>
              <a:t>requisition)</a:t>
            </a:r>
            <a:endParaRPr sz="2000">
              <a:latin typeface="Calibri"/>
              <a:cs typeface="Calibri"/>
            </a:endParaRPr>
          </a:p>
          <a:p>
            <a:pPr marL="699135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Capital Equipment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(Unit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value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$5,000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above.)</a:t>
            </a:r>
            <a:endParaRPr sz="2000">
              <a:latin typeface="Calibri"/>
              <a:cs typeface="Calibri"/>
            </a:endParaRPr>
          </a:p>
          <a:p>
            <a:pPr marL="699135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Computer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Hardware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(monitors,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CPU’s,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printers,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etc.)</a:t>
            </a:r>
            <a:endParaRPr sz="2000">
              <a:latin typeface="Calibri"/>
              <a:cs typeface="Calibri"/>
            </a:endParaRPr>
          </a:p>
          <a:p>
            <a:pPr marL="699135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Consulting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Services</a:t>
            </a:r>
            <a:endParaRPr sz="2000">
              <a:latin typeface="Calibri"/>
              <a:cs typeface="Calibri"/>
            </a:endParaRPr>
          </a:p>
          <a:p>
            <a:pPr marL="699135" indent="-228600">
              <a:lnSpc>
                <a:spcPts val="2290"/>
              </a:lnSpc>
              <a:spcBef>
                <a:spcPts val="3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10" dirty="0">
                <a:latin typeface="Calibri"/>
                <a:cs typeface="Calibri"/>
              </a:rPr>
              <a:t>Controlled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Assets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(These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items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any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type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electronic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gadget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699135">
              <a:lnSpc>
                <a:spcPts val="2290"/>
              </a:lnSpc>
            </a:pPr>
            <a:r>
              <a:rPr sz="2000" dirty="0">
                <a:latin typeface="Calibri"/>
                <a:cs typeface="Calibri"/>
              </a:rPr>
              <a:t>any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computer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related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equipment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costs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over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$500.)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Calibri"/>
              <a:cs typeface="Calibri"/>
            </a:endParaRPr>
          </a:p>
          <a:p>
            <a:pPr marL="403225">
              <a:lnSpc>
                <a:spcPct val="100000"/>
              </a:lnSpc>
              <a:spcBef>
                <a:spcPts val="5"/>
              </a:spcBef>
            </a:pPr>
            <a:r>
              <a:rPr sz="1800" b="1" i="1" dirty="0">
                <a:latin typeface="Calibri"/>
                <a:cs typeface="Calibri"/>
              </a:rPr>
              <a:t>More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Unacceptable</a:t>
            </a:r>
            <a:r>
              <a:rPr sz="1800" b="1" i="1" spc="-14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Purchases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continued</a:t>
            </a:r>
            <a:r>
              <a:rPr sz="1800" b="1" i="1" spc="-1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on</a:t>
            </a:r>
            <a:r>
              <a:rPr sz="1800" b="1" i="1" spc="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next</a:t>
            </a:r>
            <a:r>
              <a:rPr sz="1800" b="1" i="1" spc="6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slide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84001" y="643445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67041" y="981074"/>
            <a:ext cx="40322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Unacceptable</a:t>
            </a:r>
            <a:r>
              <a:rPr spc="-305" dirty="0"/>
              <a:t> </a:t>
            </a:r>
            <a:r>
              <a:rPr spc="-10" dirty="0"/>
              <a:t>Purchases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125" y="3086100"/>
            <a:ext cx="3952875" cy="25812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656" y="1544256"/>
            <a:ext cx="8379144" cy="4498667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following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examples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unacceptable </a:t>
            </a:r>
            <a:r>
              <a:rPr sz="2000" spc="-10" dirty="0">
                <a:latin typeface="Calibri"/>
                <a:cs typeface="Calibri"/>
              </a:rPr>
              <a:t>purchases:</a:t>
            </a:r>
            <a:endParaRPr sz="2000" dirty="0">
              <a:latin typeface="Calibri"/>
              <a:cs typeface="Calibri"/>
            </a:endParaRPr>
          </a:p>
          <a:p>
            <a:pPr marL="698500" marR="735330" indent="-228600">
              <a:lnSpc>
                <a:spcPts val="2180"/>
              </a:lnSpc>
              <a:spcBef>
                <a:spcPts val="168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Controlled,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hazardous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radioactive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materials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spc="-10" dirty="0">
                <a:latin typeface="Calibri"/>
                <a:cs typeface="Calibri"/>
              </a:rPr>
              <a:t>requisition</a:t>
            </a:r>
            <a:r>
              <a:rPr lang="en-US" sz="2000" spc="-10" dirty="0">
                <a:latin typeface="Calibri"/>
                <a:cs typeface="Calibri"/>
              </a:rPr>
              <a:t> instead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Fuel</a:t>
            </a:r>
            <a:endParaRPr sz="2000" dirty="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Orders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require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written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confirmation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signature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(purchase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order)</a:t>
            </a:r>
            <a:endParaRPr sz="2000" dirty="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Personal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Items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exceptions!</a:t>
            </a:r>
            <a:endParaRPr sz="2000" dirty="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Professional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Services</a:t>
            </a:r>
            <a:endParaRPr sz="2000" dirty="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Service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Contracts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(labor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only)</a:t>
            </a:r>
            <a:endParaRPr sz="2000" dirty="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25" dirty="0">
                <a:latin typeface="Calibri"/>
                <a:cs typeface="Calibri"/>
              </a:rPr>
              <a:t>Temporary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Personnel</a:t>
            </a:r>
            <a:endParaRPr sz="2000" dirty="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25" dirty="0">
                <a:latin typeface="Calibri"/>
                <a:cs typeface="Calibri"/>
              </a:rPr>
              <a:t>Travel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Expenses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(airlines,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rentals,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hotels,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meals,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etc.)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ts val="2180"/>
              </a:lnSpc>
            </a:pPr>
            <a:r>
              <a:rPr sz="2000" i="1" dirty="0">
                <a:latin typeface="Calibri"/>
                <a:cs typeface="Calibri"/>
              </a:rPr>
              <a:t>REMINDER:</a:t>
            </a:r>
            <a:r>
              <a:rPr sz="2000" i="1" spc="-1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This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list</a:t>
            </a:r>
            <a:r>
              <a:rPr sz="2000" i="1" spc="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is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not</a:t>
            </a:r>
            <a:r>
              <a:rPr sz="2000" i="1" spc="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to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be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considered</a:t>
            </a:r>
            <a:r>
              <a:rPr sz="2000" i="1" spc="-1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all-inclusive.</a:t>
            </a:r>
            <a:r>
              <a:rPr sz="2000" i="1" spc="-114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If</a:t>
            </a:r>
            <a:r>
              <a:rPr sz="2000" i="1" spc="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you</a:t>
            </a:r>
            <a:r>
              <a:rPr sz="2000" i="1" spc="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are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unsure</a:t>
            </a:r>
            <a:r>
              <a:rPr sz="2000" i="1" spc="-1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as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to </a:t>
            </a:r>
            <a:r>
              <a:rPr sz="2000" i="1" dirty="0">
                <a:latin typeface="Calibri"/>
                <a:cs typeface="Calibri"/>
              </a:rPr>
              <a:t>whether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purchase</a:t>
            </a:r>
            <a:r>
              <a:rPr sz="2000" i="1" spc="-10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is</a:t>
            </a:r>
            <a:r>
              <a:rPr sz="2000" i="1" spc="9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allowed,</a:t>
            </a:r>
            <a:r>
              <a:rPr sz="2000" i="1" spc="-9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contact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P-Card</a:t>
            </a:r>
            <a:r>
              <a:rPr sz="2000" i="1" spc="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Administrator</a:t>
            </a:r>
            <a:r>
              <a:rPr sz="2000" i="1" spc="-1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(X2150)</a:t>
            </a:r>
            <a:r>
              <a:rPr sz="2000" i="1" spc="-130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for </a:t>
            </a:r>
            <a:r>
              <a:rPr sz="2000" i="1" dirty="0">
                <a:latin typeface="Calibri"/>
                <a:cs typeface="Calibri"/>
              </a:rPr>
              <a:t>clarification</a:t>
            </a:r>
            <a:r>
              <a:rPr sz="2000" i="1" spc="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BEFORE</a:t>
            </a:r>
            <a:r>
              <a:rPr sz="2000" i="1" spc="-1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you</a:t>
            </a:r>
            <a:r>
              <a:rPr sz="2000" i="1" spc="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complete</a:t>
            </a:r>
            <a:r>
              <a:rPr sz="2000" i="1" spc="-1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3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transaction.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84001" y="643445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9107" y="989711"/>
            <a:ext cx="51879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Unacceptable</a:t>
            </a:r>
            <a:r>
              <a:rPr spc="-285" dirty="0"/>
              <a:t> </a:t>
            </a:r>
            <a:r>
              <a:rPr dirty="0"/>
              <a:t>Purchases</a:t>
            </a:r>
            <a:r>
              <a:rPr spc="-245" dirty="0"/>
              <a:t> </a:t>
            </a:r>
            <a:r>
              <a:rPr spc="-10" dirty="0"/>
              <a:t>(cont.)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0" y="2828925"/>
            <a:ext cx="3295650" cy="24288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F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7D77DF872DC40806A5C0D8BF62B70" ma:contentTypeVersion="15" ma:contentTypeDescription="Create a new document." ma:contentTypeScope="" ma:versionID="3ae509b5d648e974f5cccd4a19e4801e">
  <xsd:schema xmlns:xsd="http://www.w3.org/2001/XMLSchema" xmlns:xs="http://www.w3.org/2001/XMLSchema" xmlns:p="http://schemas.microsoft.com/office/2006/metadata/properties" xmlns:ns3="6358e399-9328-4477-9294-48835a573805" xmlns:ns4="ed3d6f32-097e-467d-aac7-cd30327d8519" targetNamespace="http://schemas.microsoft.com/office/2006/metadata/properties" ma:root="true" ma:fieldsID="dca459451b7db4c06f5d1ee521500d0c" ns3:_="" ns4:_="">
    <xsd:import namespace="6358e399-9328-4477-9294-48835a573805"/>
    <xsd:import namespace="ed3d6f32-097e-467d-aac7-cd30327d85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58e399-9328-4477-9294-48835a5738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3d6f32-097e-467d-aac7-cd30327d851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58e399-9328-4477-9294-48835a573805" xsi:nil="true"/>
  </documentManagement>
</p:properties>
</file>

<file path=customXml/itemProps1.xml><?xml version="1.0" encoding="utf-8"?>
<ds:datastoreItem xmlns:ds="http://schemas.openxmlformats.org/officeDocument/2006/customXml" ds:itemID="{B59B655A-DB17-4165-AC6C-28B5A96A1D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58e399-9328-4477-9294-48835a573805"/>
    <ds:schemaRef ds:uri="ed3d6f32-097e-467d-aac7-cd30327d85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A76108-876C-4E4D-8BBB-A8930BD91E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EEC327-D789-412F-9225-160D383BE86E}">
  <ds:schemaRefs>
    <ds:schemaRef ds:uri="6358e399-9328-4477-9294-48835a573805"/>
    <ds:schemaRef ds:uri="http://schemas.microsoft.com/office/2006/documentManagement/types"/>
    <ds:schemaRef ds:uri="http://purl.org/dc/dcmitype/"/>
    <ds:schemaRef ds:uri="ed3d6f32-097e-467d-aac7-cd30327d8519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1778</Words>
  <Application>Microsoft Office PowerPoint</Application>
  <PresentationFormat>Widescreen</PresentationFormat>
  <Paragraphs>187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Oswald Regular</vt:lpstr>
      <vt:lpstr>Office Theme</vt:lpstr>
      <vt:lpstr>Procurement – P-Card Training</vt:lpstr>
      <vt:lpstr>P-Card Contacts</vt:lpstr>
      <vt:lpstr>Purpose</vt:lpstr>
      <vt:lpstr>Resources for Information and Training</vt:lpstr>
      <vt:lpstr>Obtaining/Increasing/Closing P-Card – one DocuSign form</vt:lpstr>
      <vt:lpstr>Safeguarding Your Card</vt:lpstr>
      <vt:lpstr>Acceptable Purchases</vt:lpstr>
      <vt:lpstr>Unacceptable Purchases</vt:lpstr>
      <vt:lpstr>Unacceptable Purchases (cont.)</vt:lpstr>
      <vt:lpstr>Transaction Limits</vt:lpstr>
      <vt:lpstr>Placing an Order</vt:lpstr>
      <vt:lpstr>Vendor Tax Status with the State of Texas (Transactions over $500)</vt:lpstr>
      <vt:lpstr>Sales Tax</vt:lpstr>
      <vt:lpstr>Reallocating Your Purchases</vt:lpstr>
      <vt:lpstr>Documenting Transactions for Business Meals</vt:lpstr>
      <vt:lpstr>Returns and Credits</vt:lpstr>
      <vt:lpstr>Transaction Log</vt:lpstr>
      <vt:lpstr>Penalties for Misuse</vt:lpstr>
      <vt:lpstr>Additional Resources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 Card Training</dc:title>
  <dc:creator>Hawn, Sherry B.</dc:creator>
  <cp:lastModifiedBy>Valenzuela, Daniela</cp:lastModifiedBy>
  <cp:revision>8</cp:revision>
  <cp:lastPrinted>2023-09-22T18:44:17Z</cp:lastPrinted>
  <dcterms:created xsi:type="dcterms:W3CDTF">2023-08-02T18:20:50Z</dcterms:created>
  <dcterms:modified xsi:type="dcterms:W3CDTF">2023-09-27T19:59:04Z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2022-07-27T00:00:00Z</vt:filetime>
  </property>
  <property fmtid="{D5CDD505-2E9C-101B-9397-08002B2CF9AE}" pid="3" name="LastSaved">
    <vt:filetime>2023-08-02T00:00:00Z</vt:filetime>
  </property>
  <property fmtid="{D5CDD505-2E9C-101B-9397-08002B2CF9AE}" pid="4" name="ContentTypeId">
    <vt:lpwstr>0x0101001657D77DF872DC40806A5C0D8BF62B70</vt:lpwstr>
  </property>
</Properties>
</file>