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7" r:id="rId4"/>
    <p:sldMasterId id="2147483688" r:id="rId5"/>
  </p:sldMasterIdLst>
  <p:notesMasterIdLst>
    <p:notesMasterId r:id="rId32"/>
  </p:notesMasterIdLst>
  <p:sldIdLst>
    <p:sldId id="306" r:id="rId6"/>
    <p:sldId id="318" r:id="rId7"/>
    <p:sldId id="311" r:id="rId8"/>
    <p:sldId id="290" r:id="rId9"/>
    <p:sldId id="321" r:id="rId10"/>
    <p:sldId id="312" r:id="rId11"/>
    <p:sldId id="316" r:id="rId12"/>
    <p:sldId id="324" r:id="rId13"/>
    <p:sldId id="323" r:id="rId14"/>
    <p:sldId id="292" r:id="rId15"/>
    <p:sldId id="322" r:id="rId16"/>
    <p:sldId id="325" r:id="rId17"/>
    <p:sldId id="326" r:id="rId18"/>
    <p:sldId id="327" r:id="rId19"/>
    <p:sldId id="328" r:id="rId20"/>
    <p:sldId id="332" r:id="rId21"/>
    <p:sldId id="334" r:id="rId22"/>
    <p:sldId id="329" r:id="rId23"/>
    <p:sldId id="330" r:id="rId24"/>
    <p:sldId id="317" r:id="rId25"/>
    <p:sldId id="298" r:id="rId26"/>
    <p:sldId id="307" r:id="rId27"/>
    <p:sldId id="331" r:id="rId28"/>
    <p:sldId id="333" r:id="rId29"/>
    <p:sldId id="335" r:id="rId30"/>
    <p:sldId id="273" r:id="rId31"/>
  </p:sldIdLst>
  <p:sldSz cx="9144000" cy="6858000" type="screen4x3"/>
  <p:notesSz cx="7010400" cy="9296400"/>
  <p:defaultTextStyle>
    <a:defPPr>
      <a:defRPr lang="en-US"/>
    </a:defPPr>
    <a:lvl1pPr marL="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4571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6">
          <p15:clr>
            <a:srgbClr val="A4A3A4"/>
          </p15:clr>
        </p15:guide>
        <p15:guide id="2" orient="horz" pos="3567">
          <p15:clr>
            <a:srgbClr val="A4A3A4"/>
          </p15:clr>
        </p15:guide>
        <p15:guide id="3" orient="horz" pos="2166">
          <p15:clr>
            <a:srgbClr val="A4A3A4"/>
          </p15:clr>
        </p15:guide>
        <p15:guide id="4" pos="2692">
          <p15:clr>
            <a:srgbClr val="A4A3A4"/>
          </p15:clr>
        </p15:guide>
        <p15:guide id="5" pos="219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eelance 2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B4"/>
    <a:srgbClr val="0078AD"/>
    <a:srgbClr val="0085A2"/>
    <a:srgbClr val="EDA421"/>
    <a:srgbClr val="EEA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1" autoAdjust="0"/>
    <p:restoredTop sz="50000" autoAdjust="0"/>
  </p:normalViewPr>
  <p:slideViewPr>
    <p:cSldViewPr snapToGrid="0" snapToObjects="1">
      <p:cViewPr varScale="1">
        <p:scale>
          <a:sx n="86" d="100"/>
          <a:sy n="86" d="100"/>
        </p:scale>
        <p:origin x="1387" y="72"/>
      </p:cViewPr>
      <p:guideLst>
        <p:guide orient="horz" pos="3526"/>
        <p:guide orient="horz" pos="3567"/>
        <p:guide orient="horz" pos="2166"/>
        <p:guide pos="2692"/>
        <p:guide pos="219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9" d="100"/>
          <a:sy n="119" d="100"/>
        </p:scale>
        <p:origin x="-429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0.xml"/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069B67C3-5ACA-EA46-A531-41774A3E4835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68B5B1BE-C117-2946-9575-7A00B18A6E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463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4571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28" y="0"/>
            <a:ext cx="909164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l">
              <a:defRPr sz="6000">
                <a:latin typeface="Oswald Regular" panose="02000503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l">
              <a:buNone/>
              <a:defRPr sz="2400">
                <a:latin typeface="Oswald Regular" panose="02000503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DAA1-EFF7-438F-9838-6B1BC2D2A892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921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7604" r="7216" b="4323"/>
          <a:stretch/>
        </p:blipFill>
        <p:spPr>
          <a:xfrm>
            <a:off x="-12700" y="-1"/>
            <a:ext cx="9144000" cy="685800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12700" y="0"/>
            <a:ext cx="9156700" cy="6858000"/>
          </a:xfrm>
          <a:prstGeom prst="rect">
            <a:avLst/>
          </a:prstGeom>
          <a:solidFill>
            <a:srgbClr val="007DB4">
              <a:alpha val="69804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Oswald Regular" panose="02000503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Oswald Regular" panose="02000503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C9E2-18F4-46E4-8947-EF8646EE5613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65" t="39620" r="30367" b="41916"/>
          <a:stretch/>
        </p:blipFill>
        <p:spPr>
          <a:xfrm>
            <a:off x="7398996" y="5990418"/>
            <a:ext cx="1448591" cy="6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40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8964-B0F6-4119-AB48-99A7DDEC578E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0D0-DF68-40C5-9206-C96A88B5D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837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2BC3D-5E59-40EF-9341-1BF9FDA8A0BE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0D0-DF68-40C5-9206-C96A88B5D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854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251D-6037-4381-9563-D182D8B16019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0D0-DF68-40C5-9206-C96A88B5D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231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BD47-6451-4E51-AAF6-21178A3F299C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0D0-DF68-40C5-9206-C96A88B5D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62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B26C-EF15-4DCE-A3C6-7C42035BA91F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0D0-DF68-40C5-9206-C96A88B5D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142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1666-35F6-4766-8ED7-188D48F7AF33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0D0-DF68-40C5-9206-C96A88B5D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09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F5C9-89CC-423C-8002-186206C59077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0D0-DF68-40C5-9206-C96A88B5D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647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6ABA-7433-4629-AB99-8CDD6E395567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0D0-DF68-40C5-9206-C96A88B5D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54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388A-0E5D-4805-8B06-40CCD86B8D29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0D0-DF68-40C5-9206-C96A88B5D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0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28" y="0"/>
            <a:ext cx="9091649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02548" y="76912"/>
            <a:ext cx="8513064" cy="5888052"/>
          </a:xfrm>
          <a:prstGeom prst="rect">
            <a:avLst/>
          </a:prstGeom>
          <a:solidFill>
            <a:srgbClr val="0078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Oswald Regular" panose="02000503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Oswald Regular" panose="02000503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26A4-C0DE-4BF8-8AD9-0866EA00CE6F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35"/>
          <a:stretch/>
        </p:blipFill>
        <p:spPr>
          <a:xfrm>
            <a:off x="6814019" y="4700187"/>
            <a:ext cx="2044231" cy="184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46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C749-42CB-420B-BA56-7B3A2B450556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0D0-DF68-40C5-9206-C96A88B5D4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7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985653" cy="1325563"/>
          </a:xfrm>
        </p:spPr>
        <p:txBody>
          <a:bodyPr>
            <a:normAutofit/>
          </a:bodyPr>
          <a:lstStyle>
            <a:lvl1pPr>
              <a:defRPr sz="4000">
                <a:latin typeface="Oswald Regular" panose="02000503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985653" cy="4351338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97CD-215D-4904-BB9D-7C82FF78D05B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28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Oswald Regular" panose="02000503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8D5BB-58C5-47FB-9B6C-56679B2045CE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597" y="4435475"/>
            <a:ext cx="177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4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Oswald Regular" panose="02000503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7ED54-556A-4B26-A78B-C44B7DB3779B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59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002744" cy="1325563"/>
          </a:xfrm>
        </p:spPr>
        <p:txBody>
          <a:bodyPr>
            <a:normAutofit/>
          </a:bodyPr>
          <a:lstStyle>
            <a:lvl1pPr>
              <a:defRPr sz="4000">
                <a:latin typeface="Oswald Regular" panose="02000503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387873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0022" y="1825625"/>
            <a:ext cx="3501372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8896B-0F60-4CC1-A8F9-5A407A5B000D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66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697551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296202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2962021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2976607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297660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6633-7C9E-48AD-8426-94D41E0D8E00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75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9895-A8C0-45CF-9F0B-8F1BD9187654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759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D764-F669-47A7-802C-94C4D07383CD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35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2351" y="1"/>
            <a:ext cx="909164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9600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69600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736D1-629A-499B-A23E-3EA4A154F08C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4955F-7E6A-4D85-9656-E192E77683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63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85" r:id="rId2"/>
    <p:sldLayoutId id="2147483659" r:id="rId3"/>
    <p:sldLayoutId id="2147483669" r:id="rId4"/>
    <p:sldLayoutId id="2147483687" r:id="rId5"/>
    <p:sldLayoutId id="2147483661" r:id="rId6"/>
    <p:sldLayoutId id="2147483662" r:id="rId7"/>
    <p:sldLayoutId id="2147483663" r:id="rId8"/>
    <p:sldLayoutId id="2147483664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Oswald Regular" panose="02000503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2F4C7-596B-4357-BA08-FB9E60C939F8}" type="datetime1">
              <a:rPr lang="en-US" smtClean="0"/>
              <a:t>8/30/2023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340D0-DF68-40C5-9206-C96A88B5D4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854700"/>
            <a:ext cx="9144000" cy="1003300"/>
          </a:xfrm>
          <a:prstGeom prst="rect">
            <a:avLst/>
          </a:prstGeom>
          <a:solidFill>
            <a:srgbClr val="007D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810500" y="6100136"/>
            <a:ext cx="1127124" cy="49252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15950" y="6356350"/>
            <a:ext cx="69913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76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Oswald Regular" panose="02000503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948612" y="1173618"/>
            <a:ext cx="6960015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3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Microsoft Tai Le" panose="020B0502040204020203" pitchFamily="34" charset="0"/>
              </a:rPr>
              <a:t>Contracts and Agreements </a:t>
            </a:r>
          </a:p>
          <a:p>
            <a:pPr marL="0" indent="0" algn="ctr">
              <a:buNone/>
            </a:pPr>
            <a:r>
              <a:rPr lang="en-US" sz="43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Microsoft Tai Le" panose="020B0502040204020203" pitchFamily="34" charset="0"/>
              </a:rPr>
              <a:t>Training Session</a:t>
            </a:r>
          </a:p>
          <a:p>
            <a:pPr marL="0" indent="0" algn="ctr">
              <a:buNone/>
            </a:pPr>
            <a:endParaRPr lang="en-US" sz="4300" b="1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  <a:cs typeface="Microsoft Tai Le" panose="020B0502040204020203" pitchFamily="34" charset="0"/>
            </a:endParaRPr>
          </a:p>
          <a:p>
            <a:pPr marL="0" indent="0" algn="ctr">
              <a:buNone/>
            </a:pPr>
            <a:endParaRPr lang="en-US" sz="4300" b="1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Microsoft Tai Le" panose="020B0502040204020203" pitchFamily="34" charset="0"/>
              </a:rPr>
              <a:t>July 17, 2023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Microsoft Tai Le" panose="020B0502040204020203" pitchFamily="34" charset="0"/>
              </a:rPr>
              <a:t>Lidia Quiroga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Microsoft Tai Le" panose="020B0502040204020203" pitchFamily="34" charset="0"/>
              </a:rPr>
              <a:t>Debbie Carpenter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  <a:cs typeface="Microsoft Tai Le" panose="020B0502040204020203" pitchFamily="34" charset="0"/>
              </a:rPr>
              <a:t>Sherry Hawn</a:t>
            </a:r>
          </a:p>
          <a:p>
            <a:pPr marL="0" indent="0" algn="ctr">
              <a:buNone/>
            </a:pPr>
            <a:endParaRPr lang="en-US" sz="4400" b="1" dirty="0">
              <a:solidFill>
                <a:schemeClr val="accent1">
                  <a:lumMod val="75000"/>
                </a:schemeClr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22E9D-287D-4266-9A5D-07A4AE63A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816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853441" y="2228392"/>
            <a:ext cx="6271260" cy="4127958"/>
          </a:xfrm>
        </p:spPr>
        <p:txBody>
          <a:bodyPr rtlCol="0">
            <a:normAutofit fontScale="25000" lnSpcReduction="20000"/>
          </a:bodyPr>
          <a:lstStyle/>
          <a:p>
            <a:pPr>
              <a:lnSpc>
                <a:spcPct val="120000"/>
              </a:lnSpc>
              <a:tabLst>
                <a:tab pos="284163" algn="l"/>
              </a:tabLst>
              <a:defRPr/>
            </a:pPr>
            <a:r>
              <a:rPr lang="en-US" sz="10400" dirty="0">
                <a:latin typeface="Garamond" panose="02020404030301010803" pitchFamily="18" charset="0"/>
              </a:rPr>
              <a:t>A non-standard contract happens when your vendor has different terms and conditions than our basic contract template contains.</a:t>
            </a:r>
            <a:br>
              <a:rPr lang="en-US" sz="10400" dirty="0">
                <a:latin typeface="Garamond" panose="02020404030301010803" pitchFamily="18" charset="0"/>
              </a:rPr>
            </a:br>
            <a:endParaRPr lang="en-US" sz="10400" dirty="0">
              <a:latin typeface="Garamond" panose="02020404030301010803" pitchFamily="18" charset="0"/>
            </a:endParaRPr>
          </a:p>
          <a:p>
            <a:pPr lvl="1">
              <a:lnSpc>
                <a:spcPct val="120000"/>
              </a:lnSpc>
              <a:tabLst>
                <a:tab pos="284163" algn="l"/>
              </a:tabLst>
              <a:defRPr/>
            </a:pPr>
            <a:r>
              <a:rPr lang="en-US" sz="10000" i="1" u="sng" dirty="0">
                <a:latin typeface="Garamond" panose="02020404030301010803" pitchFamily="18" charset="0"/>
              </a:rPr>
              <a:t>Either</a:t>
            </a:r>
            <a:r>
              <a:rPr lang="en-US" sz="10000" dirty="0">
                <a:latin typeface="Garamond" panose="02020404030301010803" pitchFamily="18" charset="0"/>
              </a:rPr>
              <a:t> use a Standard Contract Addendum (SCA) to add their terms to ours – Procurement then legal review required.</a:t>
            </a:r>
            <a:br>
              <a:rPr lang="en-US" sz="10000" dirty="0">
                <a:latin typeface="Garamond" panose="02020404030301010803" pitchFamily="18" charset="0"/>
              </a:rPr>
            </a:br>
            <a:endParaRPr lang="en-US" sz="10000" dirty="0">
              <a:latin typeface="Garamond" panose="02020404030301010803" pitchFamily="18" charset="0"/>
            </a:endParaRPr>
          </a:p>
          <a:p>
            <a:pPr lvl="1">
              <a:lnSpc>
                <a:spcPct val="120000"/>
              </a:lnSpc>
              <a:tabLst>
                <a:tab pos="284163" algn="l"/>
              </a:tabLst>
              <a:defRPr/>
            </a:pPr>
            <a:r>
              <a:rPr lang="en-US" sz="10400" i="1" u="sng" dirty="0">
                <a:latin typeface="Garamond" panose="02020404030301010803" pitchFamily="18" charset="0"/>
              </a:rPr>
              <a:t>Or,</a:t>
            </a:r>
            <a:r>
              <a:rPr lang="en-US" sz="10400" dirty="0">
                <a:latin typeface="Garamond" panose="02020404030301010803" pitchFamily="18" charset="0"/>
              </a:rPr>
              <a:t> the vendor uses their own template – Procurement then legal review required.</a:t>
            </a:r>
          </a:p>
          <a:p>
            <a:pPr>
              <a:lnSpc>
                <a:spcPct val="120000"/>
              </a:lnSpc>
              <a:tabLst>
                <a:tab pos="284163" algn="l"/>
              </a:tabLst>
              <a:defRPr/>
            </a:pPr>
            <a:endParaRPr lang="en-US" sz="10400" dirty="0">
              <a:latin typeface="Garamond" panose="02020404030301010803" pitchFamily="18" charset="0"/>
            </a:endParaRPr>
          </a:p>
          <a:p>
            <a:pPr>
              <a:lnSpc>
                <a:spcPct val="120000"/>
              </a:lnSpc>
              <a:tabLst>
                <a:tab pos="284163" algn="l"/>
              </a:tabLst>
              <a:defRPr/>
            </a:pPr>
            <a:endParaRPr lang="en-US" sz="9600" b="1" dirty="0">
              <a:latin typeface="Garamond" panose="02020404030301010803" pitchFamily="18" charset="0"/>
            </a:endParaRPr>
          </a:p>
          <a:p>
            <a:pPr>
              <a:lnSpc>
                <a:spcPct val="120000"/>
              </a:lnSpc>
              <a:tabLst>
                <a:tab pos="284163" algn="l"/>
              </a:tabLst>
              <a:defRPr/>
            </a:pPr>
            <a:endParaRPr lang="en-US" sz="9600" b="1" dirty="0">
              <a:latin typeface="Garamond" panose="02020404030301010803" pitchFamily="18" charset="0"/>
            </a:endParaRPr>
          </a:p>
          <a:p>
            <a:pPr>
              <a:lnSpc>
                <a:spcPct val="120000"/>
              </a:lnSpc>
              <a:tabLst>
                <a:tab pos="284163" algn="l"/>
              </a:tabLst>
              <a:defRPr/>
            </a:pPr>
            <a:endParaRPr lang="en-US" sz="9600" b="1" dirty="0">
              <a:latin typeface="Garamond" panose="02020404030301010803" pitchFamily="18" charset="0"/>
            </a:endParaRPr>
          </a:p>
          <a:p>
            <a:pPr marL="284163" indent="-284163" eaLnBrk="1" fontAlgn="auto" hangingPunct="1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  <a:tabLst>
                <a:tab pos="284163" algn="l"/>
              </a:tabLst>
              <a:defRPr/>
            </a:pPr>
            <a:endParaRPr lang="en-US" sz="3600" dirty="0">
              <a:latin typeface="Garamond" panose="02020404030301010803" pitchFamily="18" charset="0"/>
            </a:endParaRPr>
          </a:p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None/>
              <a:tabLst>
                <a:tab pos="284163" algn="l"/>
              </a:tabLst>
              <a:defRPr/>
            </a:pPr>
            <a:br>
              <a:rPr lang="en-US" sz="9600" dirty="0">
                <a:latin typeface="Garamond" panose="02020404030301010803" pitchFamily="18" charset="0"/>
              </a:rPr>
            </a:br>
            <a:endParaRPr lang="en-US" sz="9600" dirty="0">
              <a:latin typeface="Garamond" panose="02020404030301010803" pitchFamily="18" charset="0"/>
            </a:endParaRP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600" dirty="0">
              <a:latin typeface="Garamond" panose="02020404030301010803" pitchFamily="18" charset="0"/>
            </a:endParaRPr>
          </a:p>
          <a:p>
            <a:pPr indent="-27432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600" dirty="0">
                <a:latin typeface="Garamond" panose="02020404030301010803" pitchFamily="18" charset="0"/>
              </a:rPr>
              <a:t>	</a:t>
            </a:r>
            <a:br>
              <a:rPr lang="en-US" sz="1600" dirty="0">
                <a:latin typeface="Garamond" panose="02020404030301010803" pitchFamily="18" charset="0"/>
              </a:rPr>
            </a:br>
            <a:endParaRPr lang="en-US" sz="2000" dirty="0">
              <a:latin typeface="Garamond" panose="02020404030301010803" pitchFamily="18" charset="0"/>
            </a:endParaRPr>
          </a:p>
          <a:p>
            <a:pPr marL="640080" lvl="1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4657E26-B13D-4642-ABA9-408AE27C62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825" y="263746"/>
            <a:ext cx="7082444" cy="1453343"/>
          </a:xfrm>
          <a:ln w="76200">
            <a:solidFill>
              <a:srgbClr val="00B05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latin typeface="Arial" charset="0"/>
              </a:rPr>
              <a:t>Non-Standard Contracts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C74F32-4513-4D4A-A6F1-F7B597CD9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166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8007C-A6FD-49CF-A8E0-B89553687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Any change to an existing contract </a:t>
            </a:r>
            <a:r>
              <a:rPr lang="en-US" u="sng" dirty="0">
                <a:latin typeface="Garamond" panose="02020404030301010803" pitchFamily="18" charset="0"/>
              </a:rPr>
              <a:t>requires</a:t>
            </a:r>
            <a:r>
              <a:rPr lang="en-US" dirty="0">
                <a:latin typeface="Garamond" panose="02020404030301010803" pitchFamily="18" charset="0"/>
              </a:rPr>
              <a:t> the following:</a:t>
            </a:r>
            <a:br>
              <a:rPr lang="en-US" dirty="0">
                <a:latin typeface="Garamond" panose="02020404030301010803" pitchFamily="18" charset="0"/>
              </a:rPr>
            </a:br>
            <a:endParaRPr lang="en-US" dirty="0">
              <a:latin typeface="Garamond" panose="02020404030301010803" pitchFamily="18" charset="0"/>
            </a:endParaRPr>
          </a:p>
          <a:p>
            <a:pPr lvl="1"/>
            <a:r>
              <a:rPr lang="en-US" dirty="0">
                <a:latin typeface="Garamond" panose="02020404030301010803" pitchFamily="18" charset="0"/>
              </a:rPr>
              <a:t>Attach the </a:t>
            </a:r>
            <a:r>
              <a:rPr lang="en-US" i="1" u="sng" dirty="0">
                <a:latin typeface="Garamond" panose="02020404030301010803" pitchFamily="18" charset="0"/>
              </a:rPr>
              <a:t>original contract</a:t>
            </a:r>
            <a:r>
              <a:rPr lang="en-US" dirty="0">
                <a:latin typeface="Garamond" panose="02020404030301010803" pitchFamily="18" charset="0"/>
              </a:rPr>
              <a:t>.</a:t>
            </a:r>
            <a:br>
              <a:rPr lang="en-US" dirty="0">
                <a:latin typeface="Garamond" panose="02020404030301010803" pitchFamily="18" charset="0"/>
              </a:rPr>
            </a:br>
            <a:endParaRPr lang="en-US" dirty="0">
              <a:latin typeface="Garamond" panose="02020404030301010803" pitchFamily="18" charset="0"/>
            </a:endParaRPr>
          </a:p>
          <a:p>
            <a:pPr lvl="1"/>
            <a:r>
              <a:rPr lang="en-US" dirty="0">
                <a:latin typeface="Garamond" panose="02020404030301010803" pitchFamily="18" charset="0"/>
              </a:rPr>
              <a:t>Process it </a:t>
            </a:r>
            <a:r>
              <a:rPr lang="en-US" i="1" u="sng" dirty="0">
                <a:latin typeface="Garamond" panose="02020404030301010803" pitchFamily="18" charset="0"/>
              </a:rPr>
              <a:t>before</a:t>
            </a:r>
            <a:r>
              <a:rPr lang="en-US" dirty="0">
                <a:latin typeface="Garamond" panose="02020404030301010803" pitchFamily="18" charset="0"/>
              </a:rPr>
              <a:t> the original contract expires. </a:t>
            </a:r>
            <a:br>
              <a:rPr lang="en-US" dirty="0">
                <a:latin typeface="Garamond" panose="02020404030301010803" pitchFamily="18" charset="0"/>
              </a:rPr>
            </a:br>
            <a:endParaRPr lang="en-US" dirty="0">
              <a:latin typeface="Garamond" panose="02020404030301010803" pitchFamily="18" charset="0"/>
            </a:endParaRPr>
          </a:p>
          <a:p>
            <a:pPr lvl="1"/>
            <a:r>
              <a:rPr lang="en-US" dirty="0">
                <a:latin typeface="Garamond" panose="02020404030301010803" pitchFamily="18" charset="0"/>
              </a:rPr>
              <a:t>Same </a:t>
            </a:r>
            <a:r>
              <a:rPr lang="en-US" i="1" u="sng" dirty="0">
                <a:latin typeface="Garamond" panose="02020404030301010803" pitchFamily="18" charset="0"/>
              </a:rPr>
              <a:t>approval level </a:t>
            </a:r>
            <a:r>
              <a:rPr lang="en-US" dirty="0">
                <a:latin typeface="Garamond" panose="02020404030301010803" pitchFamily="18" charset="0"/>
              </a:rPr>
              <a:t>or higher as the original contract.</a:t>
            </a:r>
            <a:br>
              <a:rPr lang="en-US" dirty="0">
                <a:latin typeface="Garamond" panose="02020404030301010803" pitchFamily="18" charset="0"/>
              </a:rPr>
            </a:br>
            <a:endParaRPr lang="en-US" dirty="0">
              <a:latin typeface="Garamond" panose="02020404030301010803" pitchFamily="18" charset="0"/>
            </a:endParaRPr>
          </a:p>
          <a:p>
            <a:pPr lvl="1"/>
            <a:r>
              <a:rPr lang="en-US" dirty="0">
                <a:latin typeface="Garamond" panose="02020404030301010803" pitchFamily="18" charset="0"/>
              </a:rPr>
              <a:t>Legal review required; allow </a:t>
            </a:r>
            <a:r>
              <a:rPr lang="en-US" i="1" u="sng" dirty="0">
                <a:latin typeface="Garamond" panose="02020404030301010803" pitchFamily="18" charset="0"/>
              </a:rPr>
              <a:t>adequate time</a:t>
            </a:r>
            <a:r>
              <a:rPr lang="en-US" dirty="0">
                <a:latin typeface="Garamond" panose="02020404030301010803" pitchFamily="18" charset="0"/>
              </a:rPr>
              <a:t>.</a:t>
            </a:r>
            <a:br>
              <a:rPr lang="en-US" dirty="0">
                <a:latin typeface="Garamond" panose="02020404030301010803" pitchFamily="18" charset="0"/>
              </a:rPr>
            </a:br>
            <a:endParaRPr lang="en-US" dirty="0">
              <a:latin typeface="Garamond" panose="02020404030301010803" pitchFamily="18" charset="0"/>
            </a:endParaRPr>
          </a:p>
          <a:p>
            <a:pPr lvl="1"/>
            <a:r>
              <a:rPr lang="en-US" dirty="0">
                <a:latin typeface="Garamond" panose="02020404030301010803" pitchFamily="18" charset="0"/>
              </a:rPr>
              <a:t>Typically, no extensions past </a:t>
            </a:r>
            <a:r>
              <a:rPr lang="en-US" i="1" u="sng" dirty="0">
                <a:latin typeface="Garamond" panose="02020404030301010803" pitchFamily="18" charset="0"/>
              </a:rPr>
              <a:t>5 years</a:t>
            </a:r>
            <a:r>
              <a:rPr lang="en-US" dirty="0">
                <a:latin typeface="Garamond" panose="02020404030301010803" pitchFamily="18" charset="0"/>
              </a:rPr>
              <a:t>.</a:t>
            </a:r>
          </a:p>
          <a:p>
            <a:pPr lvl="1"/>
            <a:endParaRPr lang="en-US" dirty="0">
              <a:latin typeface="Garamond" panose="02020404030301010803" pitchFamily="18" charset="0"/>
            </a:endParaRPr>
          </a:p>
          <a:p>
            <a:pPr lvl="1"/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1600" dirty="0">
              <a:latin typeface="Garamond" panose="02020404030301010803" pitchFamily="18" charset="0"/>
            </a:endParaRP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8DC4B48-3C69-43EF-8BA1-1C6E9CF7AC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6985000" cy="1325563"/>
          </a:xfrm>
          <a:ln w="76200">
            <a:solidFill>
              <a:srgbClr val="00B05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latin typeface="Arial" charset="0"/>
              </a:rPr>
              <a:t>Amendments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AF2B7-9978-4BDB-AA91-A4CC245A4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42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EA2B1-CC79-44CE-A26D-7B347D052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719263" indent="-1649413">
              <a:tabLst>
                <a:tab pos="1655763" algn="l"/>
              </a:tabLst>
            </a:pPr>
            <a:br>
              <a:rPr lang="en-US" dirty="0">
                <a:latin typeface="Maiandra GD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77C41-CECE-49A4-A62F-5939B6F6C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u="sng" dirty="0">
                <a:latin typeface="Garamond" panose="02020404030301010803" pitchFamily="18" charset="0"/>
              </a:rPr>
              <a:t>Informal Bids - $15,001 - $25,000 – Not posted to ESBD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Department recommends a vendor in writing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Procurement will solicit a minimum of 3 informal bids</a:t>
            </a:r>
          </a:p>
          <a:p>
            <a:pPr lvl="2"/>
            <a:r>
              <a:rPr lang="en-US" dirty="0">
                <a:latin typeface="Garamond" panose="02020404030301010803" pitchFamily="18" charset="0"/>
              </a:rPr>
              <a:t>Two must be “HUB” vendors</a:t>
            </a:r>
          </a:p>
          <a:p>
            <a:pPr lvl="2"/>
            <a:r>
              <a:rPr lang="en-US" dirty="0">
                <a:latin typeface="Garamond" panose="02020404030301010803" pitchFamily="18" charset="0"/>
              </a:rPr>
              <a:t>Historically underutilized businesses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Bids are not posted to Texas Electronic State Business Daily</a:t>
            </a:r>
          </a:p>
          <a:p>
            <a:pPr lvl="1"/>
            <a:endParaRPr lang="en-US" dirty="0">
              <a:latin typeface="Garamond" panose="02020404030301010803" pitchFamily="18" charset="0"/>
            </a:endParaRPr>
          </a:p>
          <a:p>
            <a:r>
              <a:rPr lang="en-US" b="1" u="sng" dirty="0">
                <a:latin typeface="Garamond" panose="02020404030301010803" pitchFamily="18" charset="0"/>
              </a:rPr>
              <a:t>Formal Bids – Over $25,000 – Posted to ESBD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Department recommends a vendor in writing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Procurement will solicit a minimum of 3 formal, </a:t>
            </a:r>
            <a:r>
              <a:rPr lang="en-US" b="1" i="1" u="sng" dirty="0">
                <a:latin typeface="Garamond" panose="02020404030301010803" pitchFamily="18" charset="0"/>
              </a:rPr>
              <a:t>written</a:t>
            </a:r>
            <a:r>
              <a:rPr lang="en-US" dirty="0">
                <a:latin typeface="Garamond" panose="02020404030301010803" pitchFamily="18" charset="0"/>
              </a:rPr>
              <a:t> bids</a:t>
            </a:r>
          </a:p>
          <a:p>
            <a:pPr lvl="2"/>
            <a:r>
              <a:rPr lang="en-US" dirty="0">
                <a:latin typeface="Garamond" panose="02020404030301010803" pitchFamily="18" charset="0"/>
              </a:rPr>
              <a:t>Two must be HUB vendors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Bid posted to Texas Electronic State Business Daily for 14 days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Emergency purchases – contact Procurement for details</a:t>
            </a:r>
          </a:p>
          <a:p>
            <a:pPr lvl="1"/>
            <a:endParaRPr lang="en-US" dirty="0">
              <a:latin typeface="Garamond" panose="02020404030301010803" pitchFamily="18" charset="0"/>
            </a:endParaRPr>
          </a:p>
          <a:p>
            <a:pPr lvl="1"/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4CB9C83-B8F1-44C6-899E-66927AE3C419}"/>
              </a:ext>
            </a:extLst>
          </p:cNvPr>
          <p:cNvSpPr txBox="1">
            <a:spLocks noChangeArrowheads="1"/>
          </p:cNvSpPr>
          <p:nvPr/>
        </p:nvSpPr>
        <p:spPr>
          <a:xfrm>
            <a:off x="628650" y="365125"/>
            <a:ext cx="6985000" cy="1325563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Oswald Regular" panose="02000503000000000000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u="sng" dirty="0">
                <a:latin typeface="Arial" charset="0"/>
              </a:rPr>
              <a:t>Bids - Summary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5B8A9-9D44-4A66-964D-037BFC5A6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73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6F77D-24AD-4256-93AC-6A52FF1E3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>
                <a:latin typeface="Garamond" panose="02020404030301010803" pitchFamily="18" charset="0"/>
              </a:rPr>
              <a:t>When is it required</a:t>
            </a:r>
            <a:r>
              <a:rPr lang="en-US" dirty="0">
                <a:latin typeface="Garamond" panose="02020404030301010803" pitchFamily="18" charset="0"/>
              </a:rPr>
              <a:t>?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Any change in contract terms and conditions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Exceeding threshold limits [see slide 8]</a:t>
            </a:r>
          </a:p>
          <a:p>
            <a:r>
              <a:rPr lang="en-US" b="1" u="sng" dirty="0">
                <a:latin typeface="Garamond" panose="02020404030301010803" pitchFamily="18" charset="0"/>
              </a:rPr>
              <a:t>Submit a complete packet </a:t>
            </a:r>
            <a:r>
              <a:rPr lang="en-US" dirty="0">
                <a:latin typeface="Garamond" panose="02020404030301010803" pitchFamily="18" charset="0"/>
              </a:rPr>
              <a:t>!</a:t>
            </a:r>
          </a:p>
          <a:p>
            <a:pPr lvl="1"/>
            <a:r>
              <a:rPr lang="en-US" sz="1900" dirty="0">
                <a:latin typeface="Garamond" panose="02020404030301010803" pitchFamily="18" charset="0"/>
              </a:rPr>
              <a:t>OCA Coversheet </a:t>
            </a:r>
          </a:p>
          <a:p>
            <a:pPr lvl="2"/>
            <a:r>
              <a:rPr lang="en-US" sz="1900" dirty="0">
                <a:latin typeface="Garamond" panose="02020404030301010803" pitchFamily="18" charset="0"/>
              </a:rPr>
              <a:t>Fill in editable areas (vendor name, address, cost center, amount, a brief description of scope of work, etc. </a:t>
            </a:r>
          </a:p>
          <a:p>
            <a:pPr lvl="2"/>
            <a:r>
              <a:rPr lang="en-US" sz="1900" dirty="0">
                <a:latin typeface="Garamond" panose="02020404030301010803" pitchFamily="18" charset="0"/>
              </a:rPr>
              <a:t>Initial first five lines under certification (left side)</a:t>
            </a:r>
          </a:p>
          <a:p>
            <a:pPr lvl="2"/>
            <a:r>
              <a:rPr lang="en-US" sz="1900" dirty="0">
                <a:latin typeface="Garamond" panose="02020404030301010803" pitchFamily="18" charset="0"/>
              </a:rPr>
              <a:t>Indicate if request is a rush </a:t>
            </a:r>
          </a:p>
          <a:p>
            <a:pPr lvl="2"/>
            <a:r>
              <a:rPr lang="en-US" sz="1900" dirty="0">
                <a:latin typeface="Garamond" panose="02020404030301010803" pitchFamily="18" charset="0"/>
              </a:rPr>
              <a:t>Authorized Signatory</a:t>
            </a:r>
          </a:p>
          <a:p>
            <a:pPr lvl="1"/>
            <a:r>
              <a:rPr lang="en-US" sz="1900" dirty="0">
                <a:latin typeface="Garamond" panose="02020404030301010803" pitchFamily="18" charset="0"/>
              </a:rPr>
              <a:t>Procurement Method (if applicable)</a:t>
            </a:r>
          </a:p>
          <a:p>
            <a:pPr lvl="1"/>
            <a:r>
              <a:rPr lang="en-US" sz="1900" dirty="0">
                <a:latin typeface="Garamond" panose="02020404030301010803" pitchFamily="18" charset="0"/>
              </a:rPr>
              <a:t>All contract documentation (Agreement, T&amp;C’s, COI, Etc.)</a:t>
            </a:r>
          </a:p>
          <a:p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Do NOT sign the agreement before legal review.</a:t>
            </a:r>
          </a:p>
          <a:p>
            <a:pPr lvl="1"/>
            <a:endParaRPr lang="en-US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6F8966C-AB5F-4961-ABC8-8443193D3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6985000" cy="1325563"/>
          </a:xfrm>
          <a:ln w="76200">
            <a:solidFill>
              <a:srgbClr val="00B05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latin typeface="Arial" charset="0"/>
              </a:rPr>
              <a:t>Legal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3F6E2-F3C3-4650-A8ED-6A3C7B1A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10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F6FBB-4D75-4111-AE71-DB4D1DF9C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6985653" cy="4530725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Department steps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Reviews documentation / obtain corrections if needed</a:t>
            </a:r>
          </a:p>
          <a:p>
            <a:pPr lvl="2"/>
            <a:r>
              <a:rPr lang="en-US" dirty="0">
                <a:latin typeface="Garamond" panose="02020404030301010803" pitchFamily="18" charset="0"/>
              </a:rPr>
              <a:t>See slide 20 for review checklist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DO NOT SIGN YET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Sends to vendor for review/approval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Vendor returns signed contract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UHCL authorized signatory signs contract 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Sends fully executed copy to Procurement</a:t>
            </a:r>
          </a:p>
          <a:p>
            <a:pPr lvl="2"/>
            <a:r>
              <a:rPr lang="en-US" dirty="0">
                <a:latin typeface="Garamond" panose="02020404030301010803" pitchFamily="18" charset="0"/>
              </a:rPr>
              <a:t>Has final stamp:</a:t>
            </a:r>
          </a:p>
          <a:p>
            <a:pPr lvl="2"/>
            <a:endParaRPr lang="en-US" dirty="0">
              <a:latin typeface="Garamond" panose="02020404030301010803" pitchFamily="18" charset="0"/>
            </a:endParaRPr>
          </a:p>
          <a:p>
            <a:pPr lvl="1"/>
            <a:endParaRPr lang="en-US" dirty="0">
              <a:latin typeface="Garamond" panose="02020404030301010803" pitchFamily="18" charset="0"/>
            </a:endParaRPr>
          </a:p>
          <a:p>
            <a:pPr lvl="1"/>
            <a:endParaRPr lang="en-US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7527AF9-DDDA-49AB-83F4-27C92CEF96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6985000" cy="1325563"/>
          </a:xfrm>
          <a:ln w="76200">
            <a:solidFill>
              <a:srgbClr val="00B05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latin typeface="Arial" charset="0"/>
              </a:rPr>
              <a:t>After Legal Review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4F17BE-0E28-49B4-9DD8-366F579E7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88" y="5092700"/>
            <a:ext cx="4314825" cy="10842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FA34F-C51C-46C6-A087-72EF43B86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650AA4-B69B-4622-81B9-8F48240DB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645" y="5182393"/>
            <a:ext cx="164782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88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9434A-86D5-4DAA-9EA9-D2A6C7702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latin typeface="Garamond" panose="02020404030301010803" pitchFamily="18" charset="0"/>
              </a:rPr>
              <a:t>Certificate of Insurance (COI) 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Required for any vendor providing services on campus.</a:t>
            </a:r>
          </a:p>
          <a:p>
            <a:pPr lvl="2"/>
            <a:r>
              <a:rPr lang="en-US" dirty="0">
                <a:latin typeface="Garamond" panose="02020404030301010803" pitchFamily="18" charset="0"/>
              </a:rPr>
              <a:t>Limits must match contract or addendum insurance clauses</a:t>
            </a:r>
          </a:p>
          <a:p>
            <a:pPr lvl="2"/>
            <a:r>
              <a:rPr lang="en-US" dirty="0">
                <a:latin typeface="Garamond" panose="02020404030301010803" pitchFamily="18" charset="0"/>
              </a:rPr>
              <a:t>Services are intangible benefits, not tangible goods. 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List UHCL as </a:t>
            </a:r>
            <a:r>
              <a:rPr lang="en-US" i="1" u="sng" dirty="0">
                <a:latin typeface="Garamond" panose="02020404030301010803" pitchFamily="18" charset="0"/>
              </a:rPr>
              <a:t>Certificate Holder </a:t>
            </a:r>
            <a:r>
              <a:rPr lang="en-US" dirty="0">
                <a:latin typeface="Garamond" panose="02020404030301010803" pitchFamily="18" charset="0"/>
              </a:rPr>
              <a:t>and </a:t>
            </a:r>
            <a:r>
              <a:rPr lang="en-US" i="1" u="sng" dirty="0">
                <a:latin typeface="Garamond" panose="02020404030301010803" pitchFamily="18" charset="0"/>
              </a:rPr>
              <a:t>Additional Insured.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Waiver of subrogation required</a:t>
            </a:r>
          </a:p>
          <a:p>
            <a:pPr lvl="2"/>
            <a:r>
              <a:rPr lang="en-US" sz="2000" dirty="0">
                <a:latin typeface="Garamond" panose="02020404030301010803" pitchFamily="18" charset="0"/>
              </a:rPr>
              <a:t>Endorsement required from vendors to avoid being held liable for claims that occur on their jobs here.</a:t>
            </a:r>
          </a:p>
          <a:p>
            <a:r>
              <a:rPr lang="en-US" dirty="0">
                <a:latin typeface="Garamond" panose="02020404030301010803" pitchFamily="18" charset="0"/>
              </a:rPr>
              <a:t>UHS reviews any/all insurance waivers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Allow 7-14 days</a:t>
            </a:r>
          </a:p>
          <a:p>
            <a:pPr lvl="1"/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7C9ACD8-A3A4-466A-B2BA-74DFC38963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6985000" cy="1325563"/>
          </a:xfrm>
          <a:ln w="76200">
            <a:solidFill>
              <a:srgbClr val="00B05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latin typeface="Arial" charset="0"/>
              </a:rPr>
              <a:t>Risk Management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13B4A-C743-4564-9953-4F4B6D16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14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903CC-F111-4131-BAC5-409CE0AE8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BD76C7-D0FF-4B86-B328-B3EE2A0E1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54" y="77988"/>
            <a:ext cx="7311408" cy="1325563"/>
          </a:xfrm>
        </p:spPr>
        <p:txBody>
          <a:bodyPr>
            <a:normAutofit/>
          </a:bodyPr>
          <a:lstStyle/>
          <a:p>
            <a:r>
              <a:rPr lang="en-US" sz="3400" dirty="0"/>
              <a:t>Summary for Purchases Exceeding $100,000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95A498-9D17-4412-A98D-166F5F69D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326" y="1988383"/>
            <a:ext cx="3604137" cy="47247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415DE0-EF44-424F-BCAD-2C311033FC2C}"/>
              </a:ext>
            </a:extLst>
          </p:cNvPr>
          <p:cNvSpPr/>
          <p:nvPr/>
        </p:nvSpPr>
        <p:spPr>
          <a:xfrm>
            <a:off x="363733" y="1178813"/>
            <a:ext cx="712291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Garamond" panose="02020404030301010803" pitchFamily="18" charset="0"/>
              </a:rPr>
              <a:t>Use this form with any service or good purchase that exceeds $100,000 that will be reviewed by OGC.</a:t>
            </a:r>
            <a:r>
              <a:rPr lang="en-US" sz="2400" b="1" dirty="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4CC3FC4-075C-42C1-A834-406C600884C9}"/>
              </a:ext>
            </a:extLst>
          </p:cNvPr>
          <p:cNvSpPr txBox="1">
            <a:spLocks noChangeArrowheads="1"/>
          </p:cNvSpPr>
          <p:nvPr/>
        </p:nvSpPr>
        <p:spPr>
          <a:xfrm>
            <a:off x="237388" y="173458"/>
            <a:ext cx="7148204" cy="925454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Oswald Regular" panose="02000503000000000000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b="1" u="sng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36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E3DE9-89E3-46A3-9D6A-EF9C97A59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0B5738-A7E7-49FE-B15B-39B2D4C6828C}"/>
              </a:ext>
            </a:extLst>
          </p:cNvPr>
          <p:cNvSpPr txBox="1">
            <a:spLocks/>
          </p:cNvSpPr>
          <p:nvPr/>
        </p:nvSpPr>
        <p:spPr>
          <a:xfrm>
            <a:off x="317285" y="1322348"/>
            <a:ext cx="7311408" cy="3036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Oswald Regular" panose="02000503000000000000" pitchFamily="2" charset="0"/>
                <a:ea typeface="+mj-ea"/>
                <a:cs typeface="+mj-cs"/>
              </a:defRPr>
            </a:lvl1pPr>
          </a:lstStyle>
          <a:p>
            <a:r>
              <a:rPr lang="en-US" sz="2200" dirty="0">
                <a:latin typeface="Garamond" panose="02020404030301010803" pitchFamily="18" charset="0"/>
              </a:rPr>
              <a:t>This form is an assessment of information security items to be completed for contracts that include hosting of University information on non-UHS servers. </a:t>
            </a:r>
          </a:p>
          <a:p>
            <a:r>
              <a:rPr lang="en-US" sz="2200" dirty="0">
                <a:latin typeface="Garamond" panose="02020404030301010803" pitchFamily="18" charset="0"/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This includes information specific to individual persons.</a:t>
            </a:r>
          </a:p>
          <a:p>
            <a:endParaRPr lang="en-US" sz="2200" dirty="0">
              <a:latin typeface="Garamond" panose="02020404030301010803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9F5A82-BC28-4B43-938C-EED5C850E250}"/>
              </a:ext>
            </a:extLst>
          </p:cNvPr>
          <p:cNvSpPr txBox="1">
            <a:spLocks/>
          </p:cNvSpPr>
          <p:nvPr/>
        </p:nvSpPr>
        <p:spPr>
          <a:xfrm>
            <a:off x="281775" y="3332822"/>
            <a:ext cx="7311408" cy="3036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Oswald Regular" panose="02000503000000000000" pitchFamily="2" charset="0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This sheet should be submitted along with the proposed contract to the procurement department. </a:t>
            </a:r>
          </a:p>
          <a:p>
            <a:r>
              <a:rPr lang="en-US" sz="2200" dirty="0">
                <a:latin typeface="Garamond" panose="02020404030301010803" pitchFamily="18" charset="0"/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Garamond" panose="02020404030301010803" pitchFamily="18" charset="0"/>
              </a:rPr>
              <a:t>After assessment by UHS Information Security, this completed checklist will be included in the packet submitted to the Office of Contracts Administration (OCA)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3523553-C695-4CC3-9009-862CFEBB6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1650" y="231429"/>
            <a:ext cx="6985000" cy="1325563"/>
          </a:xfrm>
          <a:ln w="76200">
            <a:solidFill>
              <a:srgbClr val="00B050"/>
            </a:solidFill>
          </a:ln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Arial" charset="0"/>
              </a:rPr>
              <a:t>Information Security Hosted Services Contract Checklist </a:t>
            </a:r>
          </a:p>
        </p:txBody>
      </p:sp>
    </p:spTree>
    <p:extLst>
      <p:ext uri="{BB962C8B-B14F-4D97-AF65-F5344CB8AC3E}">
        <p14:creationId xmlns:p14="http://schemas.microsoft.com/office/powerpoint/2010/main" val="2075238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00458-B8FB-42A6-BB1B-9881A4FBF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63" y="2553594"/>
            <a:ext cx="6985653" cy="322576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sz="3600" dirty="0">
                <a:latin typeface="Garamond" panose="02020404030301010803" pitchFamily="18" charset="0"/>
              </a:rPr>
              <a:t>The quality control on all contracts and agreements starts at the department.  </a:t>
            </a:r>
          </a:p>
          <a:p>
            <a:pPr marL="0" indent="0" algn="just">
              <a:buNone/>
            </a:pPr>
            <a:endParaRPr lang="en-US" sz="3600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en-US" sz="3600" dirty="0">
                <a:latin typeface="Garamond" panose="02020404030301010803" pitchFamily="18" charset="0"/>
              </a:rPr>
              <a:t>It is the responsibility of the department to read the terms of the contract for accuracy. </a:t>
            </a:r>
          </a:p>
          <a:p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F62599B-194C-44BA-AFE0-C447AE731E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6985000" cy="1325563"/>
          </a:xfrm>
          <a:ln w="76200">
            <a:solidFill>
              <a:srgbClr val="00B05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latin typeface="Arial" charset="0"/>
              </a:rPr>
              <a:t>Message from Associate Vice Chancellor of Legal Affairs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621A9-363C-44BD-93DB-1EEBF3AF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588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00458-B8FB-42A6-BB1B-9881A4FBF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Checklist</a:t>
            </a:r>
          </a:p>
          <a:p>
            <a:r>
              <a:rPr lang="en-US" dirty="0">
                <a:latin typeface="Garamond" panose="02020404030301010803" pitchFamily="18" charset="0"/>
              </a:rPr>
              <a:t>Sample Coversheet</a:t>
            </a:r>
          </a:p>
          <a:p>
            <a:r>
              <a:rPr lang="en-US" dirty="0">
                <a:latin typeface="Garamond" panose="02020404030301010803" pitchFamily="18" charset="0"/>
              </a:rPr>
              <a:t>Tip sheet</a:t>
            </a:r>
          </a:p>
          <a:p>
            <a:r>
              <a:rPr lang="en-US" dirty="0">
                <a:latin typeface="Garamond" panose="02020404030301010803" pitchFamily="18" charset="0"/>
              </a:rPr>
              <a:t>Time Required</a:t>
            </a:r>
          </a:p>
          <a:p>
            <a:r>
              <a:rPr lang="en-US" dirty="0">
                <a:latin typeface="Garamond" panose="02020404030301010803" pitchFamily="18" charset="0"/>
              </a:rPr>
              <a:t>Delegation of Authority</a:t>
            </a:r>
          </a:p>
          <a:p>
            <a:r>
              <a:rPr lang="en-US" dirty="0">
                <a:latin typeface="Garamond" panose="02020404030301010803" pitchFamily="18" charset="0"/>
              </a:rPr>
              <a:t>Information Security Hosted Services Contract Checklist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F62599B-194C-44BA-AFE0-C447AE731E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6985000" cy="1325563"/>
          </a:xfrm>
          <a:ln w="76200">
            <a:solidFill>
              <a:srgbClr val="00B05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latin typeface="Arial" charset="0"/>
              </a:rPr>
              <a:t>FAQs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621A9-363C-44BD-93DB-1EEBF3AF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57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A3EC6-9985-44B7-8A28-AF7EFDB9F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146" y="295829"/>
            <a:ext cx="6178058" cy="787247"/>
          </a:xfrm>
        </p:spPr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A37F164-06B8-40E9-A6C6-7FCD3682E6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814682"/>
              </p:ext>
            </p:extLst>
          </p:nvPr>
        </p:nvGraphicFramePr>
        <p:xfrm>
          <a:off x="787400" y="1504562"/>
          <a:ext cx="63119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7415">
                  <a:extLst>
                    <a:ext uri="{9D8B030D-6E8A-4147-A177-3AD203B41FA5}">
                      <a16:colId xmlns:a16="http://schemas.microsoft.com/office/drawing/2014/main" val="3537894998"/>
                    </a:ext>
                  </a:extLst>
                </a:gridCol>
                <a:gridCol w="2354485">
                  <a:extLst>
                    <a:ext uri="{9D8B030D-6E8A-4147-A177-3AD203B41FA5}">
                      <a16:colId xmlns:a16="http://schemas.microsoft.com/office/drawing/2014/main" val="476419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899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Session 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890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Contract 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388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Standard Contract/Agreement 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4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 Less Common Agreements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939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Contract Threshold Tips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406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Agreements Over $50k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469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Non-Standard Contracts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846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Amendments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590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Bids Summary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202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Legal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6658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After Legal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983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Risk, Purchases &gt;100K, ISHSC &amp; FAQs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15 - 25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050395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42ED9EED-BED0-4F3C-861A-5C766CC96156}"/>
              </a:ext>
            </a:extLst>
          </p:cNvPr>
          <p:cNvSpPr txBox="1">
            <a:spLocks noChangeArrowheads="1"/>
          </p:cNvSpPr>
          <p:nvPr/>
        </p:nvSpPr>
        <p:spPr>
          <a:xfrm>
            <a:off x="378410" y="231941"/>
            <a:ext cx="7082444" cy="1046444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Oswald Regular" panose="02000503000000000000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b="1" u="sng" dirty="0">
              <a:latin typeface="Arial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0309E-9F3F-401C-AC50-EDE8E0CBB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391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E6E10B-2AF5-4C47-A3FF-D4E9B8E4BF16}"/>
              </a:ext>
            </a:extLst>
          </p:cNvPr>
          <p:cNvSpPr txBox="1"/>
          <p:nvPr/>
        </p:nvSpPr>
        <p:spPr>
          <a:xfrm>
            <a:off x="174787" y="836664"/>
            <a:ext cx="868680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Determine the type of contract / agreement </a:t>
            </a:r>
          </a:p>
          <a:p>
            <a:pPr marL="914346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SPA       SCA       MOU      Affiliation       Articulation       vendor provided    </a:t>
            </a:r>
          </a:p>
          <a:p>
            <a:pPr marL="914346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Is amount &gt;50K       yes       no,   (if yes fill out OCA Coversheet to legal) </a:t>
            </a:r>
          </a:p>
          <a:p>
            <a:pPr marL="914346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Is the contract a service       yes        no, if yes need COI  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Is the contract &gt;15K       yes       no, if yes, need Procurement Method</a:t>
            </a:r>
          </a:p>
          <a:p>
            <a:pPr marL="914346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Sole Source        Emergency       COOP        Bid  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Has UHCL contract been changed/redlined      yes      no, if yes need OCA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Typical contract packet to legal should include: </a:t>
            </a:r>
          </a:p>
          <a:p>
            <a:pPr marL="800046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OCA Coversheet </a:t>
            </a:r>
          </a:p>
          <a:p>
            <a:pPr marL="800046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Procurement Method (if applicable) </a:t>
            </a:r>
          </a:p>
          <a:p>
            <a:pPr marL="800046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Contract / Agreement </a:t>
            </a:r>
          </a:p>
          <a:p>
            <a:pPr marL="800046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COI (if applicable)</a:t>
            </a:r>
          </a:p>
          <a:p>
            <a:pPr marL="800046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Additional Documentation (terms &amp; conditions, policies,      proposal/quote, etc.)</a:t>
            </a:r>
          </a:p>
          <a:p>
            <a:pPr marL="800046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046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14346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 </a:t>
            </a:r>
          </a:p>
          <a:p>
            <a:endParaRPr lang="en-US" sz="2000" dirty="0"/>
          </a:p>
          <a:p>
            <a:endParaRPr lang="en-US" sz="20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C4C44D-2CF3-4B59-BC19-EF123403B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780" y="1865382"/>
            <a:ext cx="266700" cy="314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99D646-FEC7-4692-9867-1D8BCF578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900" y="2354200"/>
            <a:ext cx="266700" cy="314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6CFE13-85A3-43AA-B398-FAAE446BC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400" y="1869953"/>
            <a:ext cx="266700" cy="3143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E57CD8-779E-409D-B5C4-F25918CC4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618" y="2820910"/>
            <a:ext cx="266700" cy="314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C0334B-F9E9-408D-A6DF-45BB88650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881" y="2354201"/>
            <a:ext cx="266700" cy="314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B05AB6-4A06-4C6A-9D7B-401F3D229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711" y="2798875"/>
            <a:ext cx="266700" cy="314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7401D5-7191-4E7C-8A79-897A46347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519" y="1410940"/>
            <a:ext cx="266700" cy="3143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0FC29D-58A0-4AFE-9BC4-AFB46FBA9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729" y="1424784"/>
            <a:ext cx="266700" cy="3143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3E9554-E6B6-468F-8E34-458C02330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170" y="1424783"/>
            <a:ext cx="266700" cy="3143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520C2D-B8F3-4AEC-9092-270C4106E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488" y="1428003"/>
            <a:ext cx="266700" cy="3143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5EC359-AD3D-40D5-808C-3A5540EF1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222" y="1410941"/>
            <a:ext cx="266700" cy="3143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9ABF65-8FEB-4B63-A61B-4FC19FAAB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163" y="3717110"/>
            <a:ext cx="266700" cy="3143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E6D57A-E111-4E45-AB8E-C9679FB77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112" y="3717109"/>
            <a:ext cx="266700" cy="3143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21F33A-9509-43E7-AAB7-C08CEFB53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191" y="3271837"/>
            <a:ext cx="266700" cy="3143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7ABEB2-7A07-4DCA-9183-6C2BB8C33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781" y="3271836"/>
            <a:ext cx="266700" cy="3143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671EA3-A4B5-4906-BCBF-DBCD319ED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514" y="3271835"/>
            <a:ext cx="266700" cy="31432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ADE9C91-53A5-49EA-B943-8B6520DA2215}"/>
              </a:ext>
            </a:extLst>
          </p:cNvPr>
          <p:cNvSpPr/>
          <p:nvPr/>
        </p:nvSpPr>
        <p:spPr>
          <a:xfrm>
            <a:off x="2939750" y="114441"/>
            <a:ext cx="27126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Checklist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8AD0C-94A3-470C-B379-7E55853EA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780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29" y="69219"/>
            <a:ext cx="6292733" cy="684039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891770-1D30-4782-BFE7-F5CC1218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28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07E8E2-BFE4-44F1-B139-9A7C7330C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987" y="80682"/>
            <a:ext cx="5000686" cy="554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39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C1D28-E3C6-4683-BBC4-24001BDA2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53" y="320675"/>
            <a:ext cx="6985653" cy="1325563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latin typeface="Arial" charset="0"/>
              </a:rPr>
              <a:t>Time Required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9AD14F0-C361-4F99-A029-4905641397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636344"/>
              </p:ext>
            </p:extLst>
          </p:nvPr>
        </p:nvGraphicFramePr>
        <p:xfrm>
          <a:off x="1511301" y="2024856"/>
          <a:ext cx="5219697" cy="3952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0714">
                  <a:extLst>
                    <a:ext uri="{9D8B030D-6E8A-4147-A177-3AD203B41FA5}">
                      <a16:colId xmlns:a16="http://schemas.microsoft.com/office/drawing/2014/main" val="332570700"/>
                    </a:ext>
                  </a:extLst>
                </a:gridCol>
                <a:gridCol w="610714">
                  <a:extLst>
                    <a:ext uri="{9D8B030D-6E8A-4147-A177-3AD203B41FA5}">
                      <a16:colId xmlns:a16="http://schemas.microsoft.com/office/drawing/2014/main" val="1916722112"/>
                    </a:ext>
                  </a:extLst>
                </a:gridCol>
                <a:gridCol w="610714">
                  <a:extLst>
                    <a:ext uri="{9D8B030D-6E8A-4147-A177-3AD203B41FA5}">
                      <a16:colId xmlns:a16="http://schemas.microsoft.com/office/drawing/2014/main" val="3404015019"/>
                    </a:ext>
                  </a:extLst>
                </a:gridCol>
                <a:gridCol w="610714">
                  <a:extLst>
                    <a:ext uri="{9D8B030D-6E8A-4147-A177-3AD203B41FA5}">
                      <a16:colId xmlns:a16="http://schemas.microsoft.com/office/drawing/2014/main" val="1261220798"/>
                    </a:ext>
                  </a:extLst>
                </a:gridCol>
                <a:gridCol w="162221">
                  <a:extLst>
                    <a:ext uri="{9D8B030D-6E8A-4147-A177-3AD203B41FA5}">
                      <a16:colId xmlns:a16="http://schemas.microsoft.com/office/drawing/2014/main" val="3275256453"/>
                    </a:ext>
                  </a:extLst>
                </a:gridCol>
                <a:gridCol w="610714">
                  <a:extLst>
                    <a:ext uri="{9D8B030D-6E8A-4147-A177-3AD203B41FA5}">
                      <a16:colId xmlns:a16="http://schemas.microsoft.com/office/drawing/2014/main" val="2105889044"/>
                    </a:ext>
                  </a:extLst>
                </a:gridCol>
                <a:gridCol w="610714">
                  <a:extLst>
                    <a:ext uri="{9D8B030D-6E8A-4147-A177-3AD203B41FA5}">
                      <a16:colId xmlns:a16="http://schemas.microsoft.com/office/drawing/2014/main" val="4163351057"/>
                    </a:ext>
                  </a:extLst>
                </a:gridCol>
                <a:gridCol w="610714">
                  <a:extLst>
                    <a:ext uri="{9D8B030D-6E8A-4147-A177-3AD203B41FA5}">
                      <a16:colId xmlns:a16="http://schemas.microsoft.com/office/drawing/2014/main" val="1431558974"/>
                    </a:ext>
                  </a:extLst>
                </a:gridCol>
                <a:gridCol w="782478">
                  <a:extLst>
                    <a:ext uri="{9D8B030D-6E8A-4147-A177-3AD203B41FA5}">
                      <a16:colId xmlns:a16="http://schemas.microsoft.com/office/drawing/2014/main" val="2374507746"/>
                    </a:ext>
                  </a:extLst>
                </a:gridCol>
              </a:tblGrid>
              <a:tr h="26670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TIME REQUIRED FOR CONTRACT PROCESSING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530354"/>
                  </a:ext>
                </a:extLst>
              </a:tr>
              <a:tr h="276225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BY UHCL OFFICE OF CONTRACTS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4149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7897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8526474"/>
                  </a:ext>
                </a:extLst>
              </a:tr>
              <a:tr h="27622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AGREEMENT TYPE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# BUS. DAYS REQUIRED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9928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6087432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Standard contract</a:t>
                      </a:r>
                      <a:endParaRPr lang="en-US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13</a:t>
                      </a:r>
                      <a:endParaRPr lang="en-US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8769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5488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017345"/>
                  </a:ext>
                </a:extLst>
              </a:tr>
              <a:tr h="2000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Non-standard contract</a:t>
                      </a:r>
                      <a:endParaRPr lang="en-US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</a:t>
                      </a:r>
                      <a:endParaRPr lang="en-US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7043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9108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7264253"/>
                  </a:ext>
                </a:extLst>
              </a:tr>
              <a:tr h="20002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Requiring Chancellor/Pres. signature</a:t>
                      </a:r>
                      <a:endParaRPr lang="en-US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Add 10 days to above</a:t>
                      </a:r>
                      <a:endParaRPr lang="en-US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0685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90088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5792152"/>
                  </a:ext>
                </a:extLst>
              </a:tr>
              <a:tr h="20002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Requiring Board approval</a:t>
                      </a:r>
                      <a:endParaRPr lang="en-US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90</a:t>
                      </a:r>
                      <a:endParaRPr lang="en-US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2467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98158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6053578"/>
                  </a:ext>
                </a:extLst>
              </a:tr>
              <a:tr h="19050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* Leases may require additional time, depending upon complexity</a:t>
                      </a:r>
                      <a:endParaRPr lang="en-US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30245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5606B-C895-4E99-8999-0BB53A865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55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510CA-48BF-45CE-856E-648D3E2AB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0D0-DF68-40C5-9206-C96A88B5D458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0DF141-DBB7-4CDD-8BED-C97E20273850}"/>
              </a:ext>
            </a:extLst>
          </p:cNvPr>
          <p:cNvSpPr>
            <a:spLocks noGrp="1"/>
          </p:cNvSpPr>
          <p:nvPr/>
        </p:nvSpPr>
        <p:spPr>
          <a:xfrm>
            <a:off x="223387" y="901720"/>
            <a:ext cx="8734185" cy="528601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1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President, </a:t>
            </a:r>
            <a:r>
              <a:rPr lang="en-US" sz="11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Dr. Richard Walker 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Up to $300,000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1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Academic Affairs &amp; Provost, Sr. VP </a:t>
            </a:r>
            <a:r>
              <a:rPr lang="en-US" sz="11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Christopher Maynard 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$25K to $300K 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1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Delegated by Christopher Maynard </a:t>
            </a:r>
            <a:r>
              <a:rPr lang="en-US" sz="11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Kathryn Matthew, 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Assoc. Vice President Academic Affairs – Up to $300,000 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1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Delegated by Christopher Maynard, </a:t>
            </a:r>
            <a:r>
              <a:rPr lang="en-US" sz="11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Miguel Gonzalez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Dean, College of Science and Engineering – Up to $25,000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1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Delegated by Christopher Maynard, </a:t>
            </a:r>
            <a:r>
              <a:rPr lang="en-US" sz="11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Joan Pedro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Dean, College of Education – Up to $25,000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1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Delegated by Christopher Maynard </a:t>
            </a:r>
            <a:r>
              <a:rPr lang="en-US" sz="11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Glenn Sanford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Dean, Human Sciences and Humanities – Up to $25,000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1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Delegated by Christopher Maynard </a:t>
            </a:r>
            <a:r>
              <a:rPr lang="en-US" sz="11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Ed Waller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Dean, College of Business – Up to $25,0000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1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Admin. &amp; Finance, </a:t>
            </a:r>
            <a:r>
              <a:rPr lang="en-US" sz="11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Mark Denney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VP Admin. &amp; Finance – Up to $300,000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1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Delegated by Mark Denney, </a:t>
            </a:r>
            <a:r>
              <a:rPr lang="en-US" sz="11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Sherry Hawn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Associate VP, Business Operations – Up to $300,000 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1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University Advancement, </a:t>
            </a:r>
            <a:r>
              <a:rPr lang="en-US" sz="11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Joe Staley,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VP University Advancement - Up to $300,000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1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Strategic Enrollment Management, </a:t>
            </a:r>
            <a:r>
              <a:rPr lang="en-US" sz="11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Dr. Matt </a:t>
            </a:r>
            <a:r>
              <a:rPr lang="en-US" sz="1100" b="1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Aschenbrener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VP for Strategic Enrollment Management - Up to $300,000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1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Student Affairs, </a:t>
            </a:r>
            <a:r>
              <a:rPr lang="en-US" sz="11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Tina Powellson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VP Student Affairs – Up to $300,000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1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Construction and Facilities, </a:t>
            </a:r>
            <a:r>
              <a:rPr lang="en-US" sz="11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Bubba Jones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Interim Associate VP for Facilities Management and Construction - Up to $100,000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1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Purchasing, </a:t>
            </a:r>
            <a:r>
              <a:rPr lang="en-US" sz="11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Debra Carpenter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Executive Director of Purchasing &amp; Payables – Up to $100,000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1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Purchasing, </a:t>
            </a:r>
            <a:r>
              <a:rPr lang="en-US" sz="11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Kimberly August</a:t>
            </a:r>
            <a:r>
              <a:rPr lang="en-US" sz="11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 Procurement Specialist II – Up to $100,000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1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Above $300,000 – Below $500,000, Senior Vice Chancellor / VP for Administration &amp; Finance, </a:t>
            </a:r>
            <a:r>
              <a:rPr lang="en-US" sz="11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UH Raymond S. Bartlett 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1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$500,000 – Below $1,000,000, UHS Chancellor &amp; UH President, </a:t>
            </a:r>
            <a:r>
              <a:rPr lang="en-US" sz="11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Dr. </a:t>
            </a:r>
            <a:r>
              <a:rPr lang="en-US" sz="1100" b="1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Renu</a:t>
            </a:r>
            <a:r>
              <a:rPr lang="en-US" sz="11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100" b="1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Khator</a:t>
            </a:r>
            <a:r>
              <a:rPr lang="en-US" sz="11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11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$1,000,000 &amp; above, Board of Regents, approval required. 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53FC46-1DFE-40E4-9E0E-06D1B972F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955" y="-133828"/>
            <a:ext cx="6985653" cy="1325563"/>
          </a:xfrm>
        </p:spPr>
        <p:txBody>
          <a:bodyPr/>
          <a:lstStyle/>
          <a:p>
            <a:r>
              <a:rPr lang="en-US" dirty="0"/>
              <a:t>Delegation of Authority List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844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B4FC4-A55A-4E4D-9F4D-1DFC98994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340D0-DF68-40C5-9206-C96A88B5D458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90CE9-6A25-41AE-9841-7476BE5A0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493" y="63161"/>
            <a:ext cx="4469860" cy="567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30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84811" y="1816100"/>
            <a:ext cx="6858000" cy="2887663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Questions</a:t>
            </a:r>
            <a:br>
              <a:rPr lang="en-US" sz="7200" b="1" dirty="0">
                <a:latin typeface="Microsoft Tai Le" panose="020B0502040204020203" pitchFamily="34" charset="0"/>
                <a:cs typeface="Microsoft Tai Le" panose="020B0502040204020203" pitchFamily="34" charset="0"/>
              </a:rPr>
            </a:br>
            <a:r>
              <a:rPr lang="en-US" sz="7200" b="1" dirty="0">
                <a:latin typeface="Microsoft Tai Le" panose="020B0502040204020203" pitchFamily="34" charset="0"/>
                <a:cs typeface="Microsoft Tai Le" panose="020B0502040204020203" pitchFamily="34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629514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E6D47-54E2-49EB-99B7-6157ADC03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25700"/>
            <a:ext cx="6985653" cy="37512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Garamond" panose="02020404030301010803" pitchFamily="18" charset="0"/>
              </a:rPr>
              <a:t>This training will help you understand:</a:t>
            </a:r>
            <a:br>
              <a:rPr lang="en-US" sz="2800" dirty="0">
                <a:latin typeface="Garamond" panose="02020404030301010803" pitchFamily="18" charset="0"/>
              </a:rPr>
            </a:br>
            <a:endParaRPr lang="en-US" sz="2800" dirty="0">
              <a:latin typeface="Garamond" panose="02020404030301010803" pitchFamily="18" charset="0"/>
            </a:endParaRPr>
          </a:p>
          <a:p>
            <a:pPr lvl="1"/>
            <a:r>
              <a:rPr lang="en-US" sz="2400" dirty="0">
                <a:latin typeface="Garamond" panose="02020404030301010803" pitchFamily="18" charset="0"/>
              </a:rPr>
              <a:t>The types of contracts we have, </a:t>
            </a:r>
          </a:p>
          <a:p>
            <a:pPr lvl="1"/>
            <a:r>
              <a:rPr lang="en-US" sz="2400" dirty="0">
                <a:latin typeface="Garamond" panose="02020404030301010803" pitchFamily="18" charset="0"/>
              </a:rPr>
              <a:t>The contract process, </a:t>
            </a:r>
          </a:p>
          <a:p>
            <a:pPr lvl="1"/>
            <a:r>
              <a:rPr lang="en-US" sz="2400" dirty="0">
                <a:latin typeface="Garamond" panose="02020404030301010803" pitchFamily="18" charset="0"/>
              </a:rPr>
              <a:t>Compliance requirements,</a:t>
            </a:r>
          </a:p>
          <a:p>
            <a:pPr lvl="1"/>
            <a:r>
              <a:rPr lang="en-US" sz="2400" dirty="0">
                <a:latin typeface="Garamond" panose="02020404030301010803" pitchFamily="18" charset="0"/>
              </a:rPr>
              <a:t>How to satisfy University policies, federal and state laws, and regulations</a:t>
            </a:r>
            <a:r>
              <a:rPr lang="en-US" sz="2400" dirty="0"/>
              <a:t>.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17CC0A-C4B5-4739-A97E-70FE4E7A63E0}"/>
              </a:ext>
            </a:extLst>
          </p:cNvPr>
          <p:cNvSpPr txBox="1">
            <a:spLocks noChangeArrowheads="1"/>
          </p:cNvSpPr>
          <p:nvPr/>
        </p:nvSpPr>
        <p:spPr>
          <a:xfrm>
            <a:off x="378410" y="231940"/>
            <a:ext cx="7082444" cy="1453343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Oswald Regular" panose="02000503000000000000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u="sng" dirty="0">
                <a:latin typeface="Arial" charset="0"/>
              </a:rPr>
              <a:t>Session Purpose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B7579-FD5E-44EF-8AAB-64BD4D7FE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180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85045" y="263746"/>
            <a:ext cx="7082444" cy="1453343"/>
          </a:xfrm>
          <a:ln w="76200">
            <a:solidFill>
              <a:srgbClr val="00B05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latin typeface="Arial" charset="0"/>
              </a:rPr>
              <a:t>Contract Types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130568" y="1914623"/>
            <a:ext cx="7591398" cy="4572000"/>
          </a:xfrm>
        </p:spPr>
        <p:txBody>
          <a:bodyPr rtlCol="0">
            <a:normAutofit/>
          </a:bodyPr>
          <a:lstStyle/>
          <a:p>
            <a:pPr marL="525462" indent="-4572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800" b="1" u="sng" dirty="0">
                <a:latin typeface="Garamond" panose="02020404030301010803" pitchFamily="18" charset="0"/>
              </a:rPr>
              <a:t>Standard</a:t>
            </a:r>
          </a:p>
          <a:p>
            <a:pPr marL="982662" lvl="1" indent="-457200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b="1" dirty="0">
                <a:latin typeface="Garamond" panose="02020404030301010803" pitchFamily="18" charset="0"/>
              </a:rPr>
              <a:t>Uses a basic contract template developed by UH system, with no variation</a:t>
            </a:r>
          </a:p>
          <a:p>
            <a:pPr marL="982662" lvl="1" indent="-457200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b="1" dirty="0">
                <a:latin typeface="Garamond" panose="02020404030301010803" pitchFamily="18" charset="0"/>
              </a:rPr>
              <a:t>The vendor makes no changes to the terms and conditions</a:t>
            </a:r>
          </a:p>
          <a:p>
            <a:pPr marL="525462" indent="-457200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b="1" u="sng" dirty="0">
                <a:latin typeface="Garamond" panose="02020404030301010803" pitchFamily="18" charset="0"/>
              </a:rPr>
              <a:t>Non-Standard</a:t>
            </a:r>
          </a:p>
          <a:p>
            <a:pPr marL="982662" lvl="1" indent="-457200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b="1" dirty="0">
                <a:latin typeface="Garamond" panose="02020404030301010803" pitchFamily="18" charset="0"/>
              </a:rPr>
              <a:t>Uses a vendor’s contract template</a:t>
            </a:r>
          </a:p>
          <a:p>
            <a:pPr marL="982662" lvl="1" indent="-457200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b="1" dirty="0">
                <a:latin typeface="Garamond" panose="02020404030301010803" pitchFamily="18" charset="0"/>
              </a:rPr>
              <a:t>Or a UH template with changes to the terms and conditions</a:t>
            </a:r>
          </a:p>
          <a:p>
            <a:pPr marL="454025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78D24A-288A-44ED-8809-33831823A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784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80274-53BD-4700-966C-BA68D1158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Arial" charset="0"/>
              </a:rPr>
              <a:t>Standard Contract or Agreement - Examples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B65ED3C-4F94-4467-BD3E-8726478A64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160837"/>
              </p:ext>
            </p:extLst>
          </p:nvPr>
        </p:nvGraphicFramePr>
        <p:xfrm>
          <a:off x="628650" y="1830703"/>
          <a:ext cx="6838840" cy="4499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420">
                  <a:extLst>
                    <a:ext uri="{9D8B030D-6E8A-4147-A177-3AD203B41FA5}">
                      <a16:colId xmlns:a16="http://schemas.microsoft.com/office/drawing/2014/main" val="567856720"/>
                    </a:ext>
                  </a:extLst>
                </a:gridCol>
                <a:gridCol w="3419420">
                  <a:extLst>
                    <a:ext uri="{9D8B030D-6E8A-4147-A177-3AD203B41FA5}">
                      <a16:colId xmlns:a16="http://schemas.microsoft.com/office/drawing/2014/main" val="3422290884"/>
                    </a:ext>
                  </a:extLst>
                </a:gridCol>
              </a:tblGrid>
              <a:tr h="399933">
                <a:tc>
                  <a:txBody>
                    <a:bodyPr/>
                    <a:lstStyle/>
                    <a:p>
                      <a:r>
                        <a:rPr lang="en-US" dirty="0"/>
                        <a:t>Contract/Agreement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640119"/>
                  </a:ext>
                </a:extLst>
              </a:tr>
              <a:tr h="699883">
                <a:tc>
                  <a:txBody>
                    <a:bodyPr/>
                    <a:lstStyle/>
                    <a:p>
                      <a:r>
                        <a:rPr lang="en-US" u="sng" dirty="0"/>
                        <a:t>* Standard Purchasing Agreement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Garamond" panose="02020404030301010803" pitchFamily="18" charset="0"/>
                        </a:rPr>
                        <a:t>For any type of services [not goods]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46614"/>
                  </a:ext>
                </a:extLst>
              </a:tr>
              <a:tr h="6998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dirty="0">
                          <a:latin typeface="Garamond" panose="02020404030301010803" pitchFamily="18" charset="0"/>
                        </a:rPr>
                        <a:t>* Performer Agreement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Garamond" panose="02020404030301010803" pitchFamily="18" charset="0"/>
                        </a:rPr>
                        <a:t>For musicians, DJ’s, dancers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629624"/>
                  </a:ext>
                </a:extLst>
              </a:tr>
              <a:tr h="999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dirty="0">
                          <a:latin typeface="Garamond" panose="02020404030301010803" pitchFamily="18" charset="0"/>
                        </a:rPr>
                        <a:t>* Speaker Agreement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Garamond" panose="02020404030301010803" pitchFamily="18" charset="0"/>
                        </a:rPr>
                        <a:t>For workshops, presentations or any speaker event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230687"/>
                  </a:ext>
                </a:extLst>
              </a:tr>
              <a:tr h="9998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dirty="0">
                          <a:latin typeface="Garamond" panose="02020404030301010803" pitchFamily="18" charset="0"/>
                        </a:rPr>
                        <a:t>* Professional Services Agreement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Garamond" panose="02020404030301010803" pitchFamily="18" charset="0"/>
                        </a:rPr>
                        <a:t>For for any medical professionals</a:t>
                      </a:r>
                      <a:br>
                        <a:rPr lang="en-US" sz="1800" dirty="0">
                          <a:latin typeface="Garamond" panose="02020404030301010803" pitchFamily="18" charset="0"/>
                        </a:rPr>
                      </a:br>
                      <a:endParaRPr lang="en-US" sz="1800" dirty="0">
                        <a:latin typeface="Garamond" panose="02020404030301010803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682112"/>
                  </a:ext>
                </a:extLst>
              </a:tr>
              <a:tr h="6998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dirty="0">
                          <a:latin typeface="Garamond" panose="02020404030301010803" pitchFamily="18" charset="0"/>
                        </a:rPr>
                        <a:t>* Revenue Contract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 anticipated revenue of $50k or more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547502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16B869B5-976E-4E63-BF69-2D27060776C3}"/>
              </a:ext>
            </a:extLst>
          </p:cNvPr>
          <p:cNvSpPr txBox="1">
            <a:spLocks noChangeArrowheads="1"/>
          </p:cNvSpPr>
          <p:nvPr/>
        </p:nvSpPr>
        <p:spPr>
          <a:xfrm>
            <a:off x="385045" y="263746"/>
            <a:ext cx="7082444" cy="1453343"/>
          </a:xfrm>
          <a:prstGeom prst="rect">
            <a:avLst/>
          </a:prstGeom>
          <a:ln w="762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Oswald Regular" panose="02000503000000000000" pitchFamily="2" charset="0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b="1" u="sng" dirty="0">
              <a:latin typeface="Arial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F2FCF-A564-4507-A92B-ACC18BEE0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901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E9F65-73F5-4DEB-95AA-0E036BF39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63878"/>
            <a:ext cx="6985653" cy="4351338"/>
          </a:xfrm>
        </p:spPr>
        <p:txBody>
          <a:bodyPr/>
          <a:lstStyle/>
          <a:p>
            <a:pPr marL="45720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US" sz="2000" dirty="0">
                <a:latin typeface="Maiandra GD" pitchFamily="34" charset="0"/>
              </a:rPr>
              <a:t> </a:t>
            </a:r>
            <a:endParaRPr lang="en-US" sz="2000" b="1" i="1" dirty="0">
              <a:latin typeface="Maiandra GD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ECAD895-8752-4469-8259-3C76653952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825" y="263746"/>
            <a:ext cx="7082444" cy="1453343"/>
          </a:xfrm>
          <a:ln w="76200">
            <a:solidFill>
              <a:srgbClr val="00B05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>
                <a:latin typeface="Arial" charset="0"/>
              </a:rPr>
              <a:t>Other Less Common Agreements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2B7B30A-C84B-4296-ABD7-0D99B7630DAA}"/>
              </a:ext>
            </a:extLst>
          </p:cNvPr>
          <p:cNvSpPr txBox="1">
            <a:spLocks noChangeArrowheads="1"/>
          </p:cNvSpPr>
          <p:nvPr/>
        </p:nvSpPr>
        <p:spPr>
          <a:xfrm>
            <a:off x="325777" y="2135471"/>
            <a:ext cx="6811623" cy="42208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2662" lvl="1" indent="-457200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sz="2600" u="sng" dirty="0">
                <a:latin typeface="Garamond" panose="02020404030301010803" pitchFamily="18" charset="0"/>
              </a:rPr>
              <a:t>Articulation Agreement</a:t>
            </a:r>
          </a:p>
          <a:p>
            <a:pPr marL="1439862" lvl="2" indent="-457200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sz="2200" dirty="0">
                <a:latin typeface="Garamond" panose="02020404030301010803" pitchFamily="18" charset="0"/>
              </a:rPr>
              <a:t>Agreement with  Jr and Community Colleges </a:t>
            </a:r>
          </a:p>
          <a:p>
            <a:pPr marL="982662" lvl="1" indent="-457200">
              <a:lnSpc>
                <a:spcPct val="110000"/>
              </a:lnSpc>
              <a:spcBef>
                <a:spcPts val="1200"/>
              </a:spcBef>
              <a:defRPr/>
            </a:pPr>
            <a:endParaRPr lang="en-US" sz="2600" dirty="0">
              <a:latin typeface="Garamond" panose="02020404030301010803" pitchFamily="18" charset="0"/>
            </a:endParaRPr>
          </a:p>
          <a:p>
            <a:pPr marL="982662" lvl="1" indent="-457200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600" u="sng" dirty="0">
                <a:latin typeface="Garamond" panose="02020404030301010803" pitchFamily="18" charset="0"/>
              </a:rPr>
              <a:t>Interagency Agreement</a:t>
            </a:r>
          </a:p>
          <a:p>
            <a:pPr marL="1439862" lvl="2" indent="-457200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400" dirty="0">
                <a:latin typeface="Garamond" panose="02020404030301010803" pitchFamily="18" charset="0"/>
              </a:rPr>
              <a:t>Agreement between two or more Texas agencies </a:t>
            </a:r>
          </a:p>
          <a:p>
            <a:pPr marL="525462" lvl="1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endParaRPr lang="en-US" sz="2600" dirty="0">
              <a:latin typeface="Garamond" panose="02020404030301010803" pitchFamily="18" charset="0"/>
            </a:endParaRPr>
          </a:p>
          <a:p>
            <a:pPr marL="982662" lvl="1" indent="-457200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sz="2600" u="sng" dirty="0">
                <a:latin typeface="Garamond" panose="02020404030301010803" pitchFamily="18" charset="0"/>
              </a:rPr>
              <a:t>Interlocal Agreement</a:t>
            </a:r>
          </a:p>
          <a:p>
            <a:pPr marL="1439862" lvl="2" indent="-457200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sz="2400" dirty="0">
                <a:latin typeface="Garamond" panose="02020404030301010803" pitchFamily="18" charset="0"/>
              </a:rPr>
              <a:t>Agreement between UHCL and local government</a:t>
            </a:r>
          </a:p>
          <a:p>
            <a:pPr marL="525462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3600" dirty="0">
                <a:latin typeface="Garamond" panose="02020404030301010803" pitchFamily="18" charset="0"/>
              </a:rPr>
              <a:t>	</a:t>
            </a:r>
          </a:p>
          <a:p>
            <a:pPr marL="454025" indent="0">
              <a:buFont typeface="Arial" panose="020B0604020202020204" pitchFamily="34" charset="0"/>
              <a:buNone/>
              <a:defRPr/>
            </a:pP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EBC2F-E6BF-479A-8EAF-739DEC3E5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65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E9F65-73F5-4DEB-95AA-0E036BF39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63878"/>
            <a:ext cx="6985653" cy="4351338"/>
          </a:xfrm>
        </p:spPr>
        <p:txBody>
          <a:bodyPr/>
          <a:lstStyle/>
          <a:p>
            <a:pPr marL="45720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US" sz="2000" dirty="0">
                <a:latin typeface="Maiandra GD" pitchFamily="34" charset="0"/>
              </a:rPr>
              <a:t> </a:t>
            </a:r>
            <a:endParaRPr lang="en-US" sz="2000" b="1" i="1" dirty="0">
              <a:latin typeface="Maiandra GD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ECAD895-8752-4469-8259-3C76653952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825" y="263746"/>
            <a:ext cx="7082444" cy="1453343"/>
          </a:xfrm>
          <a:ln w="76200">
            <a:solidFill>
              <a:srgbClr val="00B050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u="sng" dirty="0">
                <a:latin typeface="Arial" charset="0"/>
              </a:rPr>
              <a:t>Other Less Common Agreements. Cont’d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2B7B30A-C84B-4296-ABD7-0D99B7630DAA}"/>
              </a:ext>
            </a:extLst>
          </p:cNvPr>
          <p:cNvSpPr txBox="1">
            <a:spLocks noChangeArrowheads="1"/>
          </p:cNvSpPr>
          <p:nvPr/>
        </p:nvSpPr>
        <p:spPr>
          <a:xfrm>
            <a:off x="325777" y="2352741"/>
            <a:ext cx="7591398" cy="47360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2662" lvl="1" indent="-4572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600" u="sng" dirty="0">
                <a:latin typeface="Garamond" panose="02020404030301010803" pitchFamily="18" charset="0"/>
              </a:rPr>
              <a:t>Affiliation Agreement/ Credit &amp; Non-Credit</a:t>
            </a:r>
          </a:p>
          <a:p>
            <a:pPr marL="1439862" lvl="2" indent="-4572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200" dirty="0">
                <a:latin typeface="Garamond" panose="02020404030301010803" pitchFamily="18" charset="0"/>
              </a:rPr>
              <a:t>Use for field practicum and internships</a:t>
            </a:r>
            <a:br>
              <a:rPr lang="en-US" sz="2200" dirty="0">
                <a:latin typeface="Garamond" panose="02020404030301010803" pitchFamily="18" charset="0"/>
              </a:rPr>
            </a:br>
            <a:r>
              <a:rPr lang="en-US" sz="2200" dirty="0">
                <a:latin typeface="Garamond" panose="02020404030301010803" pitchFamily="18" charset="0"/>
              </a:rPr>
              <a:t> </a:t>
            </a:r>
          </a:p>
          <a:p>
            <a:pPr marL="982662" lvl="1" indent="-4572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400" u="sng" dirty="0">
                <a:latin typeface="Garamond" panose="02020404030301010803" pitchFamily="18" charset="0"/>
              </a:rPr>
              <a:t>Facility License Agreement</a:t>
            </a:r>
          </a:p>
          <a:p>
            <a:pPr marL="1439862" lvl="2" indent="-4572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200" dirty="0">
                <a:latin typeface="Garamond" panose="02020404030301010803" pitchFamily="18" charset="0"/>
              </a:rPr>
              <a:t>Use for campus recreation special events </a:t>
            </a:r>
          </a:p>
          <a:p>
            <a:pPr marL="1439862" lvl="2" indent="-4572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200" dirty="0">
                <a:latin typeface="Garamond" panose="02020404030301010803" pitchFamily="18" charset="0"/>
              </a:rPr>
              <a:t>Can be zero-dollar</a:t>
            </a:r>
          </a:p>
          <a:p>
            <a:pPr marL="1439862" lvl="2" indent="-45720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200" dirty="0">
                <a:latin typeface="Garamond" panose="02020404030301010803" pitchFamily="18" charset="0"/>
              </a:rPr>
              <a:t>Has strong indemnification/hold harmless terms</a:t>
            </a:r>
          </a:p>
          <a:p>
            <a:pPr marL="982662" lvl="2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endParaRPr lang="en-US" sz="2400" dirty="0">
              <a:latin typeface="Garamond" panose="02020404030301010803" pitchFamily="18" charset="0"/>
            </a:endParaRPr>
          </a:p>
          <a:p>
            <a:pPr marL="982662" lvl="1" indent="-4572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600" u="sng" dirty="0">
                <a:latin typeface="Garamond" panose="02020404030301010803" pitchFamily="18" charset="0"/>
              </a:rPr>
              <a:t>Memorandum of Understanding</a:t>
            </a:r>
          </a:p>
          <a:p>
            <a:pPr marL="1439862" lvl="2" indent="-4572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200" dirty="0">
                <a:latin typeface="Garamond" panose="02020404030301010803" pitchFamily="18" charset="0"/>
              </a:rPr>
              <a:t>Formalizes a relationship, arrangement, or understanding between UHCL and another party.</a:t>
            </a:r>
          </a:p>
          <a:p>
            <a:pPr marL="1897062" lvl="3" indent="-4572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800" dirty="0">
                <a:latin typeface="Garamond" panose="02020404030301010803" pitchFamily="18" charset="0"/>
              </a:rPr>
              <a:t>May not be legally binding unless so specified in the agreement.</a:t>
            </a:r>
          </a:p>
          <a:p>
            <a:pPr marL="982662" lvl="2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2400" dirty="0">
              <a:latin typeface="Garamond" panose="02020404030301010803" pitchFamily="18" charset="0"/>
            </a:endParaRPr>
          </a:p>
          <a:p>
            <a:pPr marL="525462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sz="3600" dirty="0">
                <a:latin typeface="Garamond" panose="02020404030301010803" pitchFamily="18" charset="0"/>
              </a:rPr>
              <a:t>	</a:t>
            </a:r>
          </a:p>
          <a:p>
            <a:pPr marL="454025" indent="0">
              <a:buFont typeface="Arial" panose="020B0604020202020204" pitchFamily="34" charset="0"/>
              <a:buNone/>
              <a:defRPr/>
            </a:pP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907CF-89E5-4543-8914-B3190ED9E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177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FD5927C-6E6F-45AD-8F07-7C219EC268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755639"/>
              </p:ext>
            </p:extLst>
          </p:nvPr>
        </p:nvGraphicFramePr>
        <p:xfrm>
          <a:off x="1092200" y="1825624"/>
          <a:ext cx="5943600" cy="4812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6713">
                  <a:extLst>
                    <a:ext uri="{9D8B030D-6E8A-4147-A177-3AD203B41FA5}">
                      <a16:colId xmlns:a16="http://schemas.microsoft.com/office/drawing/2014/main" val="32143160"/>
                    </a:ext>
                  </a:extLst>
                </a:gridCol>
                <a:gridCol w="3776887">
                  <a:extLst>
                    <a:ext uri="{9D8B030D-6E8A-4147-A177-3AD203B41FA5}">
                      <a16:colId xmlns:a16="http://schemas.microsoft.com/office/drawing/2014/main" val="3395145462"/>
                    </a:ext>
                  </a:extLst>
                </a:gridCol>
              </a:tblGrid>
              <a:tr h="343109">
                <a:tc>
                  <a:txBody>
                    <a:bodyPr/>
                    <a:lstStyle/>
                    <a:p>
                      <a:r>
                        <a:rPr lang="en-US" dirty="0"/>
                        <a:t>Dollar Amount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309028"/>
                  </a:ext>
                </a:extLst>
              </a:tr>
              <a:tr h="343109">
                <a:tc>
                  <a:txBody>
                    <a:bodyPr/>
                    <a:lstStyle/>
                    <a:p>
                      <a:r>
                        <a:rPr lang="en-US" dirty="0"/>
                        <a:t>$0-$15k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No bid required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690915"/>
                  </a:ext>
                </a:extLst>
              </a:tr>
              <a:tr h="1515397">
                <a:tc>
                  <a:txBody>
                    <a:bodyPr/>
                    <a:lstStyle/>
                    <a:p>
                      <a:r>
                        <a:rPr lang="en-US" dirty="0"/>
                        <a:t>Over $15k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Specify procurement method: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Garamond" panose="02020404030301010803" pitchFamily="18" charset="0"/>
                        </a:rPr>
                        <a:t>Sole source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Garamond" panose="02020404030301010803" pitchFamily="18" charset="0"/>
                        </a:rPr>
                        <a:t>Bid Solicitations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Garamond" panose="02020404030301010803" pitchFamily="18" charset="0"/>
                        </a:rPr>
                        <a:t>Cooperative Contracts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Garamond" panose="02020404030301010803" pitchFamily="18" charset="0"/>
                        </a:rPr>
                        <a:t>Emergency Purchases</a:t>
                      </a:r>
                    </a:p>
                    <a:p>
                      <a:endParaRPr lang="en-US" sz="1000" dirty="0">
                        <a:latin typeface="Garamond" panose="02020404030301010803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185102"/>
                  </a:ext>
                </a:extLst>
              </a:tr>
              <a:tr h="1325933">
                <a:tc>
                  <a:txBody>
                    <a:bodyPr/>
                    <a:lstStyle/>
                    <a:p>
                      <a:r>
                        <a:rPr lang="en-US" dirty="0"/>
                        <a:t>Over $50k</a:t>
                      </a:r>
                    </a:p>
                    <a:p>
                      <a:r>
                        <a:rPr lang="en-US" dirty="0"/>
                        <a:t>Not Construction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Needs OCA cover sheet</a:t>
                      </a:r>
                    </a:p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(Even if standard contract)</a:t>
                      </a:r>
                    </a:p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Legal review</a:t>
                      </a:r>
                    </a:p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Procurement manages document flow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406448"/>
                  </a:ext>
                </a:extLst>
              </a:tr>
              <a:tr h="1139704">
                <a:tc>
                  <a:txBody>
                    <a:bodyPr/>
                    <a:lstStyle/>
                    <a:p>
                      <a:r>
                        <a:rPr lang="en-US" dirty="0"/>
                        <a:t>Over $100k Construction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9263" indent="-1649413">
                        <a:buNone/>
                        <a:tabLst>
                          <a:tab pos="1655763" algn="l"/>
                        </a:tabLst>
                      </a:pPr>
                      <a:r>
                        <a:rPr lang="en-US" sz="1800" dirty="0">
                          <a:latin typeface="Garamond" panose="02020404030301010803" pitchFamily="18" charset="0"/>
                        </a:rPr>
                        <a:t>Needs OCA cover sheet</a:t>
                      </a:r>
                    </a:p>
                    <a:p>
                      <a:pPr marL="1719263" indent="-1649413">
                        <a:buNone/>
                        <a:tabLst>
                          <a:tab pos="1655763" algn="l"/>
                        </a:tabLst>
                      </a:pPr>
                      <a:r>
                        <a:rPr lang="en-US" sz="1800" dirty="0">
                          <a:latin typeface="Garamond" panose="02020404030301010803" pitchFamily="18" charset="0"/>
                        </a:rPr>
                        <a:t>Legal review</a:t>
                      </a:r>
                    </a:p>
                    <a:p>
                      <a:pPr marL="1719263" indent="-1649413">
                        <a:buNone/>
                        <a:tabLst>
                          <a:tab pos="1655763" algn="l"/>
                        </a:tabLst>
                      </a:pPr>
                      <a:r>
                        <a:rPr lang="en-US" sz="1800" dirty="0">
                          <a:latin typeface="Garamond" panose="02020404030301010803" pitchFamily="18" charset="0"/>
                        </a:rPr>
                        <a:t>Procurement manages document flow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516794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5A20D628-0B0D-4CC6-B42A-202FD0B5CF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6985000" cy="1325563"/>
          </a:xfrm>
          <a:ln w="76200">
            <a:solidFill>
              <a:srgbClr val="00B050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u="sng" dirty="0">
                <a:latin typeface="Arial" charset="0"/>
              </a:rPr>
              <a:t>Contract Threshold Tips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03E68-4426-4970-89E0-D13E991C6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047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29F18-A1AD-49DD-8614-7D9E76EA0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>
              <a:defRPr/>
            </a:pPr>
            <a:r>
              <a:rPr lang="en-US" b="1" u="sng" dirty="0">
                <a:latin typeface="Garamond" panose="02020404030301010803" pitchFamily="18" charset="0"/>
              </a:rPr>
              <a:t>Allow adequate review time !</a:t>
            </a:r>
          </a:p>
          <a:p>
            <a:pPr marL="914400" lvl="1">
              <a:defRPr/>
            </a:pPr>
            <a:r>
              <a:rPr lang="en-US" dirty="0">
                <a:latin typeface="Garamond" panose="02020404030301010803" pitchFamily="18" charset="0"/>
              </a:rPr>
              <a:t>UHS Tax office must review prior to execution. Please allow time for this step.</a:t>
            </a:r>
          </a:p>
          <a:p>
            <a:pPr marL="457200">
              <a:defRPr/>
            </a:pPr>
            <a:endParaRPr lang="en-US" u="sng" dirty="0">
              <a:latin typeface="Maiandra GD" pitchFamily="34" charset="0"/>
            </a:endParaRPr>
          </a:p>
          <a:p>
            <a:pPr marL="571500">
              <a:defRPr/>
            </a:pPr>
            <a:r>
              <a:rPr lang="en-US" b="1" u="sng" dirty="0">
                <a:latin typeface="Garamond" panose="02020404030301010803" pitchFamily="18" charset="0"/>
              </a:rPr>
              <a:t>Submit a complete packet !</a:t>
            </a:r>
          </a:p>
          <a:p>
            <a:pPr marL="1028700" lvl="1">
              <a:defRPr/>
            </a:pPr>
            <a:r>
              <a:rPr lang="en-US" sz="2400" dirty="0">
                <a:latin typeface="Garamond" panose="02020404030301010803" pitchFamily="18" charset="0"/>
              </a:rPr>
              <a:t>Procurement needs BOTH:</a:t>
            </a:r>
          </a:p>
          <a:p>
            <a:pPr marL="1485900" lvl="2">
              <a:defRPr/>
            </a:pPr>
            <a:r>
              <a:rPr lang="en-US" sz="2200" dirty="0">
                <a:latin typeface="Garamond" panose="02020404030301010803" pitchFamily="18" charset="0"/>
              </a:rPr>
              <a:t>Revenue Contract Coversheet and </a:t>
            </a:r>
          </a:p>
          <a:p>
            <a:pPr marL="1485900" lvl="2">
              <a:defRPr/>
            </a:pPr>
            <a:r>
              <a:rPr lang="en-US" sz="2200" dirty="0">
                <a:latin typeface="Garamond" panose="02020404030301010803" pitchFamily="18" charset="0"/>
              </a:rPr>
              <a:t>OCA Coversheet. </a:t>
            </a:r>
          </a:p>
          <a:p>
            <a:pPr marL="571500">
              <a:defRPr/>
            </a:pPr>
            <a:r>
              <a:rPr lang="en-US" sz="2800" dirty="0">
                <a:latin typeface="Garamond" panose="02020404030301010803" pitchFamily="18" charset="0"/>
              </a:rPr>
              <a:t>UHCL </a:t>
            </a:r>
            <a:r>
              <a:rPr lang="en-US" sz="2800" b="1" u="sng" dirty="0">
                <a:latin typeface="Garamond" panose="02020404030301010803" pitchFamily="18" charset="0"/>
              </a:rPr>
              <a:t>routes documents </a:t>
            </a:r>
            <a:r>
              <a:rPr lang="en-US" sz="2800" dirty="0">
                <a:latin typeface="Garamond" panose="02020404030301010803" pitchFamily="18" charset="0"/>
              </a:rPr>
              <a:t>for approval by tax and legal departments</a:t>
            </a:r>
          </a:p>
          <a:p>
            <a:pPr marL="457200">
              <a:defRPr/>
            </a:pPr>
            <a:endParaRPr lang="en-US" dirty="0">
              <a:latin typeface="Maiandra GD" pitchFamily="34" charset="0"/>
            </a:endParaRPr>
          </a:p>
          <a:p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3631FB6-69E7-4E98-8662-4358E12D1D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6985000" cy="1325563"/>
          </a:xfrm>
          <a:ln w="76200">
            <a:solidFill>
              <a:srgbClr val="00B050"/>
            </a:solidFill>
          </a:ln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US" b="1" u="sng" dirty="0">
                <a:latin typeface="Arial" charset="0"/>
              </a:rPr>
              <a:t>Revenue Agreements    Over $50k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B2B3-16C2-47BE-BB5D-50AE291F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955F-7E6A-4D85-9656-E192E776831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918686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l/Internal U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nal u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6cd936c-4516-4569-8c97-7c82d7ab543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4C87697D73DA4C836C3D0DC50A53BD" ma:contentTypeVersion="16" ma:contentTypeDescription="Create a new document." ma:contentTypeScope="" ma:versionID="fd08266c9374fce8624659775d471f32">
  <xsd:schema xmlns:xsd="http://www.w3.org/2001/XMLSchema" xmlns:xs="http://www.w3.org/2001/XMLSchema" xmlns:p="http://schemas.microsoft.com/office/2006/metadata/properties" xmlns:ns3="96cd936c-4516-4569-8c97-7c82d7ab543b" xmlns:ns4="2905cd64-2ad4-4425-b4fa-5161f8f7194d" targetNamespace="http://schemas.microsoft.com/office/2006/metadata/properties" ma:root="true" ma:fieldsID="31530b5545f378ab1848567316883bde" ns3:_="" ns4:_="">
    <xsd:import namespace="96cd936c-4516-4569-8c97-7c82d7ab543b"/>
    <xsd:import namespace="2905cd64-2ad4-4425-b4fa-5161f8f719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cd936c-4516-4569-8c97-7c82d7ab54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05cd64-2ad4-4425-b4fa-5161f8f7194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75299C-120F-44A2-9DA9-49AC815E8D2C}">
  <ds:schemaRefs>
    <ds:schemaRef ds:uri="http://schemas.microsoft.com/office/2006/documentManagement/types"/>
    <ds:schemaRef ds:uri="http://schemas.openxmlformats.org/package/2006/metadata/core-properties"/>
    <ds:schemaRef ds:uri="96cd936c-4516-4569-8c97-7c82d7ab543b"/>
    <ds:schemaRef ds:uri="http://purl.org/dc/terms/"/>
    <ds:schemaRef ds:uri="http://purl.org/dc/dcmitype/"/>
    <ds:schemaRef ds:uri="2905cd64-2ad4-4425-b4fa-5161f8f7194d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2A451CF-CCDA-4484-B8DE-56449FB6FC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D5C5D0-3517-43E8-90E2-4AE1322D9F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cd936c-4516-4569-8c97-7c82d7ab543b"/>
    <ds:schemaRef ds:uri="2905cd64-2ad4-4425-b4fa-5161f8f719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23783</TotalTime>
  <Words>1614</Words>
  <Application>Microsoft Office PowerPoint</Application>
  <PresentationFormat>On-screen Show (4:3)</PresentationFormat>
  <Paragraphs>353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Garamond</vt:lpstr>
      <vt:lpstr>Maiandra GD</vt:lpstr>
      <vt:lpstr>Microsoft Tai Le</vt:lpstr>
      <vt:lpstr>Oswald Regular</vt:lpstr>
      <vt:lpstr>Times New Roman</vt:lpstr>
      <vt:lpstr>Wingdings</vt:lpstr>
      <vt:lpstr>Wingdings 2</vt:lpstr>
      <vt:lpstr>External/Internal Use</vt:lpstr>
      <vt:lpstr>Internal use</vt:lpstr>
      <vt:lpstr>PowerPoint Presentation</vt:lpstr>
      <vt:lpstr>Table of Contents</vt:lpstr>
      <vt:lpstr>PowerPoint Presentation</vt:lpstr>
      <vt:lpstr>Contract Types</vt:lpstr>
      <vt:lpstr>Standard Contract or Agreement - Examples</vt:lpstr>
      <vt:lpstr>Other Less Common Agreements </vt:lpstr>
      <vt:lpstr>Other Less Common Agreements. Cont’d</vt:lpstr>
      <vt:lpstr>Contract Threshold Tips</vt:lpstr>
      <vt:lpstr>Revenue Agreements    Over $50k</vt:lpstr>
      <vt:lpstr>Non-Standard Contracts</vt:lpstr>
      <vt:lpstr>Amendments</vt:lpstr>
      <vt:lpstr> </vt:lpstr>
      <vt:lpstr>Legal Review</vt:lpstr>
      <vt:lpstr>After Legal Review</vt:lpstr>
      <vt:lpstr>Risk Management</vt:lpstr>
      <vt:lpstr>Summary for Purchases Exceeding $100,000</vt:lpstr>
      <vt:lpstr>Information Security Hosted Services Contract Checklist </vt:lpstr>
      <vt:lpstr>Message from Associate Vice Chancellor of Legal Affairs</vt:lpstr>
      <vt:lpstr>FAQs</vt:lpstr>
      <vt:lpstr>PowerPoint Presentation</vt:lpstr>
      <vt:lpstr>PowerPoint Presentation</vt:lpstr>
      <vt:lpstr>PowerPoint Presentation</vt:lpstr>
      <vt:lpstr>Time Required</vt:lpstr>
      <vt:lpstr>Delegation of Authority List </vt:lpstr>
      <vt:lpstr>PowerPoint Presentation</vt:lpstr>
      <vt:lpstr>Questions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Freelance 2</dc:creator>
  <cp:lastModifiedBy>Quiroga, Lidia</cp:lastModifiedBy>
  <cp:revision>286</cp:revision>
  <cp:lastPrinted>2022-12-06T21:01:43Z</cp:lastPrinted>
  <dcterms:created xsi:type="dcterms:W3CDTF">2012-03-22T21:45:24Z</dcterms:created>
  <dcterms:modified xsi:type="dcterms:W3CDTF">2023-08-30T16:01:50Z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0x010100344C87697D73DA4C836C3D0DC50A53BD</vt:lpwstr>
  </property>
</Properties>
</file>