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85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951607" y="5128388"/>
            <a:ext cx="8152765" cy="6180455"/>
          </a:xfrm>
          <a:custGeom>
            <a:avLst/>
            <a:gdLst/>
            <a:ahLst/>
            <a:cxnLst/>
            <a:rect l="l" t="t" r="r" b="b"/>
            <a:pathLst>
              <a:path w="8152765" h="6180455">
                <a:moveTo>
                  <a:pt x="7095825" y="0"/>
                </a:moveTo>
                <a:lnTo>
                  <a:pt x="0" y="6180167"/>
                </a:lnTo>
                <a:lnTo>
                  <a:pt x="8152484" y="6180167"/>
                </a:lnTo>
                <a:lnTo>
                  <a:pt x="8152484" y="1214360"/>
                </a:lnTo>
                <a:lnTo>
                  <a:pt x="7095825" y="0"/>
                </a:lnTo>
                <a:close/>
              </a:path>
            </a:pathLst>
          </a:custGeom>
          <a:solidFill>
            <a:srgbClr val="047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413961" y="0"/>
            <a:ext cx="4690745" cy="5389880"/>
          </a:xfrm>
          <a:custGeom>
            <a:avLst/>
            <a:gdLst/>
            <a:ahLst/>
            <a:cxnLst/>
            <a:rect l="l" t="t" r="r" b="b"/>
            <a:pathLst>
              <a:path w="4690744" h="5389880">
                <a:moveTo>
                  <a:pt x="4690139" y="0"/>
                </a:moveTo>
                <a:lnTo>
                  <a:pt x="0" y="0"/>
                </a:lnTo>
                <a:lnTo>
                  <a:pt x="4690139" y="5389814"/>
                </a:lnTo>
                <a:lnTo>
                  <a:pt x="4690139" y="0"/>
                </a:lnTo>
                <a:close/>
              </a:path>
            </a:pathLst>
          </a:custGeom>
          <a:solidFill>
            <a:srgbClr val="00B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36984" y="7603458"/>
            <a:ext cx="2190153" cy="33281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800" b="0" i="0">
                <a:solidFill>
                  <a:srgbClr val="0078AE"/>
                </a:solidFill>
                <a:latin typeface="Oswald"/>
                <a:cs typeface="Oswa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800" b="0" i="0">
                <a:solidFill>
                  <a:srgbClr val="0078AE"/>
                </a:solidFill>
                <a:latin typeface="Oswald"/>
                <a:cs typeface="Oswa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5872" y="0"/>
            <a:ext cx="14902583" cy="924438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6906259" cy="4511040"/>
          </a:xfrm>
          <a:custGeom>
            <a:avLst/>
            <a:gdLst/>
            <a:ahLst/>
            <a:cxnLst/>
            <a:rect l="l" t="t" r="r" b="b"/>
            <a:pathLst>
              <a:path w="6906259" h="4511040">
                <a:moveTo>
                  <a:pt x="6906135" y="0"/>
                </a:moveTo>
                <a:lnTo>
                  <a:pt x="0" y="0"/>
                </a:lnTo>
                <a:lnTo>
                  <a:pt x="0" y="3202394"/>
                </a:lnTo>
                <a:lnTo>
                  <a:pt x="2981291" y="4510428"/>
                </a:lnTo>
                <a:lnTo>
                  <a:pt x="6906135" y="0"/>
                </a:lnTo>
                <a:close/>
              </a:path>
            </a:pathLst>
          </a:custGeom>
          <a:solidFill>
            <a:srgbClr val="007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714159"/>
            <a:ext cx="2659380" cy="4222750"/>
          </a:xfrm>
          <a:custGeom>
            <a:avLst/>
            <a:gdLst/>
            <a:ahLst/>
            <a:cxnLst/>
            <a:rect l="l" t="t" r="r" b="b"/>
            <a:pathLst>
              <a:path w="2659380" h="4222750">
                <a:moveTo>
                  <a:pt x="0" y="0"/>
                </a:moveTo>
                <a:lnTo>
                  <a:pt x="0" y="4222321"/>
                </a:lnTo>
                <a:lnTo>
                  <a:pt x="2658997" y="1166645"/>
                </a:lnTo>
                <a:lnTo>
                  <a:pt x="0" y="0"/>
                </a:lnTo>
                <a:close/>
              </a:path>
            </a:pathLst>
          </a:custGeom>
          <a:solidFill>
            <a:srgbClr val="00B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6661" y="3626517"/>
            <a:ext cx="261227" cy="1146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800" b="0" i="0">
                <a:solidFill>
                  <a:srgbClr val="0078AE"/>
                </a:solidFill>
                <a:latin typeface="Oswald"/>
                <a:cs typeface="Oswa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5618" y="6506663"/>
            <a:ext cx="7268209" cy="3341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800" b="0" i="0">
                <a:solidFill>
                  <a:srgbClr val="0078AE"/>
                </a:solidFill>
                <a:latin typeface="Oswald"/>
                <a:cs typeface="Oswa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450" y="6433249"/>
            <a:ext cx="12652232" cy="3054041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lang="en-US" sz="8800" b="1" spc="-10" dirty="0"/>
              <a:t>CONTRACTS &amp; AGREEMENTS</a:t>
            </a:r>
            <a:endParaRPr sz="8800" b="1" spc="-10" dirty="0"/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endParaRPr sz="8250" dirty="0">
              <a:latin typeface="Oswald"/>
              <a:cs typeface="Oswa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9417" y="125640"/>
            <a:ext cx="9078595" cy="8361045"/>
            <a:chOff x="209417" y="125640"/>
            <a:chExt cx="9078595" cy="83610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417" y="125640"/>
              <a:ext cx="2190163" cy="322344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60673" y="8470946"/>
              <a:ext cx="7327265" cy="0"/>
            </a:xfrm>
            <a:custGeom>
              <a:avLst/>
              <a:gdLst/>
              <a:ahLst/>
              <a:cxnLst/>
              <a:rect l="l" t="t" r="r" b="b"/>
              <a:pathLst>
                <a:path w="7327265">
                  <a:moveTo>
                    <a:pt x="0" y="0"/>
                  </a:moveTo>
                  <a:lnTo>
                    <a:pt x="7327002" y="0"/>
                  </a:lnTo>
                </a:path>
              </a:pathLst>
            </a:custGeom>
            <a:ln w="31412">
              <a:solidFill>
                <a:srgbClr val="00B2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474" y="732093"/>
            <a:ext cx="10236576" cy="11541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7400" b="1" u="sng" dirty="0"/>
              <a:t>Bids - Summary</a:t>
            </a:r>
            <a:endParaRPr sz="7400" b="1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958474" y="2532925"/>
            <a:ext cx="17627976" cy="8399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0"/>
              </a:spcBef>
            </a:pPr>
            <a:r>
              <a:rPr lang="en-US" sz="4500" b="1" u="sng" dirty="0">
                <a:solidFill>
                  <a:srgbClr val="474C55"/>
                </a:solidFill>
                <a:latin typeface="Oswald"/>
                <a:cs typeface="Oswald"/>
              </a:rPr>
              <a:t>Informal Bids </a:t>
            </a:r>
            <a:r>
              <a:rPr lang="en-US" sz="4500" b="0" u="sng" dirty="0">
                <a:solidFill>
                  <a:srgbClr val="474C55"/>
                </a:solidFill>
                <a:latin typeface="Oswald"/>
                <a:cs typeface="Oswald"/>
              </a:rPr>
              <a:t>- $15,001 - $25,000 – Not posted to ESBD </a:t>
            </a:r>
            <a:endParaRPr lang="en-US" sz="4500" u="sng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2845"/>
              </a:spcBef>
              <a:buChar char="•"/>
              <a:tabLst>
                <a:tab pos="201295" algn="l"/>
              </a:tabLst>
            </a:pPr>
            <a:r>
              <a:rPr lang="en-US" sz="4000" b="0" dirty="0">
                <a:solidFill>
                  <a:srgbClr val="474C55"/>
                </a:solidFill>
                <a:latin typeface="Oswald"/>
                <a:cs typeface="Oswald"/>
              </a:rPr>
              <a:t>Department recommends a vendor in writing</a:t>
            </a:r>
            <a:endParaRPr lang="en-US" sz="40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000" b="0" dirty="0">
                <a:solidFill>
                  <a:srgbClr val="474C55"/>
                </a:solidFill>
                <a:latin typeface="Oswald"/>
                <a:cs typeface="Oswald"/>
              </a:rPr>
              <a:t>Procurement will solicit a minimum of three (3) informal bids</a:t>
            </a:r>
          </a:p>
          <a:p>
            <a:pPr marL="12065" lvl="8">
              <a:spcBef>
                <a:spcPts val="785"/>
              </a:spcBef>
              <a:tabLst>
                <a:tab pos="201295" algn="l"/>
              </a:tabLst>
            </a:pPr>
            <a:r>
              <a:rPr lang="en-US" sz="4000" dirty="0">
                <a:latin typeface="Oswald"/>
                <a:cs typeface="Oswald"/>
              </a:rPr>
              <a:t>		Two must be Historically Underutilized Business (HUB) vendors </a:t>
            </a:r>
            <a:endParaRPr sz="40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sz="4000" b="0" dirty="0">
                <a:solidFill>
                  <a:srgbClr val="474C55"/>
                </a:solidFill>
                <a:latin typeface="Oswald"/>
                <a:cs typeface="Oswald"/>
              </a:rPr>
              <a:t>B</a:t>
            </a:r>
            <a:r>
              <a:rPr lang="en-US" sz="4000" b="0" dirty="0">
                <a:solidFill>
                  <a:srgbClr val="474C55"/>
                </a:solidFill>
                <a:latin typeface="Oswald"/>
                <a:cs typeface="Oswald"/>
              </a:rPr>
              <a:t>ids are not posted to Texas Electronic State Business Daily</a:t>
            </a:r>
            <a:endParaRPr lang="en-US" sz="4500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r>
              <a:rPr lang="en-US" sz="4500" b="1" u="sng" dirty="0">
                <a:solidFill>
                  <a:srgbClr val="474C55"/>
                </a:solidFill>
                <a:latin typeface="Oswald"/>
                <a:cs typeface="Oswald"/>
              </a:rPr>
              <a:t>Formal Bids </a:t>
            </a:r>
            <a:r>
              <a:rPr lang="en-US" sz="4500" u="sng" dirty="0">
                <a:solidFill>
                  <a:srgbClr val="474C55"/>
                </a:solidFill>
                <a:latin typeface="Oswald"/>
                <a:cs typeface="Oswald"/>
              </a:rPr>
              <a:t>– Over $25,000 – Posted to ESBD</a:t>
            </a:r>
            <a:endParaRPr sz="4500" u="sng" dirty="0">
              <a:latin typeface="Oswald"/>
              <a:cs typeface="Oswald"/>
            </a:endParaRPr>
          </a:p>
          <a:p>
            <a:pPr marL="583565" indent="-571500" algn="l">
              <a:lnSpc>
                <a:spcPct val="100000"/>
              </a:lnSpc>
              <a:spcBef>
                <a:spcPts val="785"/>
              </a:spcBef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en-US" sz="4000" dirty="0">
                <a:solidFill>
                  <a:srgbClr val="474C55"/>
                </a:solidFill>
                <a:latin typeface="Oswald"/>
                <a:cs typeface="Oswald"/>
              </a:rPr>
              <a:t>Department recommends a vendor in writing</a:t>
            </a:r>
          </a:p>
          <a:p>
            <a:pPr marL="583565" indent="-571500" algn="l">
              <a:lnSpc>
                <a:spcPct val="100000"/>
              </a:lnSpc>
              <a:spcBef>
                <a:spcPts val="785"/>
              </a:spcBef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en-US" sz="4000" dirty="0">
                <a:solidFill>
                  <a:srgbClr val="474C55"/>
                </a:solidFill>
                <a:latin typeface="Oswald"/>
                <a:cs typeface="Oswald"/>
              </a:rPr>
              <a:t>Procurement will solicit a minimum of three (3) formal, </a:t>
            </a:r>
            <a:r>
              <a:rPr lang="en-US" sz="4000" i="1" u="sng" dirty="0">
                <a:solidFill>
                  <a:srgbClr val="474C55"/>
                </a:solidFill>
                <a:latin typeface="Oswald"/>
                <a:cs typeface="Oswald"/>
              </a:rPr>
              <a:t>written</a:t>
            </a:r>
            <a:r>
              <a:rPr lang="en-US" sz="4000" dirty="0">
                <a:solidFill>
                  <a:srgbClr val="474C55"/>
                </a:solidFill>
                <a:latin typeface="Oswald"/>
                <a:cs typeface="Oswald"/>
              </a:rPr>
              <a:t> bids</a:t>
            </a:r>
          </a:p>
          <a:p>
            <a:pPr marL="12065" lvl="5" algn="l">
              <a:spcBef>
                <a:spcPts val="785"/>
              </a:spcBef>
              <a:tabLst>
                <a:tab pos="201295" algn="l"/>
              </a:tabLst>
            </a:pPr>
            <a:r>
              <a:rPr lang="en-US" sz="4000" dirty="0">
                <a:solidFill>
                  <a:srgbClr val="474C55"/>
                </a:solidFill>
                <a:latin typeface="Oswald"/>
                <a:cs typeface="Oswald"/>
              </a:rPr>
              <a:t>		Two must be HUB vendors</a:t>
            </a:r>
          </a:p>
          <a:p>
            <a:pPr marL="583565" lvl="5" indent="-571500" algn="l">
              <a:spcBef>
                <a:spcPts val="785"/>
              </a:spcBef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en-US" sz="4000" dirty="0">
                <a:solidFill>
                  <a:srgbClr val="474C55"/>
                </a:solidFill>
                <a:latin typeface="Oswald"/>
                <a:cs typeface="Oswald"/>
              </a:rPr>
              <a:t>Bid posted to TX Electronic State Business Daily for minimum of 14 days</a:t>
            </a:r>
          </a:p>
          <a:p>
            <a:pPr marL="583565" lvl="5" indent="-571500" algn="l">
              <a:spcBef>
                <a:spcPts val="785"/>
              </a:spcBef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en-US" sz="4000" dirty="0">
                <a:solidFill>
                  <a:srgbClr val="474C55"/>
                </a:solidFill>
                <a:latin typeface="Oswald"/>
                <a:cs typeface="Oswald"/>
              </a:rPr>
              <a:t>Emergency purchases – contact Procurement for details </a:t>
            </a: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	</a:t>
            </a:r>
            <a:endParaRPr sz="4500" dirty="0">
              <a:latin typeface="Oswald"/>
              <a:cs typeface="Oswa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174" y="2231345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601" y="0"/>
                </a:lnTo>
              </a:path>
            </a:pathLst>
          </a:custGeom>
          <a:ln w="33506">
            <a:solidFill>
              <a:srgbClr val="00B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54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474" y="732093"/>
            <a:ext cx="15037176" cy="11541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7400" dirty="0"/>
              <a:t>Revenue Agreements - Over $50K</a:t>
            </a:r>
            <a:endParaRPr sz="7400" dirty="0"/>
          </a:p>
        </p:txBody>
      </p:sp>
      <p:sp>
        <p:nvSpPr>
          <p:cNvPr id="3" name="object 3"/>
          <p:cNvSpPr txBox="1"/>
          <p:nvPr/>
        </p:nvSpPr>
        <p:spPr>
          <a:xfrm>
            <a:off x="958474" y="2418914"/>
            <a:ext cx="15418176" cy="74764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0"/>
              </a:spcBef>
            </a:pPr>
            <a:r>
              <a:rPr lang="en-US" sz="4500" b="1" u="sng" dirty="0">
                <a:solidFill>
                  <a:srgbClr val="474C55"/>
                </a:solidFill>
                <a:latin typeface="Oswald"/>
                <a:cs typeface="Oswald"/>
              </a:rPr>
              <a:t>Allow adequate review time!</a:t>
            </a:r>
            <a:endParaRPr sz="4500" b="1" u="sng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284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UHS Tax office must review prior to execution. Please allow time for this step.</a:t>
            </a:r>
            <a:b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</a:br>
            <a:endParaRPr lang="en-US" sz="4500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12065">
              <a:lnSpc>
                <a:spcPct val="100000"/>
              </a:lnSpc>
              <a:spcBef>
                <a:spcPts val="2845"/>
              </a:spcBef>
              <a:tabLst>
                <a:tab pos="201295" algn="l"/>
              </a:tabLst>
            </a:pPr>
            <a:r>
              <a:rPr lang="en-US" sz="4500" b="1" u="sng" dirty="0">
                <a:solidFill>
                  <a:srgbClr val="474C55"/>
                </a:solidFill>
                <a:latin typeface="Oswald"/>
                <a:cs typeface="Oswald"/>
              </a:rPr>
              <a:t>Submit a complete packet!</a:t>
            </a:r>
            <a:endParaRPr sz="4500" b="1" u="sng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Procurement needs BOTH:</a:t>
            </a:r>
          </a:p>
          <a:p>
            <a:pPr marL="12065" lvl="2">
              <a:spcBef>
                <a:spcPts val="785"/>
              </a:spcBef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		*Revenue Contract Coversheet </a:t>
            </a:r>
            <a:r>
              <a:rPr lang="en-US" sz="4500" b="1" dirty="0">
                <a:solidFill>
                  <a:srgbClr val="474C55"/>
                </a:solidFill>
                <a:latin typeface="Oswald"/>
                <a:cs typeface="Oswald"/>
              </a:rPr>
              <a:t>and</a:t>
            </a:r>
          </a:p>
          <a:p>
            <a:pPr marL="12065" lvl="2">
              <a:spcBef>
                <a:spcPts val="785"/>
              </a:spcBef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		*OCA Coversheet</a:t>
            </a:r>
            <a:b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</a:br>
            <a:endParaRPr sz="45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3900" dirty="0">
                <a:solidFill>
                  <a:srgbClr val="474C55"/>
                </a:solidFill>
                <a:latin typeface="Oswald"/>
                <a:cs typeface="Oswald"/>
              </a:rPr>
              <a:t>UHCL procurement routes documents for approval by tax &amp; legal departments</a:t>
            </a:r>
            <a:endParaRPr sz="3900" dirty="0">
              <a:latin typeface="Oswald"/>
              <a:cs typeface="Oswa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174" y="2231345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601" y="0"/>
                </a:lnTo>
              </a:path>
            </a:pathLst>
          </a:custGeom>
          <a:ln w="33506">
            <a:solidFill>
              <a:srgbClr val="00B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575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474" y="732093"/>
            <a:ext cx="5568950" cy="1156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7400" u="sng" dirty="0"/>
              <a:t>Legal Review</a:t>
            </a:r>
            <a:endParaRPr sz="7400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958474" y="2532925"/>
            <a:ext cx="15570576" cy="944489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0660" indent="-188595">
              <a:lnSpc>
                <a:spcPct val="100000"/>
              </a:lnSpc>
              <a:spcBef>
                <a:spcPts val="2845"/>
              </a:spcBef>
              <a:buChar char="•"/>
              <a:tabLst>
                <a:tab pos="201295" algn="l"/>
              </a:tabLst>
            </a:pPr>
            <a:r>
              <a:rPr lang="en-US" sz="3600" b="1" u="sng" dirty="0">
                <a:solidFill>
                  <a:srgbClr val="474C55"/>
                </a:solidFill>
                <a:latin typeface="Oswald"/>
                <a:cs typeface="Oswald"/>
              </a:rPr>
              <a:t>When is it required?</a:t>
            </a:r>
            <a:br>
              <a:rPr lang="en-US" sz="3600" b="1" u="sng" dirty="0">
                <a:solidFill>
                  <a:srgbClr val="474C55"/>
                </a:solidFill>
                <a:latin typeface="Oswald"/>
                <a:cs typeface="Oswald"/>
              </a:rPr>
            </a:br>
            <a:r>
              <a:rPr lang="en-US" sz="3600" dirty="0">
                <a:solidFill>
                  <a:srgbClr val="474C55"/>
                </a:solidFill>
                <a:latin typeface="Oswald"/>
                <a:cs typeface="Oswald"/>
              </a:rPr>
              <a:t>		*</a:t>
            </a:r>
            <a:r>
              <a:rPr lang="en-US" sz="3600" b="0" dirty="0">
                <a:solidFill>
                  <a:srgbClr val="474C55"/>
                </a:solidFill>
                <a:latin typeface="Oswald"/>
                <a:cs typeface="Oswald"/>
              </a:rPr>
              <a:t>Any change in contract terms and conditions</a:t>
            </a:r>
            <a:br>
              <a:rPr lang="en-US" sz="3600" b="0" dirty="0">
                <a:solidFill>
                  <a:srgbClr val="474C55"/>
                </a:solidFill>
                <a:latin typeface="Oswald"/>
                <a:cs typeface="Oswald"/>
              </a:rPr>
            </a:br>
            <a:r>
              <a:rPr lang="en-US" sz="3600" b="0" dirty="0">
                <a:solidFill>
                  <a:srgbClr val="474C55"/>
                </a:solidFill>
                <a:latin typeface="Oswald"/>
                <a:cs typeface="Oswald"/>
              </a:rPr>
              <a:t>		*</a:t>
            </a:r>
            <a:r>
              <a:rPr lang="en-US" sz="3600" dirty="0">
                <a:solidFill>
                  <a:srgbClr val="474C55"/>
                </a:solidFill>
                <a:latin typeface="Oswald"/>
                <a:cs typeface="Oswald"/>
              </a:rPr>
              <a:t>Exceeding threshold limits (See  slide #10)</a:t>
            </a:r>
            <a:endParaRPr sz="36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3600" b="1" u="sng" dirty="0">
                <a:solidFill>
                  <a:srgbClr val="474C55"/>
                </a:solidFill>
                <a:latin typeface="Oswald"/>
                <a:cs typeface="Oswald"/>
              </a:rPr>
              <a:t>Submit a complete packet!</a:t>
            </a: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r>
              <a:rPr lang="en-US" sz="3600" dirty="0">
                <a:solidFill>
                  <a:srgbClr val="474C55"/>
                </a:solidFill>
                <a:latin typeface="Oswald"/>
                <a:cs typeface="Oswald"/>
              </a:rPr>
              <a:t>		*OCA Coversheet</a:t>
            </a:r>
            <a:br>
              <a:rPr lang="en-US" sz="3600" u="sng" dirty="0">
                <a:latin typeface="Oswald"/>
                <a:cs typeface="Oswald"/>
              </a:rPr>
            </a:br>
            <a:r>
              <a:rPr lang="en-US" sz="3600" dirty="0">
                <a:latin typeface="Oswald"/>
                <a:cs typeface="Oswald"/>
              </a:rPr>
              <a:t>			*Fill in editable areas (vendor name, address, cost center, amount, a brief 							description of scope of work, etc. </a:t>
            </a: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r>
              <a:rPr lang="en-US" sz="3600" dirty="0">
                <a:latin typeface="Oswald"/>
                <a:cs typeface="Oswald"/>
              </a:rPr>
              <a:t>			*Initial first five lines under certification (left side)</a:t>
            </a: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r>
              <a:rPr lang="en-US" sz="3600" dirty="0">
                <a:latin typeface="Oswald"/>
                <a:cs typeface="Oswald"/>
              </a:rPr>
              <a:t>			*Indicate if request is a rush</a:t>
            </a: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r>
              <a:rPr lang="en-US" sz="3600" dirty="0">
                <a:latin typeface="Oswald"/>
                <a:cs typeface="Oswald"/>
              </a:rPr>
              <a:t>			*Authorized Signatory</a:t>
            </a: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r>
              <a:rPr lang="en-US" sz="3600" dirty="0">
                <a:latin typeface="Oswald"/>
                <a:cs typeface="Oswald"/>
              </a:rPr>
              <a:t>		*Procurement Method (if applicable)</a:t>
            </a: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r>
              <a:rPr lang="en-US" sz="3600" dirty="0">
                <a:latin typeface="Oswald"/>
                <a:cs typeface="Oswald"/>
              </a:rPr>
              <a:t>		*All contract documentation (Agreement, T&amp;Cs, COI, Etc.)</a:t>
            </a:r>
            <a:br>
              <a:rPr lang="en-US" sz="3200" dirty="0">
                <a:latin typeface="Oswald"/>
                <a:cs typeface="Oswald"/>
              </a:rPr>
            </a:br>
            <a:endParaRPr lang="en-US" sz="3200" dirty="0">
              <a:latin typeface="Oswald"/>
              <a:cs typeface="Oswald"/>
            </a:endParaRP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r>
              <a:rPr lang="en-US" sz="4400" b="1" dirty="0">
                <a:solidFill>
                  <a:srgbClr val="FF0000"/>
                </a:solidFill>
                <a:latin typeface="Oswald"/>
                <a:cs typeface="Oswald"/>
              </a:rPr>
              <a:t>Do Not sign the agreement before legal review.</a:t>
            </a: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endParaRPr sz="4500" dirty="0">
              <a:latin typeface="Oswald"/>
              <a:cs typeface="Oswa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174" y="2231345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601" y="0"/>
                </a:lnTo>
              </a:path>
            </a:pathLst>
          </a:custGeom>
          <a:ln w="33506">
            <a:solidFill>
              <a:srgbClr val="00B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969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474" y="732093"/>
            <a:ext cx="11455776" cy="11541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7400" b="1" u="sng" dirty="0"/>
              <a:t>After Legal Review</a:t>
            </a:r>
            <a:endParaRPr sz="7400" b="1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958474" y="2532925"/>
            <a:ext cx="15875376" cy="82201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0"/>
              </a:spcBef>
            </a:pPr>
            <a:r>
              <a:rPr lang="en-US" sz="4500" b="0" dirty="0">
                <a:solidFill>
                  <a:srgbClr val="474C55"/>
                </a:solidFill>
                <a:latin typeface="Oswald"/>
                <a:cs typeface="Oswald"/>
              </a:rPr>
              <a:t>Department steps</a:t>
            </a:r>
            <a:endParaRPr sz="45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284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Reviews documentation / obtain corrections if needed</a:t>
            </a:r>
            <a:endParaRPr sz="45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500" b="1" dirty="0">
                <a:solidFill>
                  <a:srgbClr val="FF0000"/>
                </a:solidFill>
                <a:latin typeface="Oswald"/>
                <a:cs typeface="Oswald"/>
              </a:rPr>
              <a:t>DO NOT SIGN YET</a:t>
            </a:r>
            <a:endParaRPr sz="4500" b="1" dirty="0">
              <a:solidFill>
                <a:srgbClr val="FF0000"/>
              </a:solidFill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Send to vendor for review/approval</a:t>
            </a:r>
            <a:endParaRPr sz="45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Vendor returns signed contract</a:t>
            </a: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UHCL authorized signatory signs contract</a:t>
            </a: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Sends fully executed copy to Procurement</a:t>
            </a:r>
          </a:p>
          <a:p>
            <a:pPr marL="12065" lvl="2">
              <a:spcBef>
                <a:spcPts val="785"/>
              </a:spcBef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		Has final stamp</a:t>
            </a:r>
          </a:p>
          <a:p>
            <a:pPr marL="12065" lvl="2">
              <a:spcBef>
                <a:spcPts val="785"/>
              </a:spcBef>
              <a:tabLst>
                <a:tab pos="201295" algn="l"/>
              </a:tabLst>
            </a:pPr>
            <a:endParaRPr lang="en-US" sz="4500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12065" lvl="2">
              <a:spcBef>
                <a:spcPts val="785"/>
              </a:spcBef>
              <a:tabLst>
                <a:tab pos="201295" algn="l"/>
              </a:tabLst>
            </a:pPr>
            <a:endParaRPr sz="4500" dirty="0">
              <a:latin typeface="Oswald"/>
              <a:cs typeface="Oswa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174" y="2231345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601" y="0"/>
                </a:lnTo>
              </a:path>
            </a:pathLst>
          </a:custGeom>
          <a:ln w="33506">
            <a:solidFill>
              <a:srgbClr val="00B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AAF72-81A7-41E1-8C9C-3FDD75B17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50" y="8950582"/>
            <a:ext cx="3269472" cy="18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29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474" y="732093"/>
            <a:ext cx="9245976" cy="11541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7400" b="1" u="sng" dirty="0"/>
              <a:t>Risk Management</a:t>
            </a:r>
            <a:endParaRPr sz="7400" b="1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958474" y="2532925"/>
            <a:ext cx="12522576" cy="81689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0"/>
              </a:spcBef>
            </a:pPr>
            <a:r>
              <a:rPr lang="en-US" sz="4500" b="1" dirty="0">
                <a:solidFill>
                  <a:srgbClr val="474C55"/>
                </a:solidFill>
                <a:latin typeface="Oswald"/>
                <a:cs typeface="Oswald"/>
              </a:rPr>
              <a:t>Certificate of Insurance (COI)</a:t>
            </a:r>
            <a:endParaRPr sz="4500" b="1" dirty="0">
              <a:latin typeface="Oswald"/>
              <a:cs typeface="Oswald"/>
            </a:endParaRPr>
          </a:p>
          <a:p>
            <a:pPr marL="200660" lvl="2" indent="-188595">
              <a:spcBef>
                <a:spcPts val="284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Required for any vendor providing services on campus.</a:t>
            </a:r>
            <a:b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</a:b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		*Limits must match contract or addendum insurance clauses</a:t>
            </a:r>
            <a:b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</a:b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		*Services are intangible benefits, not tangible goods.</a:t>
            </a:r>
          </a:p>
          <a:p>
            <a:pPr marL="200660" lvl="2" indent="-188595">
              <a:spcBef>
                <a:spcPts val="284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List UHCL as </a:t>
            </a:r>
            <a:r>
              <a:rPr lang="en-US" sz="4500" u="sng" dirty="0">
                <a:solidFill>
                  <a:srgbClr val="474C55"/>
                </a:solidFill>
                <a:latin typeface="Oswald"/>
                <a:cs typeface="Oswald"/>
              </a:rPr>
              <a:t>Certificate Holder </a:t>
            </a: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and </a:t>
            </a:r>
            <a:r>
              <a:rPr lang="en-US" sz="4500" u="sng" dirty="0">
                <a:solidFill>
                  <a:srgbClr val="474C55"/>
                </a:solidFill>
                <a:latin typeface="Oswald"/>
                <a:cs typeface="Oswald"/>
              </a:rPr>
              <a:t>Additional Insured</a:t>
            </a: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. </a:t>
            </a:r>
            <a:endParaRPr sz="45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Waiver of subrogation required</a:t>
            </a: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		*Endorsement required from vendors to avoid being held liable 		 for claims that occur on their jobs here. </a:t>
            </a:r>
            <a:endParaRPr sz="45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UHS reviews any / all insurance waivers</a:t>
            </a:r>
          </a:p>
          <a:p>
            <a:pPr marL="12065" lvl="1">
              <a:spcBef>
                <a:spcPts val="785"/>
              </a:spcBef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		*Allow 7-14 days</a:t>
            </a:r>
            <a:endParaRPr sz="4500" dirty="0">
              <a:latin typeface="Oswald"/>
              <a:cs typeface="Oswa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174" y="2231345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601" y="0"/>
                </a:lnTo>
              </a:path>
            </a:pathLst>
          </a:custGeom>
          <a:ln w="33506">
            <a:solidFill>
              <a:srgbClr val="00B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9588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686" y="701675"/>
            <a:ext cx="17551776" cy="103105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6600" dirty="0"/>
              <a:t>Information Security Hosted Services Contract Checklist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958474" y="2532925"/>
            <a:ext cx="13436976" cy="95051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0"/>
              </a:spcBef>
            </a:pPr>
            <a:r>
              <a:rPr lang="en-US" sz="4500" b="0" dirty="0">
                <a:solidFill>
                  <a:srgbClr val="474C55"/>
                </a:solidFill>
                <a:latin typeface="Oswald"/>
                <a:cs typeface="Oswald"/>
              </a:rPr>
              <a:t>This form is an assessment of information security items to be completed for contracts that include hosting of University information on non-UHS servers.</a:t>
            </a:r>
            <a:endParaRPr sz="45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284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This includes information specific to individual persons.</a:t>
            </a:r>
            <a:endParaRPr sz="45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endParaRPr lang="en-US" sz="4500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This sheet should be submitted along with the proposed contract to the procurement department. </a:t>
            </a:r>
            <a:endParaRPr sz="45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endParaRPr lang="en-US" sz="4500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After assessment by UHS Information Security, this completed checklist will be included in the packet submitted to the Office of Contracts Administration (OCA).</a:t>
            </a:r>
            <a:endParaRPr sz="4500" dirty="0">
              <a:latin typeface="Oswald"/>
              <a:cs typeface="Oswald"/>
            </a:endParaRP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endParaRPr sz="4500" dirty="0">
              <a:latin typeface="Oswald"/>
              <a:cs typeface="Oswa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174" y="2231345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601" y="0"/>
                </a:lnTo>
              </a:path>
            </a:pathLst>
          </a:custGeom>
          <a:ln w="33506">
            <a:solidFill>
              <a:srgbClr val="00B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7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474" y="732093"/>
            <a:ext cx="5568950" cy="1156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7400" b="1" dirty="0"/>
              <a:t>Checklist</a:t>
            </a:r>
            <a:endParaRPr sz="74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831850" y="2238254"/>
            <a:ext cx="17094576" cy="88755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Oswald" panose="02000303000000000000" pitchFamily="2" charset="0"/>
              </a:rPr>
              <a:t>Determine the type of contract / agreement </a:t>
            </a:r>
          </a:p>
          <a:p>
            <a:pPr marL="914346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Oswald" panose="02000303000000000000" pitchFamily="2" charset="0"/>
              </a:rPr>
              <a:t>SPA       SCA       MOU      Affiliation       Articulation       vendor provided    </a:t>
            </a:r>
          </a:p>
          <a:p>
            <a:pPr marL="914346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Oswald" panose="02000303000000000000" pitchFamily="2" charset="0"/>
              </a:rPr>
              <a:t>Is amount &gt;50K       yes       no,   (if yes fill out OCA Coversheet to legal) </a:t>
            </a:r>
          </a:p>
          <a:p>
            <a:pPr marL="914346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Oswald" panose="02000303000000000000" pitchFamily="2" charset="0"/>
              </a:rPr>
              <a:t>Is the contract a service       yes        no, if yes need COI 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Oswald" panose="02000303000000000000" pitchFamily="2" charset="0"/>
              </a:rPr>
              <a:t>Is the contract &gt;15K       yes       no, if yes, need Procurement Method</a:t>
            </a:r>
          </a:p>
          <a:p>
            <a:pPr marL="914346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Oswald" panose="02000303000000000000" pitchFamily="2" charset="0"/>
              </a:rPr>
              <a:t>Sole Source        Emergency       COOP        Bid 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Oswald" panose="02000303000000000000" pitchFamily="2" charset="0"/>
              </a:rPr>
              <a:t>Has UHCL contract been changed/redlined      yes      no, if yes need OCA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Oswald" panose="020003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Oswald" panose="02000303000000000000" pitchFamily="2" charset="0"/>
              </a:rPr>
              <a:t>Typical contract packet to legal should include: </a:t>
            </a:r>
          </a:p>
          <a:p>
            <a:pPr marL="800046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Oswald" panose="02000303000000000000" pitchFamily="2" charset="0"/>
              </a:rPr>
              <a:t>OCA Coversheet </a:t>
            </a:r>
          </a:p>
          <a:p>
            <a:pPr marL="800046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Oswald" panose="02000303000000000000" pitchFamily="2" charset="0"/>
              </a:rPr>
              <a:t>Procurement Method (if applicable) </a:t>
            </a:r>
          </a:p>
          <a:p>
            <a:pPr marL="800046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Oswald" panose="02000303000000000000" pitchFamily="2" charset="0"/>
              </a:rPr>
              <a:t>Contract / Agreement </a:t>
            </a:r>
          </a:p>
          <a:p>
            <a:pPr marL="800046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Oswald" panose="02000303000000000000" pitchFamily="2" charset="0"/>
              </a:rPr>
              <a:t>COI (if applicable)</a:t>
            </a:r>
          </a:p>
          <a:p>
            <a:pPr marL="800046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Oswald" panose="02000303000000000000" pitchFamily="2" charset="0"/>
              </a:rPr>
              <a:t>Additional Documentation (terms &amp; conditions, policies, proposal/quote, etc.)</a:t>
            </a:r>
            <a:endParaRPr sz="3200" dirty="0">
              <a:latin typeface="Oswald" panose="02000303000000000000" pitchFamily="2" charset="0"/>
              <a:cs typeface="Oswa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174" y="2231345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601" y="0"/>
                </a:lnTo>
              </a:path>
            </a:pathLst>
          </a:custGeom>
          <a:ln w="33506">
            <a:solidFill>
              <a:srgbClr val="00B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131B0-E278-46A6-9FF4-277037A06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512" y="5573712"/>
            <a:ext cx="219075" cy="161925"/>
          </a:xfrm>
          <a:prstGeom prst="rect">
            <a:avLst/>
          </a:prstGeom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3D695F4C-07E6-455A-9DA7-65DEA0185B6B}"/>
              </a:ext>
            </a:extLst>
          </p:cNvPr>
          <p:cNvSpPr/>
          <p:nvPr/>
        </p:nvSpPr>
        <p:spPr>
          <a:xfrm flipV="1">
            <a:off x="16102329" y="4968875"/>
            <a:ext cx="45721" cy="152399"/>
          </a:xfrm>
          <a:prstGeom prst="flowChart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34F6D-B97A-46D0-A931-16BB98F21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287" y="3197693"/>
            <a:ext cx="431747" cy="3411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7F399A-0D0B-4875-87AD-24E869E8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636" y="3188553"/>
            <a:ext cx="473978" cy="3503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8812B2-CD05-4E40-974C-7CB29D0B5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363" y="3215066"/>
            <a:ext cx="473979" cy="350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4EAA73-82A2-4BEB-B5B7-8903435EE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119" y="3188552"/>
            <a:ext cx="461612" cy="3411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109B94-D327-420B-80C1-B99A0B907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704" y="3246068"/>
            <a:ext cx="461613" cy="341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C2A0AD-CA47-4F30-9140-C130B91F9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270" y="3935545"/>
            <a:ext cx="461611" cy="3411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CF3DC0-6EA6-43DF-83B8-9556A464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525" y="4106141"/>
            <a:ext cx="175018" cy="1293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6A457-AF21-4AB6-BF1B-D1B2C0CF3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228" y="3935545"/>
            <a:ext cx="461612" cy="3411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35ECEF-8C57-4DF5-BC27-740BD7381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765" y="4699226"/>
            <a:ext cx="473979" cy="3503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C1C690-175C-43AB-8C6D-CB242F212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445" y="4708367"/>
            <a:ext cx="473979" cy="350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B341D7-0072-41B4-9CF6-6AF5FDDB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337" y="5403116"/>
            <a:ext cx="461612" cy="3411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CEA2D1-149B-4B0C-96AF-020BFCDF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553" y="5472048"/>
            <a:ext cx="473979" cy="350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CCD88F-D367-452E-9FCB-76214DBB6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91" y="6153789"/>
            <a:ext cx="473979" cy="350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FA9345-B97F-45DD-8D19-08E8126FD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937" y="6153789"/>
            <a:ext cx="473979" cy="350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C03F0C-2E02-41A7-8BA5-19DF53426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859" y="6078644"/>
            <a:ext cx="575646" cy="4254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0B2D5A-0FD4-4AA3-B88C-A7EC268C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045" y="6889045"/>
            <a:ext cx="363460" cy="2686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2441A8-8905-4564-8FA6-C726B5EF3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650" y="6889045"/>
            <a:ext cx="363460" cy="2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90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474" y="732093"/>
            <a:ext cx="5568950" cy="1156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7400" b="1" dirty="0"/>
              <a:t>Time Required </a:t>
            </a:r>
            <a:endParaRPr sz="7400" b="1" dirty="0"/>
          </a:p>
        </p:txBody>
      </p:sp>
      <p:sp>
        <p:nvSpPr>
          <p:cNvPr id="4" name="object 4"/>
          <p:cNvSpPr/>
          <p:nvPr/>
        </p:nvSpPr>
        <p:spPr>
          <a:xfrm>
            <a:off x="971174" y="2231345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601" y="0"/>
                </a:lnTo>
              </a:path>
            </a:pathLst>
          </a:custGeom>
          <a:ln w="33506">
            <a:solidFill>
              <a:srgbClr val="00B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8C29C-B1C8-4D44-8EB5-FBDE441A6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49" y="2456297"/>
            <a:ext cx="11346820" cy="81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00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031CF-C170-4CDA-B4C4-190BA5B5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205" y="854075"/>
            <a:ext cx="15676245" cy="10334041"/>
          </a:xfrm>
        </p:spPr>
        <p:txBody>
          <a:bodyPr/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70C0"/>
                </a:solidFill>
                <a:latin typeface="Oswald"/>
                <a:cs typeface="Oswald"/>
              </a:rPr>
              <a:t>Don’t forget to obtain signatures on your contract after legal review is completed. 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0070C0"/>
              </a:solidFill>
              <a:latin typeface="Oswald"/>
              <a:cs typeface="Oswald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70C0"/>
                </a:solidFill>
                <a:latin typeface="Oswald"/>
                <a:cs typeface="Oswald"/>
              </a:rPr>
              <a:t>Submit a requisition to obtain a contract number and complete the procurement cycle. </a:t>
            </a:r>
          </a:p>
          <a:p>
            <a:pPr algn="l"/>
            <a:endParaRPr lang="en-US" sz="6000" dirty="0">
              <a:solidFill>
                <a:srgbClr val="0070C0"/>
              </a:solidFill>
              <a:latin typeface="Oswald"/>
              <a:cs typeface="Oswald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70C0"/>
                </a:solidFill>
                <a:latin typeface="Oswald"/>
                <a:cs typeface="Oswald"/>
              </a:rPr>
              <a:t>Submit fully executed agreement to vendor with contract number so they will be able to invoice once services are completed. </a:t>
            </a:r>
            <a:br>
              <a:rPr lang="en-US" sz="900" dirty="0">
                <a:solidFill>
                  <a:srgbClr val="0070C0"/>
                </a:solidFill>
                <a:latin typeface="Oswald"/>
                <a:cs typeface="Oswald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5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474" y="732093"/>
            <a:ext cx="5568950" cy="1156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7400" dirty="0"/>
              <a:t>Session Purpose</a:t>
            </a:r>
            <a:endParaRPr sz="7400" dirty="0"/>
          </a:p>
        </p:txBody>
      </p:sp>
      <p:sp>
        <p:nvSpPr>
          <p:cNvPr id="3" name="object 3"/>
          <p:cNvSpPr txBox="1"/>
          <p:nvPr/>
        </p:nvSpPr>
        <p:spPr>
          <a:xfrm>
            <a:off x="958474" y="2532925"/>
            <a:ext cx="14427576" cy="42447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0"/>
              </a:spcBef>
            </a:pPr>
            <a:r>
              <a:rPr lang="en-US" sz="4500" b="0" dirty="0">
                <a:solidFill>
                  <a:srgbClr val="474C55"/>
                </a:solidFill>
                <a:latin typeface="Oswald"/>
                <a:cs typeface="Oswald"/>
              </a:rPr>
              <a:t>Training will help you understand:</a:t>
            </a:r>
            <a:endParaRPr sz="45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2845"/>
              </a:spcBef>
              <a:buChar char="•"/>
              <a:tabLst>
                <a:tab pos="201295" algn="l"/>
              </a:tabLst>
            </a:pPr>
            <a:r>
              <a:rPr lang="en-US" sz="4500" b="0" dirty="0">
                <a:solidFill>
                  <a:srgbClr val="474C55"/>
                </a:solidFill>
                <a:latin typeface="Oswald"/>
                <a:cs typeface="Oswald"/>
              </a:rPr>
              <a:t>Types of contracts</a:t>
            </a:r>
            <a:endParaRPr sz="45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500" b="0" dirty="0">
                <a:solidFill>
                  <a:srgbClr val="474C55"/>
                </a:solidFill>
                <a:latin typeface="Oswald"/>
                <a:cs typeface="Oswald"/>
              </a:rPr>
              <a:t>Contract process</a:t>
            </a:r>
            <a:endParaRPr sz="45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500" b="0" dirty="0">
                <a:solidFill>
                  <a:srgbClr val="474C55"/>
                </a:solidFill>
                <a:latin typeface="Oswald"/>
                <a:cs typeface="Oswald"/>
              </a:rPr>
              <a:t>Compliance requirements</a:t>
            </a:r>
            <a:endParaRPr sz="45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How to satisfy University policies, federal and state laws, and regulations. </a:t>
            </a:r>
            <a:endParaRPr sz="4500" dirty="0">
              <a:latin typeface="Oswald"/>
              <a:cs typeface="Oswa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174" y="2231345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601" y="0"/>
                </a:lnTo>
              </a:path>
            </a:pathLst>
          </a:custGeom>
          <a:ln w="33506">
            <a:solidFill>
              <a:srgbClr val="00B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474" y="732093"/>
            <a:ext cx="5568950" cy="1156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7400" dirty="0"/>
              <a:t>Contract Types</a:t>
            </a:r>
            <a:endParaRPr sz="7400" dirty="0"/>
          </a:p>
        </p:txBody>
      </p:sp>
      <p:sp>
        <p:nvSpPr>
          <p:cNvPr id="3" name="object 3"/>
          <p:cNvSpPr txBox="1"/>
          <p:nvPr/>
        </p:nvSpPr>
        <p:spPr>
          <a:xfrm>
            <a:off x="958474" y="2532925"/>
            <a:ext cx="14503776" cy="5994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0"/>
              </a:spcBef>
            </a:pPr>
            <a:r>
              <a:rPr lang="en-US" sz="5400" b="1" u="sng" dirty="0">
                <a:solidFill>
                  <a:srgbClr val="474C55"/>
                </a:solidFill>
                <a:latin typeface="Oswald"/>
                <a:cs typeface="Oswald"/>
              </a:rPr>
              <a:t>Standard</a:t>
            </a:r>
            <a:endParaRPr sz="5400" b="1" u="sng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2845"/>
              </a:spcBef>
              <a:buChar char="•"/>
              <a:tabLst>
                <a:tab pos="201295" algn="l"/>
              </a:tabLst>
            </a:pPr>
            <a:r>
              <a:rPr lang="en-US" sz="4500" b="0" dirty="0">
                <a:solidFill>
                  <a:srgbClr val="474C55"/>
                </a:solidFill>
                <a:latin typeface="Oswald"/>
                <a:cs typeface="Oswald"/>
              </a:rPr>
              <a:t>Uses a basic contract template developed by UH System.</a:t>
            </a:r>
            <a:endParaRPr sz="45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The vendor makes no changes to the terms and conditions.</a:t>
            </a: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endParaRPr lang="en-US" sz="4500" u="sng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r>
              <a:rPr lang="en-US" sz="4500" b="1" u="sng" dirty="0">
                <a:solidFill>
                  <a:srgbClr val="474C55"/>
                </a:solidFill>
                <a:latin typeface="Oswald"/>
                <a:cs typeface="Oswald"/>
              </a:rPr>
              <a:t>Non-Standard</a:t>
            </a:r>
            <a:endParaRPr sz="4500" b="1" u="sng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Uses a vendor’s contract agreement</a:t>
            </a:r>
            <a:endParaRPr sz="45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Or a UHS template with changes to the terms and conditions.</a:t>
            </a:r>
            <a:endParaRPr sz="4500" dirty="0">
              <a:latin typeface="Oswald"/>
              <a:cs typeface="Oswa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174" y="2231345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601" y="0"/>
                </a:lnTo>
              </a:path>
            </a:pathLst>
          </a:custGeom>
          <a:ln w="33506">
            <a:solidFill>
              <a:srgbClr val="00B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88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474" y="732093"/>
            <a:ext cx="11379576" cy="11541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7400" dirty="0"/>
              <a:t>Standard Agreements - Examples</a:t>
            </a:r>
            <a:endParaRPr sz="7400" dirty="0"/>
          </a:p>
        </p:txBody>
      </p:sp>
      <p:sp>
        <p:nvSpPr>
          <p:cNvPr id="3" name="object 3"/>
          <p:cNvSpPr txBox="1"/>
          <p:nvPr/>
        </p:nvSpPr>
        <p:spPr>
          <a:xfrm>
            <a:off x="958474" y="2532925"/>
            <a:ext cx="15037175" cy="47833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0"/>
              </a:spcBef>
            </a:pPr>
            <a:endParaRPr lang="en-US" sz="4500" b="0" spc="-50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endParaRPr lang="en-US" sz="4500" spc="-50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endParaRPr lang="en-US" sz="4500" spc="-50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endParaRPr lang="en-US" sz="4500" spc="-50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endParaRPr lang="en-US" sz="4500" spc="-50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endParaRPr sz="4500" dirty="0">
              <a:latin typeface="Oswald"/>
              <a:cs typeface="Oswa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174" y="2231345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601" y="0"/>
                </a:lnTo>
              </a:path>
            </a:pathLst>
          </a:custGeom>
          <a:ln w="33506">
            <a:solidFill>
              <a:srgbClr val="00B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E54D64-C984-4DF0-A4C1-1BDF3C18E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5419"/>
              </p:ext>
            </p:extLst>
          </p:nvPr>
        </p:nvGraphicFramePr>
        <p:xfrm>
          <a:off x="524480" y="2378074"/>
          <a:ext cx="12346970" cy="792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3485">
                  <a:extLst>
                    <a:ext uri="{9D8B030D-6E8A-4147-A177-3AD203B41FA5}">
                      <a16:colId xmlns:a16="http://schemas.microsoft.com/office/drawing/2014/main" val="3629915855"/>
                    </a:ext>
                  </a:extLst>
                </a:gridCol>
                <a:gridCol w="6173485">
                  <a:extLst>
                    <a:ext uri="{9D8B030D-6E8A-4147-A177-3AD203B41FA5}">
                      <a16:colId xmlns:a16="http://schemas.microsoft.com/office/drawing/2014/main" val="1868079088"/>
                    </a:ext>
                  </a:extLst>
                </a:gridCol>
              </a:tblGrid>
              <a:tr h="71759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Oswald Regular" panose="02000503000000000000" pitchFamily="2" charset="0"/>
                        </a:rPr>
                        <a:t>Contract/Agreement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Oswald Regular" panose="02000503000000000000" pitchFamily="2" charset="0"/>
                        </a:rPr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335948"/>
                  </a:ext>
                </a:extLst>
              </a:tr>
              <a:tr h="1216799">
                <a:tc>
                  <a:txBody>
                    <a:bodyPr/>
                    <a:lstStyle/>
                    <a:p>
                      <a:r>
                        <a:rPr lang="en-US" sz="3600" u="sng" dirty="0">
                          <a:latin typeface="Oswald Regular" panose="02000503000000000000" pitchFamily="2" charset="0"/>
                        </a:rPr>
                        <a:t>* Standard Purchasing 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atin typeface="Oswald Regular" panose="02000503000000000000" pitchFamily="2" charset="0"/>
                        </a:rPr>
                        <a:t>For any type of services [not goods]</a:t>
                      </a:r>
                    </a:p>
                    <a:p>
                      <a:endParaRPr lang="en-US" sz="3600" dirty="0">
                        <a:latin typeface="Oswald Regular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9723"/>
                  </a:ext>
                </a:extLst>
              </a:tr>
              <a:tr h="1216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u="sng" dirty="0">
                          <a:latin typeface="Oswald Regular" panose="02000503000000000000" pitchFamily="2" charset="0"/>
                        </a:rPr>
                        <a:t>* Performer Agreement</a:t>
                      </a:r>
                    </a:p>
                    <a:p>
                      <a:endParaRPr lang="en-US" sz="3600" dirty="0">
                        <a:latin typeface="Oswald Regular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atin typeface="Oswald Regular" panose="02000503000000000000" pitchFamily="2" charset="0"/>
                        </a:rPr>
                        <a:t>For musicians, DJ’s, dancers</a:t>
                      </a:r>
                    </a:p>
                    <a:p>
                      <a:endParaRPr lang="en-US" sz="3600" dirty="0">
                        <a:latin typeface="Oswald Regular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95274"/>
                  </a:ext>
                </a:extLst>
              </a:tr>
              <a:tr h="1778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u="sng" dirty="0">
                          <a:latin typeface="Oswald Regular" panose="02000503000000000000" pitchFamily="2" charset="0"/>
                        </a:rPr>
                        <a:t>* Speaker Agreement</a:t>
                      </a:r>
                    </a:p>
                    <a:p>
                      <a:endParaRPr lang="en-US" sz="3600" dirty="0">
                        <a:latin typeface="Oswald Regular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Oswald Regular" panose="02000503000000000000" pitchFamily="2" charset="0"/>
                        </a:rPr>
                        <a:t>For workshops, presentations or any speaker event</a:t>
                      </a:r>
                    </a:p>
                    <a:p>
                      <a:endParaRPr lang="en-US" sz="3600" dirty="0">
                        <a:latin typeface="Oswald Regular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450905"/>
                  </a:ext>
                </a:extLst>
              </a:tr>
              <a:tr h="1778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u="sng" dirty="0">
                          <a:latin typeface="Oswald Regular" panose="02000503000000000000" pitchFamily="2" charset="0"/>
                        </a:rPr>
                        <a:t>* Professional Services Agreement</a:t>
                      </a:r>
                    </a:p>
                    <a:p>
                      <a:endParaRPr lang="en-US" sz="3600" dirty="0">
                        <a:latin typeface="Oswald Regular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atin typeface="Oswald Regular" panose="02000503000000000000" pitchFamily="2" charset="0"/>
                        </a:rPr>
                        <a:t>For for any medical professionals</a:t>
                      </a:r>
                      <a:br>
                        <a:rPr lang="en-US" sz="3600" dirty="0">
                          <a:latin typeface="Oswald Regular" panose="02000503000000000000" pitchFamily="2" charset="0"/>
                        </a:rPr>
                      </a:br>
                      <a:endParaRPr lang="en-US" sz="3600" dirty="0">
                        <a:latin typeface="Oswald Regular" panose="02000503000000000000" pitchFamily="2" charset="0"/>
                      </a:endParaRPr>
                    </a:p>
                    <a:p>
                      <a:endParaRPr lang="en-US" sz="3600" dirty="0">
                        <a:latin typeface="Oswald Regular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20489"/>
                  </a:ext>
                </a:extLst>
              </a:tr>
              <a:tr h="1216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u="sng" dirty="0">
                          <a:latin typeface="Oswald Regular" panose="02000503000000000000" pitchFamily="2" charset="0"/>
                        </a:rPr>
                        <a:t>* Revenue Contract</a:t>
                      </a:r>
                    </a:p>
                    <a:p>
                      <a:endParaRPr lang="en-US" sz="3600" dirty="0">
                        <a:latin typeface="Oswald Regular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Oswald Regular" panose="02000503000000000000" pitchFamily="2" charset="0"/>
                        </a:rPr>
                        <a:t>For anticipated revenue of $50k or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691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54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474" y="732093"/>
            <a:ext cx="13817976" cy="11541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7400" dirty="0"/>
              <a:t>Other Less Common Agreements</a:t>
            </a:r>
            <a:endParaRPr sz="7400" dirty="0"/>
          </a:p>
        </p:txBody>
      </p:sp>
      <p:sp>
        <p:nvSpPr>
          <p:cNvPr id="3" name="object 3"/>
          <p:cNvSpPr txBox="1"/>
          <p:nvPr/>
        </p:nvSpPr>
        <p:spPr>
          <a:xfrm>
            <a:off x="958474" y="2532925"/>
            <a:ext cx="14427576" cy="63876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2">
              <a:lnSpc>
                <a:spcPct val="114500"/>
              </a:lnSpc>
              <a:spcBef>
                <a:spcPts val="90"/>
              </a:spcBef>
            </a:pPr>
            <a:r>
              <a:rPr lang="en-US" sz="4500" b="1" u="sng" dirty="0">
                <a:solidFill>
                  <a:srgbClr val="474C55"/>
                </a:solidFill>
                <a:latin typeface="Oswald"/>
                <a:cs typeface="Oswald"/>
              </a:rPr>
              <a:t>Articulation Agreement </a:t>
            </a:r>
          </a:p>
          <a:p>
            <a:pPr marL="698500" marR="5080" lvl="2" indent="-685800">
              <a:lnSpc>
                <a:spcPct val="1145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Agreement with Junior and Community Colleges </a:t>
            </a:r>
            <a:endParaRPr sz="4500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endParaRPr lang="en-US" sz="4500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r>
              <a:rPr lang="en-US" sz="4500" b="1" u="sng" dirty="0">
                <a:solidFill>
                  <a:srgbClr val="474C55"/>
                </a:solidFill>
                <a:latin typeface="Oswald"/>
                <a:cs typeface="Oswald"/>
              </a:rPr>
              <a:t>Interagency Agreement </a:t>
            </a:r>
            <a:endParaRPr sz="4500" b="1" dirty="0">
              <a:latin typeface="Oswald"/>
              <a:cs typeface="Oswald"/>
            </a:endParaRPr>
          </a:p>
          <a:p>
            <a:pPr marL="697865" indent="-685800">
              <a:lnSpc>
                <a:spcPct val="100000"/>
              </a:lnSpc>
              <a:spcBef>
                <a:spcPts val="785"/>
              </a:spcBef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Agreement between two or more Texas agencies</a:t>
            </a: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endParaRPr lang="en-US" sz="4500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r>
              <a:rPr lang="en-US" sz="4500" b="1" u="sng" dirty="0">
                <a:solidFill>
                  <a:srgbClr val="474C55"/>
                </a:solidFill>
                <a:latin typeface="Oswald"/>
                <a:cs typeface="Oswald"/>
              </a:rPr>
              <a:t>Interlocal Agreement</a:t>
            </a:r>
          </a:p>
          <a:p>
            <a:pPr marL="697865" indent="-685800">
              <a:lnSpc>
                <a:spcPct val="100000"/>
              </a:lnSpc>
              <a:spcBef>
                <a:spcPts val="785"/>
              </a:spcBef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en-US" sz="4500" dirty="0">
                <a:solidFill>
                  <a:srgbClr val="474C55"/>
                </a:solidFill>
                <a:latin typeface="Oswald"/>
                <a:cs typeface="Oswald"/>
              </a:rPr>
              <a:t>Agreement between UHCL and local government</a:t>
            </a:r>
            <a:endParaRPr sz="4500" dirty="0">
              <a:latin typeface="Oswald"/>
              <a:cs typeface="Oswa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174" y="2231345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601" y="0"/>
                </a:lnTo>
              </a:path>
            </a:pathLst>
          </a:custGeom>
          <a:ln w="33506">
            <a:solidFill>
              <a:srgbClr val="00B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68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474" y="732093"/>
            <a:ext cx="13817976" cy="11541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7400" dirty="0"/>
              <a:t>Other Less Common Agreements Cont’d</a:t>
            </a:r>
            <a:endParaRPr sz="7400" dirty="0"/>
          </a:p>
        </p:txBody>
      </p:sp>
      <p:sp>
        <p:nvSpPr>
          <p:cNvPr id="3" name="object 3"/>
          <p:cNvSpPr txBox="1"/>
          <p:nvPr/>
        </p:nvSpPr>
        <p:spPr>
          <a:xfrm>
            <a:off x="908050" y="2532925"/>
            <a:ext cx="9703176" cy="96449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0"/>
              </a:spcBef>
            </a:pPr>
            <a:r>
              <a:rPr lang="en-US" sz="4000" b="1" u="sng" dirty="0">
                <a:solidFill>
                  <a:srgbClr val="474C55"/>
                </a:solidFill>
                <a:latin typeface="Oswald"/>
                <a:cs typeface="Oswald"/>
              </a:rPr>
              <a:t>Affiliation Agreement/Credit &amp; Non-Credit</a:t>
            </a:r>
            <a:endParaRPr sz="4000" b="1" u="sng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2845"/>
              </a:spcBef>
              <a:buChar char="•"/>
              <a:tabLst>
                <a:tab pos="201295" algn="l"/>
              </a:tabLst>
            </a:pPr>
            <a:r>
              <a:rPr lang="en-US" sz="4000" b="0" dirty="0">
                <a:solidFill>
                  <a:srgbClr val="474C55"/>
                </a:solidFill>
                <a:latin typeface="Oswald"/>
                <a:cs typeface="Oswald"/>
              </a:rPr>
              <a:t>Use for field practicum and internships</a:t>
            </a:r>
            <a:br>
              <a:rPr lang="en-US" sz="4000" b="0" dirty="0">
                <a:solidFill>
                  <a:srgbClr val="474C55"/>
                </a:solidFill>
                <a:latin typeface="Oswald"/>
                <a:cs typeface="Oswald"/>
              </a:rPr>
            </a:br>
            <a:endParaRPr lang="en-US" sz="4000" b="0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12065">
              <a:lnSpc>
                <a:spcPct val="100000"/>
              </a:lnSpc>
              <a:spcBef>
                <a:spcPts val="2845"/>
              </a:spcBef>
              <a:tabLst>
                <a:tab pos="201295" algn="l"/>
              </a:tabLst>
            </a:pPr>
            <a:r>
              <a:rPr lang="en-US" sz="4000" b="1" u="sng" dirty="0">
                <a:solidFill>
                  <a:srgbClr val="474C55"/>
                </a:solidFill>
                <a:latin typeface="Oswald"/>
                <a:cs typeface="Oswald"/>
              </a:rPr>
              <a:t>Facility License Agreement</a:t>
            </a:r>
            <a:endParaRPr sz="4000" b="1" u="sng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000" b="0" dirty="0">
                <a:solidFill>
                  <a:srgbClr val="474C55"/>
                </a:solidFill>
                <a:latin typeface="Oswald"/>
                <a:cs typeface="Oswald"/>
              </a:rPr>
              <a:t>Use for campus special events</a:t>
            </a: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000" dirty="0">
                <a:solidFill>
                  <a:srgbClr val="474C55"/>
                </a:solidFill>
                <a:latin typeface="Oswald"/>
                <a:cs typeface="Oswald"/>
              </a:rPr>
              <a:t>Can be zero-dollar</a:t>
            </a: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000" dirty="0">
                <a:solidFill>
                  <a:srgbClr val="474C55"/>
                </a:solidFill>
                <a:latin typeface="Oswald"/>
                <a:cs typeface="Oswald"/>
              </a:rPr>
              <a:t>Has strong indemnification/hold harmless terms</a:t>
            </a: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endParaRPr lang="en-US" sz="4000" u="sng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r>
              <a:rPr lang="en-US" sz="4000" b="1" u="sng" dirty="0">
                <a:solidFill>
                  <a:srgbClr val="474C55"/>
                </a:solidFill>
                <a:latin typeface="Oswald"/>
                <a:cs typeface="Oswald"/>
              </a:rPr>
              <a:t>Memorandum of Understanding</a:t>
            </a:r>
            <a:endParaRPr sz="4000" b="1" u="sng" dirty="0"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000" dirty="0">
                <a:solidFill>
                  <a:srgbClr val="474C55"/>
                </a:solidFill>
                <a:latin typeface="Oswald"/>
                <a:cs typeface="Oswald"/>
              </a:rPr>
              <a:t>Formalizes a relationship, arrangement or understanding between UHCL and another party</a:t>
            </a:r>
          </a:p>
          <a:p>
            <a:pPr marL="12065">
              <a:lnSpc>
                <a:spcPct val="100000"/>
              </a:lnSpc>
              <a:spcBef>
                <a:spcPts val="785"/>
              </a:spcBef>
              <a:tabLst>
                <a:tab pos="201295" algn="l"/>
              </a:tabLst>
            </a:pPr>
            <a:r>
              <a:rPr lang="en-US" sz="4000" dirty="0">
                <a:latin typeface="Oswald"/>
                <a:cs typeface="Oswald"/>
              </a:rPr>
              <a:t>       *</a:t>
            </a:r>
            <a:r>
              <a:rPr lang="en-US" sz="3400" dirty="0">
                <a:latin typeface="Oswald"/>
                <a:cs typeface="Oswald"/>
              </a:rPr>
              <a:t>May not be legally binding unless so specified in the agreement</a:t>
            </a:r>
            <a:endParaRPr sz="3400" dirty="0">
              <a:latin typeface="Oswald"/>
              <a:cs typeface="Oswald"/>
            </a:endParaRPr>
          </a:p>
          <a:p>
            <a:pPr marL="200660" lvl="8" indent="-188595">
              <a:spcBef>
                <a:spcPts val="785"/>
              </a:spcBef>
              <a:buChar char="•"/>
              <a:tabLst>
                <a:tab pos="201295" algn="l"/>
              </a:tabLst>
            </a:pPr>
            <a:endParaRPr sz="4000" dirty="0">
              <a:latin typeface="Oswald"/>
              <a:cs typeface="Oswa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174" y="2231345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601" y="0"/>
                </a:lnTo>
              </a:path>
            </a:pathLst>
          </a:custGeom>
          <a:ln w="33506">
            <a:solidFill>
              <a:srgbClr val="00B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74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474" y="732093"/>
            <a:ext cx="10236576" cy="11541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7400" dirty="0"/>
              <a:t>Contract Threshold Tips</a:t>
            </a:r>
            <a:endParaRPr sz="7400" dirty="0"/>
          </a:p>
        </p:txBody>
      </p:sp>
      <p:sp>
        <p:nvSpPr>
          <p:cNvPr id="3" name="object 3"/>
          <p:cNvSpPr txBox="1"/>
          <p:nvPr/>
        </p:nvSpPr>
        <p:spPr>
          <a:xfrm>
            <a:off x="958474" y="2532925"/>
            <a:ext cx="13513176" cy="72188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0"/>
              </a:spcBef>
            </a:pPr>
            <a:endParaRPr lang="en-US" sz="4500" dirty="0">
              <a:latin typeface="Oswald"/>
              <a:cs typeface="Oswald"/>
            </a:endParaRPr>
          </a:p>
          <a:p>
            <a:pPr marL="12700" marR="5080">
              <a:lnSpc>
                <a:spcPct val="114500"/>
              </a:lnSpc>
              <a:spcBef>
                <a:spcPts val="90"/>
              </a:spcBef>
            </a:pPr>
            <a:endParaRPr lang="en-US" sz="4500" dirty="0">
              <a:latin typeface="Oswald"/>
              <a:cs typeface="Oswald"/>
            </a:endParaRPr>
          </a:p>
          <a:p>
            <a:pPr marL="12700" marR="5080">
              <a:lnSpc>
                <a:spcPct val="114500"/>
              </a:lnSpc>
              <a:spcBef>
                <a:spcPts val="90"/>
              </a:spcBef>
            </a:pPr>
            <a:endParaRPr lang="en-US" sz="4500" dirty="0">
              <a:latin typeface="Oswald"/>
              <a:cs typeface="Oswald"/>
            </a:endParaRPr>
          </a:p>
          <a:p>
            <a:pPr marL="12700" marR="5080">
              <a:lnSpc>
                <a:spcPct val="114500"/>
              </a:lnSpc>
              <a:spcBef>
                <a:spcPts val="90"/>
              </a:spcBef>
            </a:pPr>
            <a:endParaRPr lang="en-US" sz="4500" dirty="0">
              <a:latin typeface="Oswald"/>
              <a:cs typeface="Oswald"/>
            </a:endParaRPr>
          </a:p>
          <a:p>
            <a:pPr marL="12700" marR="5080">
              <a:lnSpc>
                <a:spcPct val="114500"/>
              </a:lnSpc>
              <a:spcBef>
                <a:spcPts val="90"/>
              </a:spcBef>
            </a:pPr>
            <a:endParaRPr lang="en-US" sz="4500" dirty="0">
              <a:latin typeface="Oswald"/>
              <a:cs typeface="Oswald"/>
            </a:endParaRPr>
          </a:p>
          <a:p>
            <a:pPr marL="12700" marR="5080">
              <a:lnSpc>
                <a:spcPct val="114500"/>
              </a:lnSpc>
              <a:spcBef>
                <a:spcPts val="90"/>
              </a:spcBef>
            </a:pPr>
            <a:endParaRPr lang="en-US" sz="4500" dirty="0">
              <a:latin typeface="Oswald"/>
              <a:cs typeface="Oswald"/>
            </a:endParaRPr>
          </a:p>
          <a:p>
            <a:pPr marL="12700" marR="5080">
              <a:lnSpc>
                <a:spcPct val="114500"/>
              </a:lnSpc>
              <a:spcBef>
                <a:spcPts val="90"/>
              </a:spcBef>
            </a:pPr>
            <a:endParaRPr lang="en-US" sz="4500" dirty="0">
              <a:latin typeface="Oswald"/>
              <a:cs typeface="Oswald"/>
            </a:endParaRPr>
          </a:p>
          <a:p>
            <a:pPr marL="12700" marR="5080">
              <a:lnSpc>
                <a:spcPct val="114500"/>
              </a:lnSpc>
              <a:spcBef>
                <a:spcPts val="90"/>
              </a:spcBef>
            </a:pPr>
            <a:endParaRPr lang="en-US" sz="4500" dirty="0">
              <a:latin typeface="Oswald"/>
              <a:cs typeface="Oswald"/>
            </a:endParaRPr>
          </a:p>
          <a:p>
            <a:pPr marL="12700" marR="5080">
              <a:lnSpc>
                <a:spcPct val="114500"/>
              </a:lnSpc>
              <a:spcBef>
                <a:spcPts val="90"/>
              </a:spcBef>
            </a:pPr>
            <a:endParaRPr sz="4500" dirty="0">
              <a:latin typeface="Oswald"/>
              <a:cs typeface="Oswa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174" y="2231345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601" y="0"/>
                </a:lnTo>
              </a:path>
            </a:pathLst>
          </a:custGeom>
          <a:ln w="33506">
            <a:solidFill>
              <a:srgbClr val="00B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E160C-A272-4572-BFE6-97D38C261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2231345"/>
            <a:ext cx="11506200" cy="883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5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474" y="732093"/>
            <a:ext cx="10846176" cy="11541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7400" dirty="0"/>
              <a:t>Non-Standard Contracts</a:t>
            </a:r>
            <a:endParaRPr sz="7400" dirty="0"/>
          </a:p>
        </p:txBody>
      </p:sp>
      <p:sp>
        <p:nvSpPr>
          <p:cNvPr id="3" name="object 3"/>
          <p:cNvSpPr txBox="1"/>
          <p:nvPr/>
        </p:nvSpPr>
        <p:spPr>
          <a:xfrm>
            <a:off x="958474" y="2532925"/>
            <a:ext cx="12065376" cy="60052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20000"/>
              </a:lnSpc>
              <a:tabLst>
                <a:tab pos="284163" algn="l"/>
              </a:tabLst>
              <a:defRPr/>
            </a:pPr>
            <a:r>
              <a:rPr lang="en-US" sz="4400" dirty="0">
                <a:latin typeface="Oswald" panose="02000303000000000000" pitchFamily="2" charset="0"/>
              </a:rPr>
              <a:t>A non-standard contract happens when your vendor has different terms and conditions than our basic contract template contains.</a:t>
            </a:r>
            <a:br>
              <a:rPr lang="en-US" sz="4000" dirty="0">
                <a:latin typeface="Oswald" panose="02000303000000000000" pitchFamily="2" charset="0"/>
              </a:rPr>
            </a:br>
            <a:endParaRPr lang="en-US" sz="4000" dirty="0">
              <a:latin typeface="Oswald" panose="02000303000000000000" pitchFamily="2" charset="0"/>
            </a:endParaRPr>
          </a:p>
          <a:p>
            <a:pPr lvl="6">
              <a:lnSpc>
                <a:spcPct val="120000"/>
              </a:lnSpc>
              <a:tabLst>
                <a:tab pos="284163" algn="l"/>
              </a:tabLst>
              <a:defRPr/>
            </a:pPr>
            <a:r>
              <a:rPr lang="en-US" sz="4000" b="1" i="1" u="sng" dirty="0">
                <a:latin typeface="Oswald" panose="02000303000000000000" pitchFamily="2" charset="0"/>
              </a:rPr>
              <a:t>Either</a:t>
            </a:r>
            <a:r>
              <a:rPr lang="en-US" sz="4000" dirty="0">
                <a:latin typeface="Oswald" panose="02000303000000000000" pitchFamily="2" charset="0"/>
              </a:rPr>
              <a:t> use a Standard Contract Addendum (SCA) to add their terms to ours – Procurement then legal review required.</a:t>
            </a:r>
            <a:br>
              <a:rPr lang="en-US" sz="4000" dirty="0">
                <a:latin typeface="Oswald" panose="02000303000000000000" pitchFamily="2" charset="0"/>
              </a:rPr>
            </a:br>
            <a:endParaRPr lang="en-US" sz="4000" dirty="0">
              <a:latin typeface="Oswald" panose="02000303000000000000" pitchFamily="2" charset="0"/>
            </a:endParaRPr>
          </a:p>
          <a:p>
            <a:pPr lvl="4">
              <a:lnSpc>
                <a:spcPct val="120000"/>
              </a:lnSpc>
              <a:tabLst>
                <a:tab pos="284163" algn="l"/>
              </a:tabLst>
              <a:defRPr/>
            </a:pPr>
            <a:r>
              <a:rPr lang="en-US" sz="4000" b="1" i="1" u="sng" dirty="0">
                <a:latin typeface="Oswald" panose="02000303000000000000" pitchFamily="2" charset="0"/>
              </a:rPr>
              <a:t>Or</a:t>
            </a:r>
            <a:r>
              <a:rPr lang="en-US" sz="4000" i="1" u="sng" dirty="0">
                <a:latin typeface="Oswald" panose="02000303000000000000" pitchFamily="2" charset="0"/>
              </a:rPr>
              <a:t>,</a:t>
            </a:r>
            <a:r>
              <a:rPr lang="en-US" sz="4000" dirty="0">
                <a:latin typeface="Oswald" panose="02000303000000000000" pitchFamily="2" charset="0"/>
              </a:rPr>
              <a:t> the vendor uses their own template – Procurement then legal review required.</a:t>
            </a:r>
            <a:endParaRPr sz="4000" dirty="0">
              <a:latin typeface="Oswald" panose="02000303000000000000" pitchFamily="2" charset="0"/>
              <a:cs typeface="Oswa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174" y="2231345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601" y="0"/>
                </a:lnTo>
              </a:path>
            </a:pathLst>
          </a:custGeom>
          <a:ln w="33506">
            <a:solidFill>
              <a:srgbClr val="00B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76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474" y="732093"/>
            <a:ext cx="5568950" cy="1156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7400" dirty="0"/>
              <a:t>Amendments</a:t>
            </a:r>
            <a:endParaRPr sz="7400" dirty="0"/>
          </a:p>
        </p:txBody>
      </p:sp>
      <p:sp>
        <p:nvSpPr>
          <p:cNvPr id="3" name="object 3"/>
          <p:cNvSpPr txBox="1"/>
          <p:nvPr/>
        </p:nvSpPr>
        <p:spPr>
          <a:xfrm>
            <a:off x="958474" y="2532925"/>
            <a:ext cx="16484976" cy="103748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0"/>
              </a:spcBef>
            </a:pPr>
            <a:r>
              <a:rPr lang="en-US" sz="5400" dirty="0">
                <a:solidFill>
                  <a:srgbClr val="474C55"/>
                </a:solidFill>
                <a:latin typeface="Oswald"/>
                <a:cs typeface="Oswald"/>
              </a:rPr>
              <a:t>Any change to an existing contract </a:t>
            </a:r>
            <a:r>
              <a:rPr lang="en-US" sz="5400" u="sng" dirty="0">
                <a:solidFill>
                  <a:srgbClr val="474C55"/>
                </a:solidFill>
                <a:latin typeface="Oswald"/>
                <a:cs typeface="Oswald"/>
              </a:rPr>
              <a:t>requires</a:t>
            </a:r>
            <a:r>
              <a:rPr lang="en-US" sz="5400" dirty="0">
                <a:solidFill>
                  <a:srgbClr val="474C55"/>
                </a:solidFill>
                <a:latin typeface="Oswald"/>
                <a:cs typeface="Oswald"/>
              </a:rPr>
              <a:t> the following:</a:t>
            </a:r>
            <a:endParaRPr sz="5400" dirty="0">
              <a:latin typeface="Oswald"/>
              <a:cs typeface="Oswald"/>
            </a:endParaRPr>
          </a:p>
          <a:p>
            <a:pPr marL="200660" indent="-188595" algn="l">
              <a:lnSpc>
                <a:spcPct val="100000"/>
              </a:lnSpc>
              <a:spcBef>
                <a:spcPts val="2845"/>
              </a:spcBef>
              <a:buChar char="•"/>
              <a:tabLst>
                <a:tab pos="201295" algn="l"/>
              </a:tabLst>
            </a:pPr>
            <a:r>
              <a:rPr lang="en-US" sz="4800" dirty="0">
                <a:solidFill>
                  <a:srgbClr val="474C55"/>
                </a:solidFill>
                <a:latin typeface="Oswald"/>
                <a:cs typeface="Oswald"/>
              </a:rPr>
              <a:t>Attach the </a:t>
            </a:r>
            <a:r>
              <a:rPr lang="en-US" sz="4800" i="1" u="sng" dirty="0">
                <a:solidFill>
                  <a:srgbClr val="474C55"/>
                </a:solidFill>
                <a:latin typeface="Oswald"/>
                <a:cs typeface="Oswald"/>
              </a:rPr>
              <a:t>original contract</a:t>
            </a:r>
            <a:r>
              <a:rPr lang="en-US" sz="4800" dirty="0">
                <a:solidFill>
                  <a:srgbClr val="474C55"/>
                </a:solidFill>
                <a:latin typeface="Oswald"/>
                <a:cs typeface="Oswald"/>
              </a:rPr>
              <a:t> </a:t>
            </a:r>
            <a:br>
              <a:rPr lang="en-US" sz="4800" dirty="0">
                <a:solidFill>
                  <a:srgbClr val="474C55"/>
                </a:solidFill>
                <a:latin typeface="Oswald"/>
                <a:cs typeface="Oswald"/>
              </a:rPr>
            </a:br>
            <a:endParaRPr sz="4800" dirty="0">
              <a:latin typeface="Oswald"/>
              <a:cs typeface="Oswald"/>
            </a:endParaRPr>
          </a:p>
          <a:p>
            <a:pPr marL="200660" indent="-188595" algn="l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800" dirty="0">
                <a:solidFill>
                  <a:srgbClr val="474C55"/>
                </a:solidFill>
                <a:latin typeface="Oswald"/>
                <a:cs typeface="Oswald"/>
              </a:rPr>
              <a:t>Process it </a:t>
            </a:r>
            <a:r>
              <a:rPr lang="en-US" sz="4800" i="1" u="sng" dirty="0">
                <a:solidFill>
                  <a:srgbClr val="474C55"/>
                </a:solidFill>
                <a:latin typeface="Oswald"/>
                <a:cs typeface="Oswald"/>
              </a:rPr>
              <a:t>before</a:t>
            </a:r>
            <a:r>
              <a:rPr lang="en-US" sz="4800" dirty="0">
                <a:solidFill>
                  <a:srgbClr val="474C55"/>
                </a:solidFill>
                <a:latin typeface="Oswald"/>
                <a:cs typeface="Oswald"/>
              </a:rPr>
              <a:t> the original contract expires.</a:t>
            </a:r>
          </a:p>
          <a:p>
            <a:pPr marL="200660" indent="-188595" algn="l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endParaRPr sz="4800" dirty="0">
              <a:latin typeface="Oswald"/>
              <a:cs typeface="Oswald"/>
            </a:endParaRPr>
          </a:p>
          <a:p>
            <a:pPr marL="200660" indent="-188595" algn="l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800" dirty="0">
                <a:solidFill>
                  <a:srgbClr val="474C55"/>
                </a:solidFill>
                <a:latin typeface="Oswald"/>
                <a:cs typeface="Oswald"/>
              </a:rPr>
              <a:t>Same </a:t>
            </a:r>
            <a:r>
              <a:rPr lang="en-US" sz="4800" i="1" u="sng" dirty="0">
                <a:solidFill>
                  <a:srgbClr val="474C55"/>
                </a:solidFill>
                <a:latin typeface="Oswald"/>
                <a:cs typeface="Oswald"/>
              </a:rPr>
              <a:t>approval level</a:t>
            </a:r>
            <a:r>
              <a:rPr lang="en-US" sz="4800" dirty="0">
                <a:solidFill>
                  <a:srgbClr val="474C55"/>
                </a:solidFill>
                <a:latin typeface="Oswald"/>
                <a:cs typeface="Oswald"/>
              </a:rPr>
              <a:t> or higher as the original contract. </a:t>
            </a:r>
          </a:p>
          <a:p>
            <a:pPr marL="200660" indent="-188595" algn="l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endParaRPr sz="4800" dirty="0">
              <a:latin typeface="Oswald"/>
              <a:cs typeface="Oswald"/>
            </a:endParaRPr>
          </a:p>
          <a:p>
            <a:pPr marL="200660" indent="-188595" algn="l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800" dirty="0">
                <a:solidFill>
                  <a:srgbClr val="474C55"/>
                </a:solidFill>
                <a:latin typeface="Oswald"/>
                <a:cs typeface="Oswald"/>
              </a:rPr>
              <a:t>Legal review required; allow </a:t>
            </a:r>
            <a:r>
              <a:rPr lang="en-US" sz="4800" i="1" u="sng" dirty="0">
                <a:solidFill>
                  <a:srgbClr val="474C55"/>
                </a:solidFill>
                <a:latin typeface="Oswald"/>
                <a:cs typeface="Oswald"/>
              </a:rPr>
              <a:t>adequate time</a:t>
            </a:r>
            <a:r>
              <a:rPr lang="en-US" sz="4800" dirty="0">
                <a:solidFill>
                  <a:srgbClr val="474C55"/>
                </a:solidFill>
                <a:latin typeface="Oswald"/>
                <a:cs typeface="Oswald"/>
              </a:rPr>
              <a:t>. </a:t>
            </a:r>
          </a:p>
          <a:p>
            <a:pPr marL="200660" indent="-188595" algn="l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endParaRPr lang="en-US" sz="4800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200660" indent="-188595" algn="l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r>
              <a:rPr lang="en-US" sz="4800" dirty="0">
                <a:solidFill>
                  <a:srgbClr val="474C55"/>
                </a:solidFill>
                <a:latin typeface="Oswald"/>
                <a:cs typeface="Oswald"/>
              </a:rPr>
              <a:t>Typically, no extensions past </a:t>
            </a:r>
            <a:r>
              <a:rPr lang="en-US" sz="4800" i="1" u="sng" dirty="0">
                <a:solidFill>
                  <a:srgbClr val="474C55"/>
                </a:solidFill>
                <a:latin typeface="Oswald"/>
                <a:cs typeface="Oswald"/>
              </a:rPr>
              <a:t>5 years</a:t>
            </a:r>
            <a:r>
              <a:rPr lang="en-US" sz="4800" dirty="0">
                <a:solidFill>
                  <a:srgbClr val="474C55"/>
                </a:solidFill>
                <a:latin typeface="Oswald"/>
                <a:cs typeface="Oswald"/>
              </a:rPr>
              <a:t>. </a:t>
            </a: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endParaRPr lang="en-US" sz="4800" dirty="0">
              <a:solidFill>
                <a:srgbClr val="474C55"/>
              </a:solidFill>
              <a:latin typeface="Oswald"/>
              <a:cs typeface="Oswald"/>
            </a:endParaRPr>
          </a:p>
          <a:p>
            <a:pPr marL="200660" indent="-188595">
              <a:lnSpc>
                <a:spcPct val="100000"/>
              </a:lnSpc>
              <a:spcBef>
                <a:spcPts val="785"/>
              </a:spcBef>
              <a:buChar char="•"/>
              <a:tabLst>
                <a:tab pos="201295" algn="l"/>
              </a:tabLst>
            </a:pPr>
            <a:endParaRPr sz="4800" dirty="0">
              <a:latin typeface="Oswald"/>
              <a:cs typeface="Oswa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174" y="2231345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601" y="0"/>
                </a:lnTo>
              </a:path>
            </a:pathLst>
          </a:custGeom>
          <a:ln w="33506">
            <a:solidFill>
              <a:srgbClr val="00B2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445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58e399-9328-4477-9294-48835a57380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7D77DF872DC40806A5C0D8BF62B70" ma:contentTypeVersion="16" ma:contentTypeDescription="Create a new document." ma:contentTypeScope="" ma:versionID="e678ef979437a11da70b85c9b7063835">
  <xsd:schema xmlns:xsd="http://www.w3.org/2001/XMLSchema" xmlns:xs="http://www.w3.org/2001/XMLSchema" xmlns:p="http://schemas.microsoft.com/office/2006/metadata/properties" xmlns:ns3="6358e399-9328-4477-9294-48835a573805" xmlns:ns4="ed3d6f32-097e-467d-aac7-cd30327d8519" targetNamespace="http://schemas.microsoft.com/office/2006/metadata/properties" ma:root="true" ma:fieldsID="1cdd753d2f382eedc704290eb1aa0ba0" ns3:_="" ns4:_="">
    <xsd:import namespace="6358e399-9328-4477-9294-48835a573805"/>
    <xsd:import namespace="ed3d6f32-097e-467d-aac7-cd30327d85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8e399-9328-4477-9294-48835a573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d6f32-097e-467d-aac7-cd30327d85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D6E609-930A-4296-A3DF-73FCE014E9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8593FE-3819-4FEF-86DB-BC026A48DE6F}">
  <ds:schemaRefs>
    <ds:schemaRef ds:uri="http://schemas.microsoft.com/office/2006/metadata/properties"/>
    <ds:schemaRef ds:uri="http://purl.org/dc/terms/"/>
    <ds:schemaRef ds:uri="ed3d6f32-097e-467d-aac7-cd30327d8519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358e399-9328-4477-9294-48835a573805"/>
  </ds:schemaRefs>
</ds:datastoreItem>
</file>

<file path=customXml/itemProps3.xml><?xml version="1.0" encoding="utf-8"?>
<ds:datastoreItem xmlns:ds="http://schemas.openxmlformats.org/officeDocument/2006/customXml" ds:itemID="{58DA7A11-8EBD-498B-A040-448DCFFB92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58e399-9328-4477-9294-48835a573805"/>
    <ds:schemaRef ds:uri="ed3d6f32-097e-467d-aac7-cd30327d85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1045</Words>
  <Application>Microsoft Office PowerPoint</Application>
  <PresentationFormat>Custom</PresentationFormat>
  <Paragraphs>150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Oswald</vt:lpstr>
      <vt:lpstr>Oswald Regular</vt:lpstr>
      <vt:lpstr>Wingdings</vt:lpstr>
      <vt:lpstr>Office Theme</vt:lpstr>
      <vt:lpstr>CONTRACTS &amp; AGREEMENTS </vt:lpstr>
      <vt:lpstr>Session Purpose</vt:lpstr>
      <vt:lpstr>Contract Types</vt:lpstr>
      <vt:lpstr>Standard Agreements - Examples</vt:lpstr>
      <vt:lpstr>Other Less Common Agreements</vt:lpstr>
      <vt:lpstr>Other Less Common Agreements Cont’d</vt:lpstr>
      <vt:lpstr>Contract Threshold Tips</vt:lpstr>
      <vt:lpstr>Non-Standard Contracts</vt:lpstr>
      <vt:lpstr>Amendments</vt:lpstr>
      <vt:lpstr>Bids - Summary</vt:lpstr>
      <vt:lpstr>Revenue Agreements - Over $50K</vt:lpstr>
      <vt:lpstr>Legal Review</vt:lpstr>
      <vt:lpstr>After Legal Review</vt:lpstr>
      <vt:lpstr>Risk Management</vt:lpstr>
      <vt:lpstr>Information Security Hosted Services Contract Checklist</vt:lpstr>
      <vt:lpstr>Checklist</vt:lpstr>
      <vt:lpstr>Time Required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CONTRACTS &amp; AGREEMENTS</dc:title>
  <dc:creator>Carpenter, Debra A</dc:creator>
  <cp:lastModifiedBy>Hawn, Sherry B.</cp:lastModifiedBy>
  <cp:revision>23</cp:revision>
  <dcterms:created xsi:type="dcterms:W3CDTF">2023-11-06T19:12:21Z</dcterms:created>
  <dcterms:modified xsi:type="dcterms:W3CDTF">2023-11-17T13:52:55Z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2023-11-06T00:00:00Z</vt:filetime>
  </property>
  <property fmtid="{D5CDD505-2E9C-101B-9397-08002B2CF9AE}" pid="3" name="Creator">
    <vt:lpwstr>Adobe InDesign 18.3 (Windows)</vt:lpwstr>
  </property>
  <property fmtid="{D5CDD505-2E9C-101B-9397-08002B2CF9AE}" pid="4" name="LastSaved">
    <vt:filetime>2023-11-06T00:00:00Z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0x0101001657D77DF872DC40806A5C0D8BF62B70</vt:lpwstr>
  </property>
</Properties>
</file>