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686" r:id="rId2"/>
  </p:sldMasterIdLst>
  <p:notesMasterIdLst>
    <p:notesMasterId r:id="rId26"/>
  </p:notesMasterIdLst>
  <p:handoutMasterIdLst>
    <p:handoutMasterId r:id="rId27"/>
  </p:handoutMasterIdLst>
  <p:sldIdLst>
    <p:sldId id="256" r:id="rId3"/>
    <p:sldId id="281" r:id="rId4"/>
    <p:sldId id="262" r:id="rId5"/>
    <p:sldId id="297" r:id="rId6"/>
    <p:sldId id="298" r:id="rId7"/>
    <p:sldId id="257" r:id="rId8"/>
    <p:sldId id="258" r:id="rId9"/>
    <p:sldId id="295" r:id="rId10"/>
    <p:sldId id="259" r:id="rId11"/>
    <p:sldId id="263" r:id="rId12"/>
    <p:sldId id="264" r:id="rId13"/>
    <p:sldId id="296" r:id="rId14"/>
    <p:sldId id="265" r:id="rId15"/>
    <p:sldId id="261" r:id="rId16"/>
    <p:sldId id="293" r:id="rId17"/>
    <p:sldId id="294" r:id="rId18"/>
    <p:sldId id="280" r:id="rId19"/>
    <p:sldId id="268" r:id="rId20"/>
    <p:sldId id="273" r:id="rId21"/>
    <p:sldId id="272" r:id="rId22"/>
    <p:sldId id="279" r:id="rId23"/>
    <p:sldId id="277" r:id="rId24"/>
    <p:sldId id="299" r:id="rId25"/>
  </p:sldIdLst>
  <p:sldSz cx="9144000" cy="6858000" type="screen4x3"/>
  <p:notesSz cx="7077075" cy="9383713"/>
  <p:defaultTextStyle>
    <a:defPPr>
      <a:defRPr lang="en-US"/>
    </a:defPPr>
    <a:lvl1pPr algn="l" rtl="0" eaLnBrk="0" fontAlgn="base" hangingPunct="0">
      <a:spcBef>
        <a:spcPct val="0"/>
      </a:spcBef>
      <a:spcAft>
        <a:spcPct val="0"/>
      </a:spcAft>
      <a:defRPr sz="3000" b="1" kern="1200">
        <a:solidFill>
          <a:srgbClr val="006666"/>
        </a:solidFill>
        <a:latin typeface="Verdana" pitchFamily="34" charset="0"/>
        <a:ea typeface="+mn-ea"/>
        <a:cs typeface="+mn-cs"/>
      </a:defRPr>
    </a:lvl1pPr>
    <a:lvl2pPr marL="457200" algn="l" rtl="0" eaLnBrk="0" fontAlgn="base" hangingPunct="0">
      <a:spcBef>
        <a:spcPct val="0"/>
      </a:spcBef>
      <a:spcAft>
        <a:spcPct val="0"/>
      </a:spcAft>
      <a:defRPr sz="3000" b="1" kern="1200">
        <a:solidFill>
          <a:srgbClr val="006666"/>
        </a:solidFill>
        <a:latin typeface="Verdana" pitchFamily="34" charset="0"/>
        <a:ea typeface="+mn-ea"/>
        <a:cs typeface="+mn-cs"/>
      </a:defRPr>
    </a:lvl2pPr>
    <a:lvl3pPr marL="914400" algn="l" rtl="0" eaLnBrk="0" fontAlgn="base" hangingPunct="0">
      <a:spcBef>
        <a:spcPct val="0"/>
      </a:spcBef>
      <a:spcAft>
        <a:spcPct val="0"/>
      </a:spcAft>
      <a:defRPr sz="3000" b="1" kern="1200">
        <a:solidFill>
          <a:srgbClr val="006666"/>
        </a:solidFill>
        <a:latin typeface="Verdana" pitchFamily="34" charset="0"/>
        <a:ea typeface="+mn-ea"/>
        <a:cs typeface="+mn-cs"/>
      </a:defRPr>
    </a:lvl3pPr>
    <a:lvl4pPr marL="1371600" algn="l" rtl="0" eaLnBrk="0" fontAlgn="base" hangingPunct="0">
      <a:spcBef>
        <a:spcPct val="0"/>
      </a:spcBef>
      <a:spcAft>
        <a:spcPct val="0"/>
      </a:spcAft>
      <a:defRPr sz="3000" b="1" kern="1200">
        <a:solidFill>
          <a:srgbClr val="006666"/>
        </a:solidFill>
        <a:latin typeface="Verdana" pitchFamily="34" charset="0"/>
        <a:ea typeface="+mn-ea"/>
        <a:cs typeface="+mn-cs"/>
      </a:defRPr>
    </a:lvl4pPr>
    <a:lvl5pPr marL="1828800" algn="l" rtl="0" eaLnBrk="0" fontAlgn="base" hangingPunct="0">
      <a:spcBef>
        <a:spcPct val="0"/>
      </a:spcBef>
      <a:spcAft>
        <a:spcPct val="0"/>
      </a:spcAft>
      <a:defRPr sz="3000" b="1" kern="1200">
        <a:solidFill>
          <a:srgbClr val="006666"/>
        </a:solidFill>
        <a:latin typeface="Verdana" pitchFamily="34" charset="0"/>
        <a:ea typeface="+mn-ea"/>
        <a:cs typeface="+mn-cs"/>
      </a:defRPr>
    </a:lvl5pPr>
    <a:lvl6pPr marL="2286000" algn="l" defTabSz="914400" rtl="0" eaLnBrk="1" latinLnBrk="0" hangingPunct="1">
      <a:defRPr sz="3000" b="1" kern="1200">
        <a:solidFill>
          <a:srgbClr val="006666"/>
        </a:solidFill>
        <a:latin typeface="Verdana" pitchFamily="34" charset="0"/>
        <a:ea typeface="+mn-ea"/>
        <a:cs typeface="+mn-cs"/>
      </a:defRPr>
    </a:lvl6pPr>
    <a:lvl7pPr marL="2743200" algn="l" defTabSz="914400" rtl="0" eaLnBrk="1" latinLnBrk="0" hangingPunct="1">
      <a:defRPr sz="3000" b="1" kern="1200">
        <a:solidFill>
          <a:srgbClr val="006666"/>
        </a:solidFill>
        <a:latin typeface="Verdana" pitchFamily="34" charset="0"/>
        <a:ea typeface="+mn-ea"/>
        <a:cs typeface="+mn-cs"/>
      </a:defRPr>
    </a:lvl7pPr>
    <a:lvl8pPr marL="3200400" algn="l" defTabSz="914400" rtl="0" eaLnBrk="1" latinLnBrk="0" hangingPunct="1">
      <a:defRPr sz="3000" b="1" kern="1200">
        <a:solidFill>
          <a:srgbClr val="006666"/>
        </a:solidFill>
        <a:latin typeface="Verdana" pitchFamily="34" charset="0"/>
        <a:ea typeface="+mn-ea"/>
        <a:cs typeface="+mn-cs"/>
      </a:defRPr>
    </a:lvl8pPr>
    <a:lvl9pPr marL="3657600" algn="l" defTabSz="914400" rtl="0" eaLnBrk="1" latinLnBrk="0" hangingPunct="1">
      <a:defRPr sz="3000" b="1" kern="1200">
        <a:solidFill>
          <a:srgbClr val="006666"/>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3A9"/>
    <a:srgbClr val="A80A0A"/>
    <a:srgbClr val="0078AE"/>
    <a:srgbClr val="00B259"/>
    <a:srgbClr val="00FFCC"/>
    <a:srgbClr val="00823B"/>
    <a:srgbClr val="009FC2"/>
    <a:srgbClr val="0096D6"/>
    <a:srgbClr val="008080"/>
    <a:srgbClr val="FFF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1" autoAdjust="0"/>
    <p:restoredTop sz="91534" autoAdjust="0"/>
  </p:normalViewPr>
  <p:slideViewPr>
    <p:cSldViewPr>
      <p:cViewPr varScale="1">
        <p:scale>
          <a:sx n="76" d="100"/>
          <a:sy n="76" d="100"/>
        </p:scale>
        <p:origin x="-86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50" y="-78"/>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3067374" cy="467904"/>
          </a:xfrm>
          <a:prstGeom prst="rect">
            <a:avLst/>
          </a:prstGeom>
          <a:noFill/>
          <a:ln w="9525">
            <a:noFill/>
            <a:miter lim="800000"/>
            <a:headEnd/>
            <a:tailEnd/>
          </a:ln>
          <a:effectLst/>
        </p:spPr>
        <p:txBody>
          <a:bodyPr vert="horz" wrap="square" lIns="94048" tIns="47024" rIns="94048" bIns="47024" numCol="1" anchor="t" anchorCtr="0" compatLnSpc="1">
            <a:prstTxWarp prst="textNoShape">
              <a:avLst/>
            </a:prstTxWarp>
          </a:bodyPr>
          <a:lstStyle>
            <a:lvl1pPr defTabSz="940623">
              <a:defRPr sz="1300" b="0" smtClean="0">
                <a:solidFill>
                  <a:schemeClr val="tx1"/>
                </a:solidFill>
                <a:latin typeface="Times"/>
              </a:defRPr>
            </a:lvl1pPr>
          </a:lstStyle>
          <a:p>
            <a:pPr>
              <a:defRPr/>
            </a:pPr>
            <a:endParaRPr lang="en-US"/>
          </a:p>
        </p:txBody>
      </p:sp>
      <p:sp>
        <p:nvSpPr>
          <p:cNvPr id="31747" name="Rectangle 3"/>
          <p:cNvSpPr>
            <a:spLocks noGrp="1" noChangeArrowheads="1"/>
          </p:cNvSpPr>
          <p:nvPr>
            <p:ph type="dt" sz="quarter" idx="1"/>
          </p:nvPr>
        </p:nvSpPr>
        <p:spPr bwMode="auto">
          <a:xfrm>
            <a:off x="4009702" y="1"/>
            <a:ext cx="3067374" cy="467904"/>
          </a:xfrm>
          <a:prstGeom prst="rect">
            <a:avLst/>
          </a:prstGeom>
          <a:noFill/>
          <a:ln w="9525">
            <a:noFill/>
            <a:miter lim="800000"/>
            <a:headEnd/>
            <a:tailEnd/>
          </a:ln>
          <a:effectLst/>
        </p:spPr>
        <p:txBody>
          <a:bodyPr vert="horz" wrap="square" lIns="94048" tIns="47024" rIns="94048" bIns="47024" numCol="1" anchor="t" anchorCtr="0" compatLnSpc="1">
            <a:prstTxWarp prst="textNoShape">
              <a:avLst/>
            </a:prstTxWarp>
          </a:bodyPr>
          <a:lstStyle>
            <a:lvl1pPr algn="r" defTabSz="940623">
              <a:defRPr sz="1300" b="0" smtClean="0">
                <a:solidFill>
                  <a:schemeClr val="tx1"/>
                </a:solidFill>
                <a:latin typeface="Times"/>
              </a:defRPr>
            </a:lvl1pPr>
          </a:lstStyle>
          <a:p>
            <a:pPr>
              <a:defRPr/>
            </a:pPr>
            <a:endParaRPr lang="en-US"/>
          </a:p>
        </p:txBody>
      </p:sp>
      <p:sp>
        <p:nvSpPr>
          <p:cNvPr id="31748" name="Rectangle 4"/>
          <p:cNvSpPr>
            <a:spLocks noGrp="1" noChangeArrowheads="1"/>
          </p:cNvSpPr>
          <p:nvPr>
            <p:ph type="ftr" sz="quarter" idx="2"/>
          </p:nvPr>
        </p:nvSpPr>
        <p:spPr bwMode="auto">
          <a:xfrm>
            <a:off x="0" y="8915810"/>
            <a:ext cx="3067374" cy="467904"/>
          </a:xfrm>
          <a:prstGeom prst="rect">
            <a:avLst/>
          </a:prstGeom>
          <a:noFill/>
          <a:ln w="9525">
            <a:noFill/>
            <a:miter lim="800000"/>
            <a:headEnd/>
            <a:tailEnd/>
          </a:ln>
          <a:effectLst/>
        </p:spPr>
        <p:txBody>
          <a:bodyPr vert="horz" wrap="square" lIns="94048" tIns="47024" rIns="94048" bIns="47024" numCol="1" anchor="b" anchorCtr="0" compatLnSpc="1">
            <a:prstTxWarp prst="textNoShape">
              <a:avLst/>
            </a:prstTxWarp>
          </a:bodyPr>
          <a:lstStyle>
            <a:lvl1pPr defTabSz="940623">
              <a:defRPr sz="1300" b="0" smtClean="0">
                <a:solidFill>
                  <a:schemeClr val="tx1"/>
                </a:solidFill>
                <a:latin typeface="Times"/>
              </a:defRPr>
            </a:lvl1pPr>
          </a:lstStyle>
          <a:p>
            <a:pPr>
              <a:defRPr/>
            </a:pPr>
            <a:endParaRPr lang="en-US"/>
          </a:p>
        </p:txBody>
      </p:sp>
      <p:sp>
        <p:nvSpPr>
          <p:cNvPr id="31749" name="Rectangle 5"/>
          <p:cNvSpPr>
            <a:spLocks noGrp="1" noChangeArrowheads="1"/>
          </p:cNvSpPr>
          <p:nvPr>
            <p:ph type="sldNum" sz="quarter" idx="3"/>
          </p:nvPr>
        </p:nvSpPr>
        <p:spPr bwMode="auto">
          <a:xfrm>
            <a:off x="4009702" y="8915810"/>
            <a:ext cx="3067374" cy="467904"/>
          </a:xfrm>
          <a:prstGeom prst="rect">
            <a:avLst/>
          </a:prstGeom>
          <a:noFill/>
          <a:ln w="9525">
            <a:noFill/>
            <a:miter lim="800000"/>
            <a:headEnd/>
            <a:tailEnd/>
          </a:ln>
          <a:effectLst/>
        </p:spPr>
        <p:txBody>
          <a:bodyPr vert="horz" wrap="square" lIns="94048" tIns="47024" rIns="94048" bIns="47024" numCol="1" anchor="b" anchorCtr="0" compatLnSpc="1">
            <a:prstTxWarp prst="textNoShape">
              <a:avLst/>
            </a:prstTxWarp>
          </a:bodyPr>
          <a:lstStyle>
            <a:lvl1pPr algn="r" defTabSz="940623">
              <a:defRPr sz="1300" b="0" smtClean="0">
                <a:solidFill>
                  <a:schemeClr val="tx1"/>
                </a:solidFill>
                <a:latin typeface="Times"/>
              </a:defRPr>
            </a:lvl1pPr>
          </a:lstStyle>
          <a:p>
            <a:pPr>
              <a:defRPr/>
            </a:pPr>
            <a:fld id="{7B1CB2C9-7A80-43C4-8F8C-DF068147FA50}" type="slidenum">
              <a:rPr lang="en-US"/>
              <a:pPr>
                <a:defRPr/>
              </a:pPr>
              <a:t>‹#›</a:t>
            </a:fld>
            <a:endParaRPr lang="en-US"/>
          </a:p>
        </p:txBody>
      </p:sp>
    </p:spTree>
    <p:extLst>
      <p:ext uri="{BB962C8B-B14F-4D97-AF65-F5344CB8AC3E}">
        <p14:creationId xmlns:p14="http://schemas.microsoft.com/office/powerpoint/2010/main" val="12676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1"/>
            <a:ext cx="3067374" cy="467904"/>
          </a:xfrm>
          <a:prstGeom prst="rect">
            <a:avLst/>
          </a:prstGeom>
          <a:noFill/>
          <a:ln w="9525">
            <a:noFill/>
            <a:miter lim="800000"/>
            <a:headEnd/>
            <a:tailEnd/>
          </a:ln>
          <a:effectLst/>
        </p:spPr>
        <p:txBody>
          <a:bodyPr vert="horz" wrap="square" lIns="94048" tIns="47024" rIns="94048" bIns="47024" numCol="1" anchor="t" anchorCtr="0" compatLnSpc="1">
            <a:prstTxWarp prst="textNoShape">
              <a:avLst/>
            </a:prstTxWarp>
          </a:bodyPr>
          <a:lstStyle>
            <a:lvl1pPr defTabSz="940623">
              <a:defRPr sz="1300" b="0" smtClean="0">
                <a:solidFill>
                  <a:schemeClr val="tx1"/>
                </a:solidFill>
                <a:latin typeface="Times"/>
              </a:defRPr>
            </a:lvl1pPr>
          </a:lstStyle>
          <a:p>
            <a:pPr>
              <a:defRPr/>
            </a:pPr>
            <a:endParaRPr lang="en-US"/>
          </a:p>
        </p:txBody>
      </p:sp>
      <p:sp>
        <p:nvSpPr>
          <p:cNvPr id="33795" name="Rectangle 3"/>
          <p:cNvSpPr>
            <a:spLocks noGrp="1" noChangeArrowheads="1"/>
          </p:cNvSpPr>
          <p:nvPr>
            <p:ph type="dt" idx="1"/>
          </p:nvPr>
        </p:nvSpPr>
        <p:spPr bwMode="auto">
          <a:xfrm>
            <a:off x="4009702" y="1"/>
            <a:ext cx="3067374" cy="467904"/>
          </a:xfrm>
          <a:prstGeom prst="rect">
            <a:avLst/>
          </a:prstGeom>
          <a:noFill/>
          <a:ln w="9525">
            <a:noFill/>
            <a:miter lim="800000"/>
            <a:headEnd/>
            <a:tailEnd/>
          </a:ln>
          <a:effectLst/>
        </p:spPr>
        <p:txBody>
          <a:bodyPr vert="horz" wrap="square" lIns="94048" tIns="47024" rIns="94048" bIns="47024" numCol="1" anchor="t" anchorCtr="0" compatLnSpc="1">
            <a:prstTxWarp prst="textNoShape">
              <a:avLst/>
            </a:prstTxWarp>
          </a:bodyPr>
          <a:lstStyle>
            <a:lvl1pPr algn="r" defTabSz="940623">
              <a:defRPr sz="1300" b="0" smtClean="0">
                <a:solidFill>
                  <a:schemeClr val="tx1"/>
                </a:solidFill>
                <a:latin typeface="Time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92213" y="704850"/>
            <a:ext cx="4692650" cy="3519488"/>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42329" y="4457904"/>
            <a:ext cx="5192419" cy="4220749"/>
          </a:xfrm>
          <a:prstGeom prst="rect">
            <a:avLst/>
          </a:prstGeom>
          <a:noFill/>
          <a:ln w="9525">
            <a:noFill/>
            <a:miter lim="800000"/>
            <a:headEnd/>
            <a:tailEnd/>
          </a:ln>
          <a:effectLst/>
        </p:spPr>
        <p:txBody>
          <a:bodyPr vert="horz" wrap="square" lIns="94048" tIns="47024" rIns="94048" bIns="470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915810"/>
            <a:ext cx="3067374" cy="467904"/>
          </a:xfrm>
          <a:prstGeom prst="rect">
            <a:avLst/>
          </a:prstGeom>
          <a:noFill/>
          <a:ln w="9525">
            <a:noFill/>
            <a:miter lim="800000"/>
            <a:headEnd/>
            <a:tailEnd/>
          </a:ln>
          <a:effectLst/>
        </p:spPr>
        <p:txBody>
          <a:bodyPr vert="horz" wrap="square" lIns="94048" tIns="47024" rIns="94048" bIns="47024" numCol="1" anchor="b" anchorCtr="0" compatLnSpc="1">
            <a:prstTxWarp prst="textNoShape">
              <a:avLst/>
            </a:prstTxWarp>
          </a:bodyPr>
          <a:lstStyle>
            <a:lvl1pPr defTabSz="940623">
              <a:defRPr sz="1300" b="0" smtClean="0">
                <a:solidFill>
                  <a:schemeClr val="tx1"/>
                </a:solidFill>
                <a:latin typeface="Times"/>
              </a:defRPr>
            </a:lvl1pPr>
          </a:lstStyle>
          <a:p>
            <a:pPr>
              <a:defRPr/>
            </a:pPr>
            <a:endParaRPr lang="en-US"/>
          </a:p>
        </p:txBody>
      </p:sp>
      <p:sp>
        <p:nvSpPr>
          <p:cNvPr id="33799" name="Rectangle 7"/>
          <p:cNvSpPr>
            <a:spLocks noGrp="1" noChangeArrowheads="1"/>
          </p:cNvSpPr>
          <p:nvPr>
            <p:ph type="sldNum" sz="quarter" idx="5"/>
          </p:nvPr>
        </p:nvSpPr>
        <p:spPr bwMode="auto">
          <a:xfrm>
            <a:off x="4009702" y="8915810"/>
            <a:ext cx="3067374" cy="467904"/>
          </a:xfrm>
          <a:prstGeom prst="rect">
            <a:avLst/>
          </a:prstGeom>
          <a:noFill/>
          <a:ln w="9525">
            <a:noFill/>
            <a:miter lim="800000"/>
            <a:headEnd/>
            <a:tailEnd/>
          </a:ln>
          <a:effectLst/>
        </p:spPr>
        <p:txBody>
          <a:bodyPr vert="horz" wrap="square" lIns="94048" tIns="47024" rIns="94048" bIns="47024" numCol="1" anchor="b" anchorCtr="0" compatLnSpc="1">
            <a:prstTxWarp prst="textNoShape">
              <a:avLst/>
            </a:prstTxWarp>
          </a:bodyPr>
          <a:lstStyle>
            <a:lvl1pPr algn="r" defTabSz="940623">
              <a:defRPr sz="1300" b="0" smtClean="0">
                <a:solidFill>
                  <a:schemeClr val="tx1"/>
                </a:solidFill>
                <a:latin typeface="Times"/>
              </a:defRPr>
            </a:lvl1pPr>
          </a:lstStyle>
          <a:p>
            <a:pPr>
              <a:defRPr/>
            </a:pPr>
            <a:fld id="{34592D59-5BFF-4228-9873-178998BDED33}" type="slidenum">
              <a:rPr lang="en-US"/>
              <a:pPr>
                <a:defRPr/>
              </a:pPr>
              <a:t>‹#›</a:t>
            </a:fld>
            <a:endParaRPr lang="en-US"/>
          </a:p>
        </p:txBody>
      </p:sp>
    </p:spTree>
    <p:extLst>
      <p:ext uri="{BB962C8B-B14F-4D97-AF65-F5344CB8AC3E}">
        <p14:creationId xmlns:p14="http://schemas.microsoft.com/office/powerpoint/2010/main" val="3289992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592D59-5BFF-4228-9873-178998BDED33}" type="slidenum">
              <a:rPr lang="en-US" smtClean="0"/>
              <a:pPr>
                <a:defRPr/>
              </a:pPr>
              <a:t>1</a:t>
            </a:fld>
            <a:endParaRPr lang="en-US"/>
          </a:p>
        </p:txBody>
      </p:sp>
    </p:spTree>
    <p:extLst>
      <p:ext uri="{BB962C8B-B14F-4D97-AF65-F5344CB8AC3E}">
        <p14:creationId xmlns:p14="http://schemas.microsoft.com/office/powerpoint/2010/main" val="79435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0630F04-DC8B-491F-BEAC-8E2DF6E0F818}" type="slidenum">
              <a:rPr lang="en-US"/>
              <a:pPr/>
              <a:t>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0630F04-DC8B-491F-BEAC-8E2DF6E0F818}" type="slidenum">
              <a:rPr lang="en-US"/>
              <a:pPr/>
              <a:t>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0630F04-DC8B-491F-BEAC-8E2DF6E0F818}"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smtClean="0"/>
              <a:t>DO NOT POUR CHEMICALS DOWN THE SINK! Donations</a:t>
            </a:r>
            <a:r>
              <a:rPr lang="en-US" baseline="0" dirty="0" smtClean="0"/>
              <a:t> must also consider controlled glassware, controlled substances (drugs/precursors) and security/chemicals of destruction.</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4466B14-D00D-44D1-AF51-8B7F846EF36C}" type="slidenum">
              <a:rPr lang="en-US"/>
              <a:pPr/>
              <a:t>6</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4592D59-5BFF-4228-9873-178998BDED33}"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Corks are NOT</a:t>
            </a:r>
            <a:r>
              <a:rPr lang="en-US" baseline="0" dirty="0" smtClean="0"/>
              <a:t> suitable stoppers as they are not airtight, allowing contents to evaporate.  They also absorb the chemical and cannot be reused for other materials due to possible incompatibility.  Or, they may react with the materials and disintegrate and dissolve away.</a:t>
            </a:r>
            <a:endParaRPr lang="en-US" dirty="0"/>
          </a:p>
        </p:txBody>
      </p:sp>
      <p:sp>
        <p:nvSpPr>
          <p:cNvPr id="4" name="Slide Number Placeholder 3"/>
          <p:cNvSpPr>
            <a:spLocks noGrp="1"/>
          </p:cNvSpPr>
          <p:nvPr>
            <p:ph type="sldNum" sz="quarter" idx="10"/>
          </p:nvPr>
        </p:nvSpPr>
        <p:spPr/>
        <p:txBody>
          <a:bodyPr/>
          <a:lstStyle/>
          <a:p>
            <a:pPr>
              <a:defRPr/>
            </a:pPr>
            <a:fld id="{34592D59-5BFF-4228-9873-178998BDED33}"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2060"/>
                </a:solidFill>
                <a:latin typeface="Times"/>
                <a:ea typeface="Verdana" pitchFamily="34" charset="0"/>
                <a:cs typeface="Verdana" pitchFamily="34" charset="0"/>
              </a:rPr>
              <a:t>30 TAC 327 Reporting Requirements</a:t>
            </a:r>
            <a:endParaRPr lang="en-US" dirty="0"/>
          </a:p>
        </p:txBody>
      </p:sp>
      <p:sp>
        <p:nvSpPr>
          <p:cNvPr id="4" name="Slide Number Placeholder 3"/>
          <p:cNvSpPr>
            <a:spLocks noGrp="1"/>
          </p:cNvSpPr>
          <p:nvPr>
            <p:ph type="sldNum" sz="quarter" idx="10"/>
          </p:nvPr>
        </p:nvSpPr>
        <p:spPr/>
        <p:txBody>
          <a:bodyPr/>
          <a:lstStyle/>
          <a:p>
            <a:pPr>
              <a:defRPr/>
            </a:pPr>
            <a:fld id="{34592D59-5BFF-4228-9873-178998BDED33}" type="slidenum">
              <a:rPr lang="en-US" smtClean="0"/>
              <a:pPr>
                <a:defRPr/>
              </a:pPr>
              <a:t>20</a:t>
            </a:fld>
            <a:endParaRPr lang="en-US"/>
          </a:p>
        </p:txBody>
      </p:sp>
    </p:spTree>
    <p:extLst>
      <p:ext uri="{BB962C8B-B14F-4D97-AF65-F5344CB8AC3E}">
        <p14:creationId xmlns:p14="http://schemas.microsoft.com/office/powerpoint/2010/main" val="350666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sz="1200" dirty="0" smtClean="0"/>
          </a:p>
        </p:txBody>
      </p:sp>
      <p:sp>
        <p:nvSpPr>
          <p:cNvPr id="4" name="Slide Number Placeholder 3"/>
          <p:cNvSpPr>
            <a:spLocks noGrp="1"/>
          </p:cNvSpPr>
          <p:nvPr>
            <p:ph type="sldNum" sz="quarter" idx="10"/>
          </p:nvPr>
        </p:nvSpPr>
        <p:spPr/>
        <p:txBody>
          <a:bodyPr/>
          <a:lstStyle/>
          <a:p>
            <a:pPr>
              <a:defRPr/>
            </a:pPr>
            <a:fld id="{34592D59-5BFF-4228-9873-178998BDED33}"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8/23/2013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8/23/2013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8/23/2013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8/23/2013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8/23/2013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8/23/2013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8/23/2013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8/23/2013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8/23/2013</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8/23/2013</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rgbClr val="FFF6DC"/>
            </a:gs>
            <a:gs pos="80000">
              <a:srgbClr val="009FC2">
                <a:alpha val="40000"/>
              </a:srgbClr>
            </a:gs>
            <a:gs pos="66000">
              <a:srgbClr val="C1D82F">
                <a:alpha val="40000"/>
              </a:srgbClr>
            </a:gs>
            <a:gs pos="22000">
              <a:srgbClr val="3173A9">
                <a:alpha val="80000"/>
              </a:srgbClr>
            </a:gs>
          </a:gsLst>
          <a:lin ang="16200000" scaled="1"/>
          <a:tileRect/>
        </a:gra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scene3d>
              <a:camera prst="orthographicFront"/>
              <a:lightRig rig="freezing" dir="t">
                <a:rot lat="0" lon="0" rev="5640000"/>
              </a:lightRig>
            </a:scene3d>
            <a:sp3d prstMaterial="flat">
              <a:bevelT w="38100" h="38100"/>
              <a:contourClr>
                <a:schemeClr val="tx2"/>
              </a:contourClr>
            </a:sp3d>
          </a:bodyPr>
          <a:lstStyle/>
          <a:p>
            <a:pPr algn="ctr">
              <a:defRPr/>
            </a:pPr>
            <a:r>
              <a:rPr lang="en-US" dirty="0" smtClean="0">
                <a:solidFill>
                  <a:srgbClr val="00B259"/>
                </a:solidFill>
                <a:effectLst>
                  <a:outerShdw blurRad="25400" dist="50800" dir="3600000" algn="tl" rotWithShape="0">
                    <a:srgbClr val="0078AE">
                      <a:alpha val="65000"/>
                    </a:srgbClr>
                  </a:outerShdw>
                </a:effectLst>
              </a:rPr>
              <a:t>UHCL </a:t>
            </a:r>
            <a:r>
              <a:rPr lang="en-US" dirty="0" smtClean="0">
                <a:solidFill>
                  <a:srgbClr val="00B259"/>
                </a:solidFill>
                <a:effectLst>
                  <a:outerShdw blurRad="25400" dist="50800" dir="3600000" algn="tl" rotWithShape="0">
                    <a:srgbClr val="0078AE">
                      <a:alpha val="65000"/>
                    </a:srgbClr>
                  </a:outerShdw>
                </a:effectLst>
              </a:rPr>
              <a:t>Environmental</a:t>
            </a:r>
            <a:r>
              <a:rPr lang="en-US" dirty="0">
                <a:solidFill>
                  <a:srgbClr val="00B259"/>
                </a:solidFill>
                <a:effectLst>
                  <a:outerShdw blurRad="25400" dist="50800" dir="3600000" algn="tl" rotWithShape="0">
                    <a:srgbClr val="0078AE">
                      <a:alpha val="65000"/>
                    </a:srgbClr>
                  </a:outerShdw>
                </a:effectLst>
              </a:rPr>
              <a:t> </a:t>
            </a:r>
            <a:r>
              <a:rPr lang="en-US" dirty="0" smtClean="0">
                <a:solidFill>
                  <a:srgbClr val="00B259"/>
                </a:solidFill>
                <a:effectLst>
                  <a:outerShdw blurRad="25400" dist="50800" dir="3600000" algn="tl" rotWithShape="0">
                    <a:srgbClr val="0078AE">
                      <a:alpha val="65000"/>
                    </a:srgbClr>
                  </a:outerShdw>
                </a:effectLst>
              </a:rPr>
              <a:t>Training</a:t>
            </a:r>
            <a:endParaRPr lang="en-US" dirty="0" smtClean="0">
              <a:solidFill>
                <a:srgbClr val="00B259"/>
              </a:solidFill>
              <a:effectLst>
                <a:outerShdw blurRad="25400" dist="50800" dir="3600000" algn="tl" rotWithShape="0">
                  <a:srgbClr val="0078AE">
                    <a:alpha val="65000"/>
                  </a:srgbClr>
                </a:outerShdw>
              </a:effectLst>
            </a:endParaRPr>
          </a:p>
        </p:txBody>
      </p:sp>
      <p:sp>
        <p:nvSpPr>
          <p:cNvPr id="4099" name="Rectangle 3"/>
          <p:cNvSpPr>
            <a:spLocks noGrp="1" noChangeArrowheads="1"/>
          </p:cNvSpPr>
          <p:nvPr>
            <p:ph type="subTitle" idx="1"/>
          </p:nvPr>
        </p:nvSpPr>
        <p:spPr>
          <a:xfrm>
            <a:off x="1219200" y="3304736"/>
            <a:ext cx="7772400" cy="3248464"/>
          </a:xfrm>
        </p:spPr>
        <p:txBody>
          <a:bodyPr>
            <a:normAutofit/>
          </a:bodyPr>
          <a:lstStyle/>
          <a:p>
            <a:pPr marL="171450" indent="-171450" algn="l">
              <a:buClr>
                <a:schemeClr val="tx2"/>
              </a:buClr>
              <a:buFont typeface="Arial" pitchFamily="34" charset="0"/>
              <a:buChar char="•"/>
            </a:pPr>
            <a:r>
              <a:rPr lang="en-US" sz="2400" b="1" dirty="0" smtClean="0">
                <a:effectLst>
                  <a:outerShdw blurRad="38100" dist="38100" dir="2700000" algn="tl">
                    <a:srgbClr val="000000">
                      <a:alpha val="43137"/>
                    </a:srgbClr>
                  </a:outerShdw>
                </a:effectLst>
                <a:latin typeface="+mj-lt"/>
              </a:rPr>
              <a:t>RCRA (Waste)</a:t>
            </a:r>
          </a:p>
          <a:p>
            <a:pPr marL="171450" indent="-171450" algn="l">
              <a:buClr>
                <a:schemeClr val="tx2"/>
              </a:buClr>
              <a:buFont typeface="Arial" pitchFamily="34" charset="0"/>
              <a:buChar char="•"/>
            </a:pPr>
            <a:r>
              <a:rPr lang="en-US" sz="2400" b="1" dirty="0" smtClean="0">
                <a:effectLst>
                  <a:outerShdw blurRad="38100" dist="38100" dir="2700000" algn="tl">
                    <a:srgbClr val="000000">
                      <a:alpha val="43137"/>
                    </a:srgbClr>
                  </a:outerShdw>
                </a:effectLst>
                <a:latin typeface="+mj-lt"/>
              </a:rPr>
              <a:t>SPCC (Oil Spill Prevention)</a:t>
            </a:r>
          </a:p>
          <a:p>
            <a:pPr marL="171450" indent="-171450" algn="l">
              <a:buClr>
                <a:schemeClr val="tx2"/>
              </a:buClr>
              <a:buFont typeface="Arial" pitchFamily="34" charset="0"/>
              <a:buChar char="•"/>
            </a:pPr>
            <a:r>
              <a:rPr lang="en-US" sz="2400" b="1" dirty="0" smtClean="0">
                <a:effectLst>
                  <a:outerShdw blurRad="38100" dist="38100" dir="2700000" algn="tl">
                    <a:srgbClr val="000000">
                      <a:alpha val="43137"/>
                    </a:srgbClr>
                  </a:outerShdw>
                </a:effectLst>
                <a:latin typeface="+mj-lt"/>
              </a:rPr>
              <a:t>Stormwater</a:t>
            </a:r>
          </a:p>
          <a:p>
            <a:pPr marL="171450" indent="-171450" algn="l">
              <a:buClr>
                <a:schemeClr val="tx2"/>
              </a:buClr>
              <a:buFont typeface="Arial" pitchFamily="34" charset="0"/>
              <a:buChar char="•"/>
            </a:pPr>
            <a:r>
              <a:rPr lang="en-US" sz="2400" b="1" dirty="0" smtClean="0">
                <a:effectLst>
                  <a:outerShdw blurRad="38100" dist="38100" dir="2700000" algn="tl">
                    <a:srgbClr val="000000">
                      <a:alpha val="43137"/>
                    </a:srgbClr>
                  </a:outerShdw>
                </a:effectLst>
                <a:latin typeface="+mj-lt"/>
              </a:rPr>
              <a:t>TSCA (Adverse </a:t>
            </a:r>
            <a:r>
              <a:rPr lang="en-US" sz="2400" b="1" dirty="0" smtClean="0">
                <a:effectLst>
                  <a:outerShdw blurRad="38100" dist="38100" dir="2700000" algn="tl">
                    <a:srgbClr val="000000">
                      <a:alpha val="43137"/>
                    </a:srgbClr>
                  </a:outerShdw>
                </a:effectLst>
                <a:latin typeface="+mj-lt"/>
              </a:rPr>
              <a:t>effect </a:t>
            </a:r>
            <a:r>
              <a:rPr lang="en-US" sz="2400" b="1" dirty="0" smtClean="0">
                <a:effectLst>
                  <a:outerShdw blurRad="38100" dist="38100" dir="2700000" algn="tl">
                    <a:srgbClr val="000000">
                      <a:alpha val="43137"/>
                    </a:srgbClr>
                  </a:outerShdw>
                </a:effectLst>
                <a:latin typeface="+mj-lt"/>
              </a:rPr>
              <a:t>reporting, New </a:t>
            </a:r>
            <a:r>
              <a:rPr lang="en-US" sz="2400" b="1" dirty="0" smtClean="0">
                <a:effectLst>
                  <a:outerShdw blurRad="38100" dist="38100" dir="2700000" algn="tl">
                    <a:srgbClr val="000000">
                      <a:alpha val="43137"/>
                    </a:srgbClr>
                  </a:outerShdw>
                </a:effectLst>
                <a:latin typeface="+mj-lt"/>
              </a:rPr>
              <a:t>chemical </a:t>
            </a:r>
            <a:r>
              <a:rPr lang="en-US" sz="2400" b="1" dirty="0" smtClean="0">
                <a:effectLst>
                  <a:outerShdw blurRad="38100" dist="38100" dir="2700000" algn="tl">
                    <a:srgbClr val="000000">
                      <a:alpha val="43137"/>
                    </a:srgbClr>
                  </a:outerShdw>
                </a:effectLst>
                <a:latin typeface="+mj-lt"/>
              </a:rPr>
              <a:t>registration)</a:t>
            </a:r>
          </a:p>
          <a:p>
            <a:pPr algn="l">
              <a:buFont typeface="Arial" pitchFamily="34" charset="0"/>
              <a:buChar char="•"/>
            </a:pPr>
            <a:endParaRPr lang="en-US" sz="2400" b="1" dirty="0" smtClean="0">
              <a:effectLst>
                <a:outerShdw blurRad="38100" dist="38100" dir="2700000" algn="tl">
                  <a:srgbClr val="000000">
                    <a:alpha val="43137"/>
                  </a:srgbClr>
                </a:outerShdw>
              </a:effectLst>
              <a:latin typeface="+mj-lt"/>
            </a:endParaRPr>
          </a:p>
          <a:p>
            <a:pPr algn="l"/>
            <a:r>
              <a:rPr lang="en-US" sz="2400" b="1" i="1" dirty="0" smtClean="0">
                <a:effectLst>
                  <a:outerShdw blurRad="38100" dist="38100" dir="2700000" algn="tl">
                    <a:srgbClr val="000000">
                      <a:alpha val="43137"/>
                    </a:srgbClr>
                  </a:outerShdw>
                </a:effectLst>
                <a:latin typeface="+mj-lt"/>
              </a:rPr>
              <a:t>See Hazard Communication Training for Chemical Properties, </a:t>
            </a:r>
            <a:r>
              <a:rPr lang="en-US" sz="2400" b="1" i="1" dirty="0" smtClean="0">
                <a:effectLst>
                  <a:outerShdw blurRad="38100" dist="38100" dir="2700000" algn="tl">
                    <a:srgbClr val="000000">
                      <a:alpha val="43137"/>
                    </a:srgbClr>
                  </a:outerShdw>
                </a:effectLst>
                <a:latin typeface="+mj-lt"/>
              </a:rPr>
              <a:t>Safe Handling and </a:t>
            </a:r>
            <a:r>
              <a:rPr lang="en-US" sz="2400" b="1" i="1" dirty="0" smtClean="0">
                <a:effectLst>
                  <a:outerShdw blurRad="38100" dist="38100" dir="2700000" algn="tl">
                    <a:srgbClr val="000000">
                      <a:alpha val="43137"/>
                    </a:srgbClr>
                  </a:outerShdw>
                </a:effectLst>
                <a:latin typeface="+mj-lt"/>
              </a:rPr>
              <a:t>Emergency Information</a:t>
            </a:r>
          </a:p>
          <a:p>
            <a:pPr algn="l">
              <a:buFont typeface="Arial" pitchFamily="34" charset="0"/>
              <a:buChar char="•"/>
            </a:pPr>
            <a:endParaRPr lang="en-US" sz="2400" b="1" dirty="0" smtClean="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762000"/>
            <a:ext cx="7391400" cy="64008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4400" b="1" dirty="0">
                <a:solidFill>
                  <a:srgbClr val="00B259"/>
                </a:solidFill>
                <a:effectLst>
                  <a:outerShdw blurRad="25400" dist="50800" dir="3600000" algn="tl" rotWithShape="0">
                    <a:srgbClr val="0078AE">
                      <a:alpha val="65000"/>
                    </a:srgbClr>
                  </a:outerShdw>
                </a:effectLst>
              </a:rPr>
              <a:t>Waste Labeling</a:t>
            </a:r>
          </a:p>
        </p:txBody>
      </p:sp>
      <p:sp>
        <p:nvSpPr>
          <p:cNvPr id="94211" name="Rectangle 3"/>
          <p:cNvSpPr>
            <a:spLocks noGrp="1" noChangeArrowheads="1"/>
          </p:cNvSpPr>
          <p:nvPr>
            <p:ph idx="1"/>
          </p:nvPr>
        </p:nvSpPr>
        <p:spPr>
          <a:xfrm>
            <a:off x="723900" y="1600200"/>
            <a:ext cx="7696200" cy="4800600"/>
          </a:xfrm>
        </p:spPr>
        <p:txBody>
          <a:bodyPr>
            <a:noAutofit/>
          </a:bodyPr>
          <a:lstStyle/>
          <a:p>
            <a:pPr>
              <a:spcBef>
                <a:spcPts val="1500"/>
              </a:spcBef>
              <a:buFontTx/>
              <a:buNone/>
              <a:defRPr/>
            </a:pPr>
            <a:r>
              <a:rPr lang="en-US" sz="2400" dirty="0" smtClean="0">
                <a:latin typeface="Verdana" pitchFamily="34" charset="0"/>
                <a:ea typeface="Verdana" pitchFamily="34" charset="0"/>
                <a:cs typeface="Verdana" pitchFamily="34" charset="0"/>
              </a:rPr>
              <a:t>All Waste Containers </a:t>
            </a:r>
            <a:r>
              <a:rPr lang="en-US" sz="2400" b="1" dirty="0" smtClean="0">
                <a:latin typeface="Verdana" pitchFamily="34" charset="0"/>
                <a:ea typeface="Verdana" pitchFamily="34" charset="0"/>
                <a:cs typeface="Verdana" pitchFamily="34" charset="0"/>
              </a:rPr>
              <a:t>must</a:t>
            </a:r>
            <a:r>
              <a:rPr lang="en-US" sz="2400" dirty="0" smtClean="0">
                <a:latin typeface="Verdana" pitchFamily="34" charset="0"/>
                <a:ea typeface="Verdana" pitchFamily="34" charset="0"/>
                <a:cs typeface="Verdana" pitchFamily="34" charset="0"/>
              </a:rPr>
              <a:t>:</a:t>
            </a:r>
          </a:p>
          <a:p>
            <a:pPr>
              <a:spcBef>
                <a:spcPts val="1000"/>
              </a:spcBef>
              <a:defRPr/>
            </a:pPr>
            <a:r>
              <a:rPr lang="en-US" sz="2400" dirty="0" smtClean="0">
                <a:solidFill>
                  <a:srgbClr val="191B5D"/>
                </a:solidFill>
                <a:latin typeface="Verdana" pitchFamily="34" charset="0"/>
                <a:ea typeface="Verdana" pitchFamily="34" charset="0"/>
                <a:cs typeface="Verdana" pitchFamily="34" charset="0"/>
              </a:rPr>
              <a:t>Be Labeled when the </a:t>
            </a:r>
            <a:r>
              <a:rPr lang="en-US" sz="2400" dirty="0" smtClean="0">
                <a:latin typeface="Verdana" pitchFamily="34" charset="0"/>
                <a:ea typeface="Verdana" pitchFamily="34" charset="0"/>
                <a:cs typeface="Verdana" pitchFamily="34" charset="0"/>
              </a:rPr>
              <a:t>First Drop </a:t>
            </a:r>
            <a:r>
              <a:rPr lang="en-US" sz="2400" dirty="0" smtClean="0">
                <a:solidFill>
                  <a:srgbClr val="191B5D"/>
                </a:solidFill>
                <a:latin typeface="Verdana" pitchFamily="34" charset="0"/>
                <a:ea typeface="Verdana" pitchFamily="34" charset="0"/>
                <a:cs typeface="Verdana" pitchFamily="34" charset="0"/>
              </a:rPr>
              <a:t>of waste goes in the container</a:t>
            </a:r>
          </a:p>
          <a:p>
            <a:pPr>
              <a:spcBef>
                <a:spcPts val="1000"/>
              </a:spcBef>
              <a:defRPr/>
            </a:pPr>
            <a:r>
              <a:rPr lang="en-US" sz="2400" dirty="0" smtClean="0">
                <a:solidFill>
                  <a:srgbClr val="000066"/>
                </a:solidFill>
                <a:latin typeface="Verdana" pitchFamily="34" charset="0"/>
                <a:ea typeface="Verdana" pitchFamily="34" charset="0"/>
                <a:cs typeface="Verdana" pitchFamily="34" charset="0"/>
              </a:rPr>
              <a:t>Not have any other</a:t>
            </a:r>
            <a:r>
              <a:rPr lang="en-US" sz="2400" dirty="0" smtClean="0">
                <a:latin typeface="Verdana" pitchFamily="34" charset="0"/>
                <a:ea typeface="Verdana" pitchFamily="34" charset="0"/>
                <a:cs typeface="Verdana" pitchFamily="34" charset="0"/>
              </a:rPr>
              <a:t> Contradicting </a:t>
            </a:r>
            <a:r>
              <a:rPr lang="en-US" sz="2400" dirty="0" smtClean="0">
                <a:solidFill>
                  <a:srgbClr val="000066"/>
                </a:solidFill>
                <a:latin typeface="Verdana" pitchFamily="34" charset="0"/>
                <a:ea typeface="Verdana" pitchFamily="34" charset="0"/>
                <a:cs typeface="Verdana" pitchFamily="34" charset="0"/>
              </a:rPr>
              <a:t>labels</a:t>
            </a:r>
            <a:endParaRPr lang="en-US" sz="2400" dirty="0" smtClean="0">
              <a:latin typeface="Verdana" pitchFamily="34" charset="0"/>
              <a:ea typeface="Verdana" pitchFamily="34" charset="0"/>
              <a:cs typeface="Verdana" pitchFamily="34" charset="0"/>
            </a:endParaRPr>
          </a:p>
          <a:p>
            <a:pPr>
              <a:spcBef>
                <a:spcPts val="1000"/>
              </a:spcBef>
              <a:defRPr/>
            </a:pPr>
            <a:r>
              <a:rPr lang="en-US" sz="2400" dirty="0" smtClean="0">
                <a:solidFill>
                  <a:srgbClr val="003366"/>
                </a:solidFill>
                <a:latin typeface="Verdana" pitchFamily="34" charset="0"/>
                <a:ea typeface="Verdana" pitchFamily="34" charset="0"/>
                <a:cs typeface="Verdana" pitchFamily="34" charset="0"/>
              </a:rPr>
              <a:t>Have contents </a:t>
            </a:r>
            <a:r>
              <a:rPr lang="en-US" sz="2400" dirty="0" smtClean="0">
                <a:latin typeface="Verdana" pitchFamily="34" charset="0"/>
                <a:ea typeface="Verdana" pitchFamily="34" charset="0"/>
                <a:cs typeface="Verdana" pitchFamily="34" charset="0"/>
              </a:rPr>
              <a:t>legible</a:t>
            </a:r>
            <a:r>
              <a:rPr lang="en-US" sz="2400" dirty="0" smtClean="0">
                <a:solidFill>
                  <a:srgbClr val="003366"/>
                </a:solidFill>
                <a:latin typeface="Verdana" pitchFamily="34" charset="0"/>
                <a:ea typeface="Verdana" pitchFamily="34" charset="0"/>
                <a:cs typeface="Verdana" pitchFamily="34" charset="0"/>
              </a:rPr>
              <a:t> and a </a:t>
            </a:r>
            <a:r>
              <a:rPr lang="en-US" sz="2400" dirty="0" smtClean="0">
                <a:latin typeface="Verdana" pitchFamily="34" charset="0"/>
                <a:ea typeface="Verdana" pitchFamily="34" charset="0"/>
                <a:cs typeface="Verdana" pitchFamily="34" charset="0"/>
              </a:rPr>
              <a:t>contact</a:t>
            </a:r>
            <a:r>
              <a:rPr lang="en-US" sz="2400" dirty="0" smtClean="0">
                <a:solidFill>
                  <a:srgbClr val="003366"/>
                </a:solidFill>
                <a:latin typeface="Verdana" pitchFamily="34" charset="0"/>
                <a:ea typeface="Verdana" pitchFamily="34" charset="0"/>
                <a:cs typeface="Verdana" pitchFamily="34" charset="0"/>
              </a:rPr>
              <a:t> for questions </a:t>
            </a:r>
          </a:p>
          <a:p>
            <a:pPr>
              <a:spcBef>
                <a:spcPts val="1000"/>
              </a:spcBef>
              <a:defRPr/>
            </a:pPr>
            <a:r>
              <a:rPr lang="en-US" sz="2400" dirty="0" smtClean="0">
                <a:solidFill>
                  <a:srgbClr val="202276"/>
                </a:solidFill>
                <a:latin typeface="Verdana" pitchFamily="34" charset="0"/>
                <a:ea typeface="Verdana" pitchFamily="34" charset="0"/>
                <a:cs typeface="Verdana" pitchFamily="34" charset="0"/>
              </a:rPr>
              <a:t>Have the </a:t>
            </a:r>
            <a:r>
              <a:rPr lang="en-US" sz="2400" dirty="0" smtClean="0">
                <a:latin typeface="Verdana" pitchFamily="34" charset="0"/>
                <a:ea typeface="Verdana" pitchFamily="34" charset="0"/>
                <a:cs typeface="Verdana" pitchFamily="34" charset="0"/>
              </a:rPr>
              <a:t>Date</a:t>
            </a:r>
            <a:r>
              <a:rPr lang="en-US" sz="2400" dirty="0" smtClean="0">
                <a:solidFill>
                  <a:srgbClr val="202276"/>
                </a:solidFill>
                <a:latin typeface="Verdana" pitchFamily="34" charset="0"/>
                <a:ea typeface="Verdana" pitchFamily="34" charset="0"/>
                <a:cs typeface="Verdana" pitchFamily="34" charset="0"/>
              </a:rPr>
              <a:t> marked when filled/finished with the container</a:t>
            </a:r>
          </a:p>
          <a:p>
            <a:pPr marL="0" indent="0" algn="just">
              <a:spcBef>
                <a:spcPts val="1500"/>
              </a:spcBef>
              <a:buFontTx/>
              <a:buNone/>
              <a:defRPr/>
            </a:pPr>
            <a:r>
              <a:rPr lang="en-US" sz="2000" i="1" dirty="0" smtClean="0">
                <a:solidFill>
                  <a:srgbClr val="191B5D"/>
                </a:solidFill>
                <a:latin typeface="Verdana" pitchFamily="34" charset="0"/>
                <a:ea typeface="Verdana" pitchFamily="34" charset="0"/>
                <a:cs typeface="Verdana" pitchFamily="34" charset="0"/>
              </a:rPr>
              <a:t>These are waste labeling regulatory requirements and the information needed so the waste can be properly treated and disposed of according to regulation. </a:t>
            </a:r>
            <a:r>
              <a:rPr lang="en-US" sz="2000" i="1" dirty="0" smtClean="0">
                <a:solidFill>
                  <a:srgbClr val="191B5D"/>
                </a:solidFill>
                <a:latin typeface="Verdana" pitchFamily="34" charset="0"/>
                <a:ea typeface="Verdana" pitchFamily="34" charset="0"/>
                <a:cs typeface="Verdana" pitchFamily="34" charset="0"/>
              </a:rPr>
              <a:t>Waste </a:t>
            </a:r>
            <a:r>
              <a:rPr lang="en-US" sz="2000" i="1" dirty="0" smtClean="0">
                <a:solidFill>
                  <a:srgbClr val="191B5D"/>
                </a:solidFill>
                <a:latin typeface="Verdana" pitchFamily="34" charset="0"/>
                <a:ea typeface="Verdana" pitchFamily="34" charset="0"/>
                <a:cs typeface="Verdana" pitchFamily="34" charset="0"/>
              </a:rPr>
              <a:t>is </a:t>
            </a:r>
            <a:r>
              <a:rPr lang="en-US" sz="2000" b="1" i="1" dirty="0" smtClean="0">
                <a:solidFill>
                  <a:srgbClr val="191B5D"/>
                </a:solidFill>
                <a:latin typeface="Verdana" pitchFamily="34" charset="0"/>
                <a:ea typeface="Verdana" pitchFamily="34" charset="0"/>
                <a:cs typeface="Verdana" pitchFamily="34" charset="0"/>
              </a:rPr>
              <a:t>not billed back</a:t>
            </a:r>
            <a:r>
              <a:rPr lang="en-US" sz="2000" i="1" dirty="0" smtClean="0">
                <a:solidFill>
                  <a:srgbClr val="191B5D"/>
                </a:solidFill>
                <a:latin typeface="Verdana" pitchFamily="34" charset="0"/>
                <a:ea typeface="Verdana" pitchFamily="34" charset="0"/>
                <a:cs typeface="Verdana" pitchFamily="34" charset="0"/>
              </a:rPr>
              <a:t> to the department or </a:t>
            </a:r>
            <a:r>
              <a:rPr lang="en-US" sz="2000" i="1" dirty="0" smtClean="0">
                <a:solidFill>
                  <a:srgbClr val="191B5D"/>
                </a:solidFill>
                <a:latin typeface="Verdana" pitchFamily="34" charset="0"/>
                <a:ea typeface="Verdana" pitchFamily="34" charset="0"/>
                <a:cs typeface="Verdana" pitchFamily="34" charset="0"/>
              </a:rPr>
              <a:t>individual </a:t>
            </a:r>
            <a:r>
              <a:rPr lang="en-US" sz="2000" i="1" dirty="0" smtClean="0">
                <a:solidFill>
                  <a:srgbClr val="191B5D"/>
                </a:solidFill>
                <a:latin typeface="Verdana" pitchFamily="34" charset="0"/>
                <a:ea typeface="Verdana" pitchFamily="34" charset="0"/>
                <a:cs typeface="Verdana" pitchFamily="34" charset="0"/>
              </a:rPr>
              <a:t>researcher.</a:t>
            </a:r>
            <a:endParaRPr lang="en-US" sz="2000" dirty="0" smtClean="0">
              <a:solidFill>
                <a:srgbClr val="191B5D"/>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609600" y="1676400"/>
            <a:ext cx="8534400" cy="4953000"/>
          </a:xfrm>
        </p:spPr>
        <p:txBody>
          <a:bodyPr>
            <a:normAutofit/>
          </a:bodyPr>
          <a:lstStyle/>
          <a:p>
            <a:pPr>
              <a:spcBef>
                <a:spcPts val="600"/>
              </a:spcBef>
              <a:spcAft>
                <a:spcPts val="600"/>
              </a:spcAft>
              <a:buNone/>
            </a:pPr>
            <a:r>
              <a:rPr lang="en-US" sz="2500" dirty="0" smtClean="0">
                <a:latin typeface="Verdana" pitchFamily="34" charset="0"/>
                <a:ea typeface="Verdana" pitchFamily="34" charset="0"/>
                <a:cs typeface="Verdana" pitchFamily="34" charset="0"/>
              </a:rPr>
              <a:t>Waste Containers must </a:t>
            </a:r>
            <a:r>
              <a:rPr lang="en-US" sz="2500" dirty="0" smtClean="0">
                <a:latin typeface="Verdana" pitchFamily="34" charset="0"/>
                <a:ea typeface="Verdana" pitchFamily="34" charset="0"/>
                <a:cs typeface="Verdana" pitchFamily="34" charset="0"/>
              </a:rPr>
              <a:t>be in </a:t>
            </a:r>
            <a:r>
              <a:rPr lang="en-US" sz="2500" b="1" dirty="0" smtClean="0">
                <a:latin typeface="Verdana" pitchFamily="34" charset="0"/>
                <a:ea typeface="Verdana" pitchFamily="34" charset="0"/>
                <a:cs typeface="Verdana" pitchFamily="34" charset="0"/>
              </a:rPr>
              <a:t>good condition</a:t>
            </a:r>
            <a:r>
              <a:rPr lang="en-US" sz="2500" dirty="0" smtClean="0">
                <a:latin typeface="Verdana" pitchFamily="34" charset="0"/>
                <a:ea typeface="Verdana" pitchFamily="34" charset="0"/>
                <a:cs typeface="Verdana" pitchFamily="34" charset="0"/>
              </a:rPr>
              <a:t>:</a:t>
            </a:r>
            <a:endParaRPr lang="en-US" sz="2500" dirty="0" smtClean="0">
              <a:solidFill>
                <a:srgbClr val="202276"/>
              </a:solidFill>
              <a:latin typeface="Verdana" pitchFamily="34" charset="0"/>
              <a:ea typeface="Verdana" pitchFamily="34" charset="0"/>
              <a:cs typeface="Verdana" pitchFamily="34" charset="0"/>
            </a:endParaRPr>
          </a:p>
          <a:p>
            <a:pPr>
              <a:spcBef>
                <a:spcPts val="600"/>
              </a:spcBef>
              <a:spcAft>
                <a:spcPts val="600"/>
              </a:spcAft>
            </a:pPr>
            <a:r>
              <a:rPr lang="en-US" sz="2500" dirty="0" smtClean="0">
                <a:solidFill>
                  <a:srgbClr val="202276"/>
                </a:solidFill>
                <a:latin typeface="Verdana" pitchFamily="34" charset="0"/>
                <a:ea typeface="Verdana" pitchFamily="34" charset="0"/>
                <a:cs typeface="Verdana" pitchFamily="34" charset="0"/>
              </a:rPr>
              <a:t>Container must be </a:t>
            </a:r>
            <a:r>
              <a:rPr lang="en-US" sz="2500" dirty="0" smtClean="0">
                <a:latin typeface="Verdana" pitchFamily="34" charset="0"/>
                <a:ea typeface="Verdana" pitchFamily="34" charset="0"/>
                <a:cs typeface="Verdana" pitchFamily="34" charset="0"/>
              </a:rPr>
              <a:t>compatible</a:t>
            </a:r>
            <a:r>
              <a:rPr lang="en-US" sz="2500" dirty="0" smtClean="0">
                <a:solidFill>
                  <a:srgbClr val="202276"/>
                </a:solidFill>
                <a:latin typeface="Verdana" pitchFamily="34" charset="0"/>
                <a:ea typeface="Verdana" pitchFamily="34" charset="0"/>
                <a:cs typeface="Verdana" pitchFamily="34" charset="0"/>
              </a:rPr>
              <a:t> with the waste, and suitable for storing chemicals (not </a:t>
            </a:r>
            <a:r>
              <a:rPr lang="en-US" sz="2500" dirty="0" smtClean="0">
                <a:solidFill>
                  <a:srgbClr val="202276"/>
                </a:solidFill>
                <a:latin typeface="Verdana" pitchFamily="34" charset="0"/>
                <a:ea typeface="Verdana" pitchFamily="34" charset="0"/>
                <a:cs typeface="Verdana" pitchFamily="34" charset="0"/>
              </a:rPr>
              <a:t>a household container)</a:t>
            </a:r>
            <a:endParaRPr lang="en-US" sz="2500" dirty="0" smtClean="0">
              <a:solidFill>
                <a:srgbClr val="202276"/>
              </a:solidFill>
              <a:latin typeface="Verdana" pitchFamily="34" charset="0"/>
              <a:ea typeface="Verdana" pitchFamily="34" charset="0"/>
              <a:cs typeface="Verdana" pitchFamily="34" charset="0"/>
            </a:endParaRPr>
          </a:p>
          <a:p>
            <a:pPr>
              <a:spcBef>
                <a:spcPts val="600"/>
              </a:spcBef>
              <a:spcAft>
                <a:spcPts val="600"/>
              </a:spcAft>
              <a:tabLst>
                <a:tab pos="8348663" algn="l"/>
              </a:tabLst>
            </a:pPr>
            <a:r>
              <a:rPr lang="en-US" sz="2500" dirty="0" smtClean="0">
                <a:solidFill>
                  <a:srgbClr val="202276"/>
                </a:solidFill>
                <a:latin typeface="Verdana" pitchFamily="34" charset="0"/>
                <a:ea typeface="Verdana" pitchFamily="34" charset="0"/>
                <a:cs typeface="Verdana" pitchFamily="34" charset="0"/>
              </a:rPr>
              <a:t>Proper </a:t>
            </a:r>
            <a:r>
              <a:rPr lang="en-US" sz="2500" dirty="0" smtClean="0">
                <a:solidFill>
                  <a:srgbClr val="202276"/>
                </a:solidFill>
                <a:latin typeface="Verdana" pitchFamily="34" charset="0"/>
                <a:ea typeface="Verdana" pitchFamily="34" charset="0"/>
                <a:cs typeface="Verdana" pitchFamily="34" charset="0"/>
              </a:rPr>
              <a:t>fitting, airtight</a:t>
            </a:r>
            <a:r>
              <a:rPr lang="en-US" sz="2500" dirty="0" smtClean="0">
                <a:solidFill>
                  <a:srgbClr val="202276"/>
                </a:solidFill>
                <a:latin typeface="Verdana" pitchFamily="34" charset="0"/>
                <a:ea typeface="Verdana" pitchFamily="34" charset="0"/>
                <a:cs typeface="Verdana" pitchFamily="34" charset="0"/>
              </a:rPr>
              <a:t> </a:t>
            </a:r>
            <a:r>
              <a:rPr lang="en-US" sz="2500" dirty="0" smtClean="0">
                <a:solidFill>
                  <a:srgbClr val="202276"/>
                </a:solidFill>
                <a:latin typeface="Verdana" pitchFamily="34" charset="0"/>
                <a:ea typeface="Verdana" pitchFamily="34" charset="0"/>
                <a:cs typeface="Verdana" pitchFamily="34" charset="0"/>
              </a:rPr>
              <a:t>lid </a:t>
            </a:r>
            <a:r>
              <a:rPr lang="en-US" sz="2500" dirty="0" smtClean="0">
                <a:solidFill>
                  <a:srgbClr val="202276"/>
                </a:solidFill>
                <a:latin typeface="Verdana" pitchFamily="34" charset="0"/>
                <a:ea typeface="Verdana" pitchFamily="34" charset="0"/>
                <a:cs typeface="Verdana" pitchFamily="34" charset="0"/>
              </a:rPr>
              <a:t>kept </a:t>
            </a:r>
            <a:r>
              <a:rPr lang="en-US" sz="2500" dirty="0" smtClean="0">
                <a:solidFill>
                  <a:srgbClr val="202276"/>
                </a:solidFill>
                <a:latin typeface="Verdana" pitchFamily="34" charset="0"/>
                <a:ea typeface="Verdana" pitchFamily="34" charset="0"/>
                <a:cs typeface="Verdana" pitchFamily="34" charset="0"/>
              </a:rPr>
              <a:t>closed</a:t>
            </a:r>
            <a:endParaRPr lang="en-US" sz="2500" dirty="0" smtClean="0">
              <a:solidFill>
                <a:srgbClr val="202276"/>
              </a:solidFill>
              <a:latin typeface="Verdana" pitchFamily="34" charset="0"/>
              <a:ea typeface="Verdana" pitchFamily="34" charset="0"/>
              <a:cs typeface="Verdana" pitchFamily="34" charset="0"/>
            </a:endParaRPr>
          </a:p>
          <a:p>
            <a:pPr>
              <a:spcAft>
                <a:spcPts val="600"/>
              </a:spcAft>
            </a:pPr>
            <a:endParaRPr lang="en-US" sz="2500" dirty="0" smtClean="0">
              <a:latin typeface="Verdana" pitchFamily="34" charset="0"/>
              <a:ea typeface="Verdana" pitchFamily="34" charset="0"/>
              <a:cs typeface="Verdana" pitchFamily="34" charset="0"/>
            </a:endParaRPr>
          </a:p>
        </p:txBody>
      </p:sp>
      <p:sp>
        <p:nvSpPr>
          <p:cNvPr id="17412" name="Rectangle 2"/>
          <p:cNvSpPr>
            <a:spLocks noGrp="1" noChangeArrowheads="1"/>
          </p:cNvSpPr>
          <p:nvPr>
            <p:ph type="title"/>
          </p:nvPr>
        </p:nvSpPr>
        <p:spPr>
          <a:xfrm>
            <a:off x="990600" y="762000"/>
            <a:ext cx="7315200" cy="64008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4400" b="1" dirty="0">
                <a:solidFill>
                  <a:srgbClr val="00B259"/>
                </a:solidFill>
                <a:effectLst>
                  <a:outerShdw blurRad="25400" dist="50800" dir="3600000" algn="tl" rotWithShape="0">
                    <a:srgbClr val="0078AE">
                      <a:alpha val="65000"/>
                    </a:srgbClr>
                  </a:outerShdw>
                </a:effectLst>
              </a:rPr>
              <a:t>Container Management</a:t>
            </a:r>
          </a:p>
        </p:txBody>
      </p:sp>
      <p:pic>
        <p:nvPicPr>
          <p:cNvPr id="61" name="Picture 60" descr="Container compatability 3.jpg"/>
          <p:cNvPicPr>
            <a:picLocks noChangeAspect="1"/>
          </p:cNvPicPr>
          <p:nvPr/>
        </p:nvPicPr>
        <p:blipFill>
          <a:blip r:embed="rId3" cstate="print"/>
          <a:srcRect l="24167" t="18889" r="36667" b="15556"/>
          <a:stretch>
            <a:fillRect/>
          </a:stretch>
        </p:blipFill>
        <p:spPr>
          <a:xfrm>
            <a:off x="7010400" y="3200400"/>
            <a:ext cx="1821051" cy="2286000"/>
          </a:xfrm>
          <a:prstGeom prst="roundRect">
            <a:avLst/>
          </a:prstGeom>
          <a:effectLst>
            <a:softEdge rad="31750"/>
          </a:effectLst>
        </p:spPr>
      </p:pic>
      <p:sp>
        <p:nvSpPr>
          <p:cNvPr id="2" name="TextBox 1"/>
          <p:cNvSpPr txBox="1"/>
          <p:nvPr/>
        </p:nvSpPr>
        <p:spPr>
          <a:xfrm>
            <a:off x="838200" y="4233208"/>
            <a:ext cx="5867400" cy="1938992"/>
          </a:xfrm>
          <a:prstGeom prst="rect">
            <a:avLst/>
          </a:prstGeom>
          <a:noFill/>
        </p:spPr>
        <p:txBody>
          <a:bodyPr wrap="square" rtlCol="0">
            <a:spAutoFit/>
          </a:bodyPr>
          <a:lstStyle/>
          <a:p>
            <a:pPr marL="0" indent="0">
              <a:spcBef>
                <a:spcPts val="0"/>
              </a:spcBef>
              <a:buNone/>
              <a:tabLst>
                <a:tab pos="8348663" algn="l"/>
              </a:tabLst>
            </a:pPr>
            <a:r>
              <a:rPr lang="en-US" sz="2400" i="1" dirty="0">
                <a:solidFill>
                  <a:srgbClr val="191B5D"/>
                </a:solidFill>
                <a:ea typeface="Verdana" pitchFamily="34" charset="0"/>
                <a:cs typeface="Verdana" pitchFamily="34" charset="0"/>
              </a:rPr>
              <a:t>If </a:t>
            </a:r>
            <a:r>
              <a:rPr lang="en-US" sz="2400" i="1" dirty="0" smtClean="0">
                <a:solidFill>
                  <a:srgbClr val="191B5D"/>
                </a:solidFill>
                <a:ea typeface="Verdana" pitchFamily="34" charset="0"/>
                <a:cs typeface="Verdana" pitchFamily="34" charset="0"/>
              </a:rPr>
              <a:t>the container </a:t>
            </a:r>
            <a:r>
              <a:rPr lang="en-US" sz="2400" i="1" dirty="0">
                <a:solidFill>
                  <a:srgbClr val="191B5D"/>
                </a:solidFill>
                <a:ea typeface="Verdana" pitchFamily="34" charset="0"/>
                <a:cs typeface="Verdana" pitchFamily="34" charset="0"/>
              </a:rPr>
              <a:t>is compromised, </a:t>
            </a:r>
            <a:r>
              <a:rPr lang="en-US" sz="2400" i="1" dirty="0" smtClean="0">
                <a:solidFill>
                  <a:srgbClr val="191B5D"/>
                </a:solidFill>
                <a:ea typeface="Verdana" pitchFamily="34" charset="0"/>
                <a:cs typeface="Verdana" pitchFamily="34" charset="0"/>
              </a:rPr>
              <a:t>pack </a:t>
            </a:r>
            <a:r>
              <a:rPr lang="en-US" sz="2400" i="1" dirty="0">
                <a:solidFill>
                  <a:srgbClr val="191B5D"/>
                </a:solidFill>
                <a:ea typeface="Verdana" pitchFamily="34" charset="0"/>
                <a:cs typeface="Verdana" pitchFamily="34" charset="0"/>
              </a:rPr>
              <a:t>it </a:t>
            </a:r>
            <a:r>
              <a:rPr lang="en-US" sz="2400" i="1" dirty="0" smtClean="0">
                <a:solidFill>
                  <a:srgbClr val="191B5D"/>
                </a:solidFill>
                <a:ea typeface="Verdana" pitchFamily="34" charset="0"/>
                <a:cs typeface="Verdana" pitchFamily="34" charset="0"/>
              </a:rPr>
              <a:t>in another compatible container </a:t>
            </a:r>
            <a:r>
              <a:rPr lang="en-US" sz="2400" i="1" dirty="0">
                <a:solidFill>
                  <a:srgbClr val="191B5D"/>
                </a:solidFill>
                <a:ea typeface="Verdana" pitchFamily="34" charset="0"/>
                <a:cs typeface="Verdana" pitchFamily="34" charset="0"/>
              </a:rPr>
              <a:t>or bag </a:t>
            </a:r>
            <a:r>
              <a:rPr lang="en-US" sz="2400" i="1" dirty="0" smtClean="0">
                <a:solidFill>
                  <a:srgbClr val="191B5D"/>
                </a:solidFill>
                <a:ea typeface="Verdana" pitchFamily="34" charset="0"/>
                <a:cs typeface="Verdana" pitchFamily="34" charset="0"/>
              </a:rPr>
              <a:t>and </a:t>
            </a:r>
            <a:r>
              <a:rPr lang="en-US" sz="2400" i="1" dirty="0">
                <a:solidFill>
                  <a:srgbClr val="191B5D"/>
                </a:solidFill>
                <a:ea typeface="Verdana" pitchFamily="34" charset="0"/>
                <a:cs typeface="Verdana" pitchFamily="34" charset="0"/>
              </a:rPr>
              <a:t>place in containment tray</a:t>
            </a:r>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rystallized contents 2.jpg"/>
          <p:cNvPicPr>
            <a:picLocks noChangeAspect="1"/>
          </p:cNvPicPr>
          <p:nvPr/>
        </p:nvPicPr>
        <p:blipFill>
          <a:blip r:embed="rId3" cstate="print"/>
          <a:srcRect l="9167" t="10000" r="10834" b="30000"/>
          <a:stretch>
            <a:fillRect/>
          </a:stretch>
        </p:blipFill>
        <p:spPr>
          <a:xfrm>
            <a:off x="609600" y="5486400"/>
            <a:ext cx="2438400" cy="1371600"/>
          </a:xfrm>
          <a:prstGeom prst="roundRect">
            <a:avLst/>
          </a:prstGeom>
          <a:effectLst>
            <a:softEdge rad="31750"/>
          </a:effectLst>
        </p:spPr>
      </p:pic>
      <p:pic>
        <p:nvPicPr>
          <p:cNvPr id="59" name="Picture 58" descr="Inverted container.JPG"/>
          <p:cNvPicPr>
            <a:picLocks noChangeAspect="1"/>
          </p:cNvPicPr>
          <p:nvPr/>
        </p:nvPicPr>
        <p:blipFill>
          <a:blip r:embed="rId4" cstate="print"/>
          <a:srcRect l="28333" t="30000" r="19167"/>
          <a:stretch>
            <a:fillRect/>
          </a:stretch>
        </p:blipFill>
        <p:spPr>
          <a:xfrm>
            <a:off x="7239000" y="4953001"/>
            <a:ext cx="1905000" cy="1904999"/>
          </a:xfrm>
          <a:prstGeom prst="rect">
            <a:avLst/>
          </a:prstGeom>
          <a:effectLst>
            <a:softEdge rad="63500"/>
          </a:effectLst>
        </p:spPr>
      </p:pic>
      <p:sp>
        <p:nvSpPr>
          <p:cNvPr id="17413" name="Rectangle 3"/>
          <p:cNvSpPr>
            <a:spLocks noGrp="1" noChangeArrowheads="1"/>
          </p:cNvSpPr>
          <p:nvPr>
            <p:ph idx="1"/>
          </p:nvPr>
        </p:nvSpPr>
        <p:spPr>
          <a:xfrm>
            <a:off x="1066800" y="1447800"/>
            <a:ext cx="8229600" cy="3581400"/>
          </a:xfrm>
        </p:spPr>
        <p:txBody>
          <a:bodyPr>
            <a:normAutofit/>
          </a:bodyPr>
          <a:lstStyle/>
          <a:p>
            <a:pPr marL="0" indent="9525">
              <a:spcBef>
                <a:spcPts val="600"/>
              </a:spcBef>
              <a:spcAft>
                <a:spcPts val="600"/>
              </a:spcAft>
              <a:buNone/>
            </a:pPr>
            <a:r>
              <a:rPr lang="en-US" sz="2000" i="1" dirty="0" smtClean="0">
                <a:latin typeface="Verdana" pitchFamily="34" charset="0"/>
                <a:ea typeface="Verdana" pitchFamily="34" charset="0"/>
                <a:cs typeface="Verdana" pitchFamily="34" charset="0"/>
              </a:rPr>
              <a:t>Inventory Containers </a:t>
            </a:r>
            <a:r>
              <a:rPr lang="en-US" sz="2000" dirty="0" smtClean="0">
                <a:latin typeface="Verdana" pitchFamily="34" charset="0"/>
                <a:ea typeface="Verdana" pitchFamily="34" charset="0"/>
                <a:cs typeface="Verdana" pitchFamily="34" charset="0"/>
              </a:rPr>
              <a:t>must also be in good condition, otherwise they need to hit the waste shelf.  Review stock chemicals routinely. </a:t>
            </a:r>
          </a:p>
          <a:p>
            <a:pPr marL="0" indent="9525">
              <a:spcBef>
                <a:spcPts val="300"/>
              </a:spcBef>
              <a:spcAft>
                <a:spcPts val="600"/>
              </a:spcAft>
              <a:buNone/>
            </a:pPr>
            <a:r>
              <a:rPr lang="en-US" sz="2000" dirty="0" smtClean="0">
                <a:latin typeface="Verdana" pitchFamily="34" charset="0"/>
                <a:ea typeface="Verdana" pitchFamily="34" charset="0"/>
                <a:cs typeface="Verdana" pitchFamily="34" charset="0"/>
              </a:rPr>
              <a:t>Here are some indicators:</a:t>
            </a:r>
          </a:p>
          <a:p>
            <a:r>
              <a:rPr lang="en-US" sz="2000" dirty="0" smtClean="0">
                <a:solidFill>
                  <a:srgbClr val="202276"/>
                </a:solidFill>
                <a:latin typeface="Verdana" pitchFamily="34" charset="0"/>
                <a:ea typeface="Verdana" pitchFamily="34" charset="0"/>
                <a:cs typeface="Verdana" pitchFamily="34" charset="0"/>
              </a:rPr>
              <a:t>Containers with bulging or bubbly lids</a:t>
            </a:r>
          </a:p>
          <a:p>
            <a:r>
              <a:rPr lang="en-US" sz="2000" dirty="0" smtClean="0">
                <a:solidFill>
                  <a:srgbClr val="202276"/>
                </a:solidFill>
                <a:latin typeface="Verdana" pitchFamily="34" charset="0"/>
                <a:ea typeface="Verdana" pitchFamily="34" charset="0"/>
                <a:cs typeface="Verdana" pitchFamily="34" charset="0"/>
              </a:rPr>
              <a:t>Plastic yellow and brittle, bulging or cracked</a:t>
            </a:r>
          </a:p>
          <a:p>
            <a:r>
              <a:rPr lang="en-US" sz="2000" dirty="0" smtClean="0">
                <a:solidFill>
                  <a:srgbClr val="202276"/>
                </a:solidFill>
                <a:latin typeface="Verdana" pitchFamily="34" charset="0"/>
                <a:ea typeface="Verdana" pitchFamily="34" charset="0"/>
                <a:cs typeface="Verdana" pitchFamily="34" charset="0"/>
              </a:rPr>
              <a:t>Inverted containers (usually indicates a leak)</a:t>
            </a:r>
          </a:p>
          <a:p>
            <a:pPr>
              <a:spcAft>
                <a:spcPts val="1200"/>
              </a:spcAft>
            </a:pPr>
            <a:r>
              <a:rPr lang="en-US" sz="2000" dirty="0" smtClean="0">
                <a:solidFill>
                  <a:srgbClr val="202276"/>
                </a:solidFill>
                <a:latin typeface="Verdana" pitchFamily="34" charset="0"/>
                <a:ea typeface="Verdana" pitchFamily="34" charset="0"/>
                <a:cs typeface="Verdana" pitchFamily="34" charset="0"/>
              </a:rPr>
              <a:t>Liquid contents crystallized or evaporated</a:t>
            </a:r>
          </a:p>
        </p:txBody>
      </p:sp>
      <p:sp>
        <p:nvSpPr>
          <p:cNvPr id="17412" name="Rectangle 2"/>
          <p:cNvSpPr>
            <a:spLocks noGrp="1" noChangeArrowheads="1"/>
          </p:cNvSpPr>
          <p:nvPr>
            <p:ph type="title"/>
          </p:nvPr>
        </p:nvSpPr>
        <p:spPr>
          <a:xfrm>
            <a:off x="1094791" y="731520"/>
            <a:ext cx="6449009" cy="64008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r>
              <a:rPr lang="en-US" sz="4400" b="1" dirty="0">
                <a:solidFill>
                  <a:srgbClr val="00B259"/>
                </a:solidFill>
                <a:effectLst>
                  <a:outerShdw blurRad="25400" dist="50800" dir="3600000" algn="tl" rotWithShape="0">
                    <a:srgbClr val="0078AE">
                      <a:alpha val="65000"/>
                    </a:srgbClr>
                  </a:outerShdw>
                </a:effectLst>
              </a:rPr>
              <a:t>Container Management</a:t>
            </a:r>
          </a:p>
        </p:txBody>
      </p:sp>
      <p:pic>
        <p:nvPicPr>
          <p:cNvPr id="58" name="Picture 57" descr="3520 bubbly lid (2).JPG"/>
          <p:cNvPicPr>
            <a:picLocks noChangeAspect="1"/>
          </p:cNvPicPr>
          <p:nvPr/>
        </p:nvPicPr>
        <p:blipFill>
          <a:blip r:embed="rId5" cstate="print"/>
          <a:srcRect l="34167" t="30000" r="35833" b="28889"/>
          <a:stretch>
            <a:fillRect/>
          </a:stretch>
        </p:blipFill>
        <p:spPr>
          <a:xfrm>
            <a:off x="7696200" y="2133600"/>
            <a:ext cx="1334529" cy="1371600"/>
          </a:xfrm>
          <a:prstGeom prst="flowChartConnector">
            <a:avLst/>
          </a:prstGeom>
          <a:effectLst>
            <a:softEdge rad="63500"/>
          </a:effectLst>
        </p:spPr>
      </p:pic>
      <p:pic>
        <p:nvPicPr>
          <p:cNvPr id="6" name="Picture 5" descr="Label-integrity-antidote.JPG"/>
          <p:cNvPicPr>
            <a:picLocks noChangeAspect="1"/>
          </p:cNvPicPr>
          <p:nvPr/>
        </p:nvPicPr>
        <p:blipFill>
          <a:blip r:embed="rId6" cstate="print"/>
          <a:srcRect l="41667" t="25556" r="40000" b="20000"/>
          <a:stretch>
            <a:fillRect/>
          </a:stretch>
        </p:blipFill>
        <p:spPr>
          <a:xfrm>
            <a:off x="0" y="76200"/>
            <a:ext cx="1094791" cy="2438400"/>
          </a:xfrm>
          <a:prstGeom prst="roundRect">
            <a:avLst/>
          </a:prstGeom>
          <a:effectLst>
            <a:softEdge rad="31750"/>
          </a:effectLst>
        </p:spPr>
      </p:pic>
      <p:pic>
        <p:nvPicPr>
          <p:cNvPr id="8" name="Picture 7" descr="Cork Stopper 2.JPG"/>
          <p:cNvPicPr>
            <a:picLocks noChangeAspect="1"/>
          </p:cNvPicPr>
          <p:nvPr/>
        </p:nvPicPr>
        <p:blipFill>
          <a:blip r:embed="rId7" cstate="print"/>
          <a:srcRect l="69262" t="16421" r="876"/>
          <a:stretch>
            <a:fillRect/>
          </a:stretch>
        </p:blipFill>
        <p:spPr>
          <a:xfrm>
            <a:off x="0" y="4495800"/>
            <a:ext cx="981610" cy="2362200"/>
          </a:xfrm>
          <a:prstGeom prst="roundRect">
            <a:avLst/>
          </a:prstGeom>
          <a:effectLst>
            <a:softEdge rad="31750"/>
          </a:effectLst>
        </p:spPr>
      </p:pic>
      <p:pic>
        <p:nvPicPr>
          <p:cNvPr id="9" name="Picture 8" descr="Cork Stopper.JPG"/>
          <p:cNvPicPr>
            <a:picLocks noChangeAspect="1"/>
          </p:cNvPicPr>
          <p:nvPr/>
        </p:nvPicPr>
        <p:blipFill>
          <a:blip r:embed="rId8" cstate="print"/>
          <a:srcRect l="35859" t="17813" r="39974" b="17743"/>
          <a:stretch>
            <a:fillRect/>
          </a:stretch>
        </p:blipFill>
        <p:spPr>
          <a:xfrm>
            <a:off x="0" y="2575560"/>
            <a:ext cx="960120" cy="1920240"/>
          </a:xfrm>
          <a:prstGeom prst="roundRect">
            <a:avLst/>
          </a:prstGeom>
          <a:effectLst>
            <a:softEdge rad="31750"/>
          </a:effectLst>
        </p:spPr>
      </p:pic>
      <p:pic>
        <p:nvPicPr>
          <p:cNvPr id="10" name="Picture 9" descr="Crystallized Contents.JPG"/>
          <p:cNvPicPr>
            <a:picLocks noChangeAspect="1"/>
          </p:cNvPicPr>
          <p:nvPr/>
        </p:nvPicPr>
        <p:blipFill>
          <a:blip r:embed="rId9" cstate="print"/>
          <a:srcRect l="35185" t="24444" r="21852" b="41112"/>
          <a:stretch>
            <a:fillRect/>
          </a:stretch>
        </p:blipFill>
        <p:spPr>
          <a:xfrm>
            <a:off x="2971800" y="5029200"/>
            <a:ext cx="1710813" cy="1828800"/>
          </a:xfrm>
          <a:prstGeom prst="round2SameRect">
            <a:avLst/>
          </a:prstGeom>
          <a:effectLst>
            <a:softEdge rad="31750"/>
          </a:effectLst>
        </p:spPr>
      </p:pic>
      <p:pic>
        <p:nvPicPr>
          <p:cNvPr id="11" name="Picture 10" descr="Lid yellowed.JPG"/>
          <p:cNvPicPr>
            <a:picLocks noChangeAspect="1"/>
          </p:cNvPicPr>
          <p:nvPr/>
        </p:nvPicPr>
        <p:blipFill>
          <a:blip r:embed="rId10" cstate="print"/>
          <a:srcRect l="47500" t="41111" r="38333" b="42222"/>
          <a:stretch>
            <a:fillRect/>
          </a:stretch>
        </p:blipFill>
        <p:spPr>
          <a:xfrm>
            <a:off x="7350760" y="3429000"/>
            <a:ext cx="1640840" cy="1447800"/>
          </a:xfrm>
          <a:prstGeom prst="ellipse">
            <a:avLst/>
          </a:prstGeom>
          <a:effectLst>
            <a:softEdge rad="31750"/>
          </a:effectLst>
        </p:spPr>
      </p:pic>
      <p:pic>
        <p:nvPicPr>
          <p:cNvPr id="12" name="Picture 11" descr="Container integrity.JPG"/>
          <p:cNvPicPr>
            <a:picLocks noChangeAspect="1"/>
          </p:cNvPicPr>
          <p:nvPr/>
        </p:nvPicPr>
        <p:blipFill>
          <a:blip r:embed="rId11" cstate="print"/>
          <a:srcRect l="43333" t="23333" r="35834" b="30000"/>
          <a:stretch>
            <a:fillRect/>
          </a:stretch>
        </p:blipFill>
        <p:spPr>
          <a:xfrm>
            <a:off x="6096000" y="5029200"/>
            <a:ext cx="1088571" cy="1828800"/>
          </a:xfrm>
          <a:prstGeom prst="roundRect">
            <a:avLst/>
          </a:prstGeom>
          <a:effectLst>
            <a:softEdge rad="31750"/>
          </a:effectLst>
        </p:spPr>
      </p:pic>
      <p:pic>
        <p:nvPicPr>
          <p:cNvPr id="13" name="Picture 12" descr="Lid deteriorating.JPG"/>
          <p:cNvPicPr>
            <a:picLocks noChangeAspect="1"/>
          </p:cNvPicPr>
          <p:nvPr/>
        </p:nvPicPr>
        <p:blipFill>
          <a:blip r:embed="rId12" cstate="print"/>
          <a:srcRect l="39167" t="5556" r="33333" b="67777"/>
          <a:stretch>
            <a:fillRect/>
          </a:stretch>
        </p:blipFill>
        <p:spPr>
          <a:xfrm>
            <a:off x="7543800" y="381000"/>
            <a:ext cx="1445895" cy="1051560"/>
          </a:xfrm>
          <a:prstGeom prst="roundRect">
            <a:avLst/>
          </a:prstGeom>
          <a:effectLst>
            <a:softEdge rad="31750"/>
          </a:effectLst>
        </p:spPr>
      </p:pic>
      <p:pic>
        <p:nvPicPr>
          <p:cNvPr id="14" name="Picture 13" descr="Crystallized lid popped 3213.png"/>
          <p:cNvPicPr>
            <a:picLocks noChangeAspect="1"/>
          </p:cNvPicPr>
          <p:nvPr/>
        </p:nvPicPr>
        <p:blipFill>
          <a:blip r:embed="rId13" cstate="print"/>
          <a:srcRect l="5538" r="27955"/>
          <a:stretch>
            <a:fillRect/>
          </a:stretch>
        </p:blipFill>
        <p:spPr>
          <a:xfrm>
            <a:off x="4724400" y="5029200"/>
            <a:ext cx="1371600" cy="1828800"/>
          </a:xfrm>
          <a:prstGeom prst="roundRect">
            <a:avLst/>
          </a:prstGeom>
          <a:effectLst>
            <a:softEdge rad="31750"/>
          </a:effectLst>
        </p:spPr>
      </p:pic>
      <p:pic>
        <p:nvPicPr>
          <p:cNvPr id="15" name="Picture 14" descr="Lid popped.JPG"/>
          <p:cNvPicPr>
            <a:picLocks noChangeAspect="1"/>
          </p:cNvPicPr>
          <p:nvPr/>
        </p:nvPicPr>
        <p:blipFill>
          <a:blip r:embed="rId14" cstate="print"/>
          <a:srcRect l="38148" t="27778" r="41111" b="56666"/>
          <a:stretch>
            <a:fillRect/>
          </a:stretch>
        </p:blipFill>
        <p:spPr>
          <a:xfrm>
            <a:off x="6477000" y="2209800"/>
            <a:ext cx="1066800" cy="1066800"/>
          </a:xfrm>
          <a:prstGeom prst="roundRect">
            <a:avLst/>
          </a:prstGeom>
          <a:effectLst>
            <a:softEdge rad="3175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762000"/>
            <a:ext cx="7315200" cy="64008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4400" b="1" dirty="0">
                <a:solidFill>
                  <a:srgbClr val="00B259"/>
                </a:solidFill>
                <a:effectLst>
                  <a:outerShdw blurRad="25400" dist="50800" dir="3600000" algn="tl" rotWithShape="0">
                    <a:srgbClr val="0078AE">
                      <a:alpha val="65000"/>
                    </a:srgbClr>
                  </a:outerShdw>
                </a:effectLst>
              </a:rPr>
              <a:t>Waste Rules</a:t>
            </a:r>
          </a:p>
        </p:txBody>
      </p:sp>
      <p:sp>
        <p:nvSpPr>
          <p:cNvPr id="18435" name="Rectangle 3"/>
          <p:cNvSpPr>
            <a:spLocks noGrp="1" noChangeArrowheads="1"/>
          </p:cNvSpPr>
          <p:nvPr>
            <p:ph idx="1"/>
          </p:nvPr>
        </p:nvSpPr>
        <p:spPr>
          <a:xfrm>
            <a:off x="381000" y="1524000"/>
            <a:ext cx="8534400" cy="3352800"/>
          </a:xfrm>
        </p:spPr>
        <p:txBody>
          <a:bodyPr>
            <a:normAutofit fontScale="92500" lnSpcReduction="20000"/>
          </a:bodyPr>
          <a:lstStyle/>
          <a:p>
            <a:pPr>
              <a:lnSpc>
                <a:spcPct val="110000"/>
              </a:lnSpc>
              <a:spcBef>
                <a:spcPts val="600"/>
              </a:spcBef>
              <a:spcAft>
                <a:spcPts val="600"/>
              </a:spcAft>
              <a:buFontTx/>
              <a:buNone/>
            </a:pPr>
            <a:r>
              <a:rPr lang="en-US" u="sng" dirty="0" smtClean="0">
                <a:latin typeface="Verdana" pitchFamily="34" charset="0"/>
                <a:ea typeface="Verdana" pitchFamily="34" charset="0"/>
                <a:cs typeface="Verdana" pitchFamily="34" charset="0"/>
              </a:rPr>
              <a:t>Waste Segregation</a:t>
            </a:r>
            <a:r>
              <a:rPr lang="en-US" dirty="0" smtClean="0">
                <a:latin typeface="Verdana" pitchFamily="34" charset="0"/>
                <a:ea typeface="Verdana" pitchFamily="34" charset="0"/>
                <a:cs typeface="Verdana" pitchFamily="34" charset="0"/>
              </a:rPr>
              <a:t>:</a:t>
            </a:r>
          </a:p>
          <a:p>
            <a:pPr>
              <a:lnSpc>
                <a:spcPct val="110000"/>
              </a:lnSpc>
              <a:spcBef>
                <a:spcPts val="600"/>
              </a:spcBef>
              <a:spcAft>
                <a:spcPts val="600"/>
              </a:spcAft>
            </a:pPr>
            <a:r>
              <a:rPr lang="en-US" dirty="0" smtClean="0">
                <a:solidFill>
                  <a:srgbClr val="191B5D"/>
                </a:solidFill>
                <a:latin typeface="Verdana" pitchFamily="34" charset="0"/>
                <a:ea typeface="Verdana" pitchFamily="34" charset="0"/>
                <a:cs typeface="Verdana" pitchFamily="34" charset="0"/>
              </a:rPr>
              <a:t>Mixture Rule: </a:t>
            </a:r>
            <a:r>
              <a:rPr lang="en-US" dirty="0" smtClean="0">
                <a:latin typeface="Verdana" pitchFamily="34" charset="0"/>
                <a:ea typeface="Verdana" pitchFamily="34" charset="0"/>
                <a:cs typeface="Verdana" pitchFamily="34" charset="0"/>
              </a:rPr>
              <a:t>one drop </a:t>
            </a:r>
            <a:r>
              <a:rPr lang="en-US" dirty="0" smtClean="0">
                <a:solidFill>
                  <a:srgbClr val="191B5D"/>
                </a:solidFill>
                <a:latin typeface="Verdana" pitchFamily="34" charset="0"/>
                <a:ea typeface="Verdana" pitchFamily="34" charset="0"/>
                <a:cs typeface="Verdana" pitchFamily="34" charset="0"/>
              </a:rPr>
              <a:t>of hazardous = </a:t>
            </a:r>
            <a:r>
              <a:rPr lang="en-US" dirty="0" smtClean="0">
                <a:solidFill>
                  <a:srgbClr val="FF0000"/>
                </a:solidFill>
                <a:latin typeface="Verdana" pitchFamily="34" charset="0"/>
                <a:ea typeface="Verdana" pitchFamily="34" charset="0"/>
                <a:cs typeface="Verdana" pitchFamily="34" charset="0"/>
              </a:rPr>
              <a:t>hazardous</a:t>
            </a:r>
            <a:endParaRPr lang="en-US" sz="800" dirty="0" smtClean="0">
              <a:solidFill>
                <a:srgbClr val="FF0000"/>
              </a:solidFill>
              <a:latin typeface="Verdana" pitchFamily="34" charset="0"/>
              <a:ea typeface="Verdana" pitchFamily="34" charset="0"/>
              <a:cs typeface="Verdana" pitchFamily="34" charset="0"/>
            </a:endParaRPr>
          </a:p>
          <a:p>
            <a:pPr>
              <a:lnSpc>
                <a:spcPct val="110000"/>
              </a:lnSpc>
              <a:spcBef>
                <a:spcPts val="600"/>
              </a:spcBef>
              <a:spcAft>
                <a:spcPts val="600"/>
              </a:spcAft>
            </a:pPr>
            <a:r>
              <a:rPr lang="en-US" dirty="0" smtClean="0">
                <a:latin typeface="Verdana" pitchFamily="34" charset="0"/>
                <a:ea typeface="Verdana" pitchFamily="34" charset="0"/>
                <a:cs typeface="Verdana" pitchFamily="34" charset="0"/>
              </a:rPr>
              <a:t>Don’t mix </a:t>
            </a:r>
            <a:r>
              <a:rPr lang="en-US" dirty="0" smtClean="0">
                <a:solidFill>
                  <a:srgbClr val="191B5D"/>
                </a:solidFill>
                <a:latin typeface="Verdana" pitchFamily="34" charset="0"/>
                <a:ea typeface="Verdana" pitchFamily="34" charset="0"/>
                <a:cs typeface="Verdana" pitchFamily="34" charset="0"/>
              </a:rPr>
              <a:t>different types of wastes – No cost benefit</a:t>
            </a:r>
          </a:p>
          <a:p>
            <a:pPr lvl="1">
              <a:lnSpc>
                <a:spcPct val="110000"/>
              </a:lnSpc>
              <a:spcBef>
                <a:spcPts val="600"/>
              </a:spcBef>
              <a:spcAft>
                <a:spcPts val="600"/>
              </a:spcAft>
              <a:buFont typeface="Arial" pitchFamily="34" charset="0"/>
              <a:buChar char="•"/>
            </a:pPr>
            <a:r>
              <a:rPr lang="en-US" dirty="0" smtClean="0">
                <a:solidFill>
                  <a:srgbClr val="191B5D"/>
                </a:solidFill>
                <a:latin typeface="Verdana" pitchFamily="34" charset="0"/>
                <a:ea typeface="Verdana" pitchFamily="34" charset="0"/>
                <a:cs typeface="Verdana" pitchFamily="34" charset="0"/>
              </a:rPr>
              <a:t>Combining wastes in containers can lead to disaster if something incompatible gets added to the container.</a:t>
            </a:r>
          </a:p>
          <a:p>
            <a:pPr marL="12700" lvl="1" indent="-12700">
              <a:lnSpc>
                <a:spcPct val="110000"/>
              </a:lnSpc>
              <a:spcBef>
                <a:spcPts val="600"/>
              </a:spcBef>
              <a:spcAft>
                <a:spcPts val="600"/>
              </a:spcAft>
              <a:buNone/>
            </a:pPr>
            <a:r>
              <a:rPr lang="en-US" sz="2600" u="sng" dirty="0" smtClean="0">
                <a:latin typeface="Verdana" pitchFamily="34" charset="0"/>
                <a:ea typeface="Verdana" pitchFamily="34" charset="0"/>
                <a:cs typeface="Verdana" pitchFamily="34" charset="0"/>
              </a:rPr>
              <a:t>No Waste Treatment</a:t>
            </a:r>
            <a:r>
              <a:rPr lang="en-US" sz="2600" dirty="0" smtClean="0">
                <a:latin typeface="Verdana" pitchFamily="34" charset="0"/>
                <a:ea typeface="Verdana" pitchFamily="34" charset="0"/>
                <a:cs typeface="Verdana" pitchFamily="34" charset="0"/>
              </a:rPr>
              <a:t> </a:t>
            </a:r>
            <a:r>
              <a:rPr lang="en-US" dirty="0" smtClean="0">
                <a:solidFill>
                  <a:srgbClr val="191B5D"/>
                </a:solidFill>
                <a:latin typeface="Verdana" pitchFamily="34" charset="0"/>
                <a:ea typeface="Verdana" pitchFamily="34" charset="0"/>
                <a:cs typeface="Verdana" pitchFamily="34" charset="0"/>
              </a:rPr>
              <a:t>unless you’re a licensed Treatment, Storage and Disposal Facility (</a:t>
            </a:r>
            <a:r>
              <a:rPr lang="en-US" dirty="0" smtClean="0">
                <a:solidFill>
                  <a:srgbClr val="191B5D"/>
                </a:solidFill>
                <a:latin typeface="Verdana" pitchFamily="34" charset="0"/>
                <a:ea typeface="Verdana" pitchFamily="34" charset="0"/>
                <a:cs typeface="Verdana" pitchFamily="34" charset="0"/>
              </a:rPr>
              <a:t>TSDF).  </a:t>
            </a:r>
            <a:endParaRPr lang="en-US" dirty="0" smtClean="0">
              <a:solidFill>
                <a:srgbClr val="191B5D"/>
              </a:solidFill>
              <a:latin typeface="Verdana" pitchFamily="34" charset="0"/>
              <a:ea typeface="Verdana" pitchFamily="34" charset="0"/>
              <a:cs typeface="Verdana" pitchFamily="34" charset="0"/>
            </a:endParaRPr>
          </a:p>
          <a:p>
            <a:pPr lvl="1">
              <a:spcBef>
                <a:spcPts val="600"/>
              </a:spcBef>
              <a:spcAft>
                <a:spcPts val="600"/>
              </a:spcAft>
            </a:pPr>
            <a:endParaRPr lang="en-US" dirty="0" smtClean="0">
              <a:latin typeface="Verdana" pitchFamily="34" charset="0"/>
              <a:ea typeface="Verdana" pitchFamily="34" charset="0"/>
              <a:cs typeface="Verdana" pitchFamily="34" charset="0"/>
            </a:endParaRPr>
          </a:p>
          <a:p>
            <a:pPr>
              <a:spcBef>
                <a:spcPts val="600"/>
              </a:spcBef>
              <a:spcAft>
                <a:spcPts val="600"/>
              </a:spcAft>
              <a:buFontTx/>
              <a:buNone/>
            </a:pPr>
            <a:endParaRPr lang="en-US" dirty="0" smtClean="0">
              <a:latin typeface="Verdana" pitchFamily="34" charset="0"/>
              <a:ea typeface="Verdana" pitchFamily="34" charset="0"/>
              <a:cs typeface="Verdana" pitchFamily="34" charset="0"/>
            </a:endParaRPr>
          </a:p>
        </p:txBody>
      </p:sp>
      <p:pic>
        <p:nvPicPr>
          <p:cNvPr id="56" name="Picture 55" descr="Segregating Waste-Explosion example.bmp"/>
          <p:cNvPicPr>
            <a:picLocks noChangeAspect="1"/>
          </p:cNvPicPr>
          <p:nvPr/>
        </p:nvPicPr>
        <p:blipFill>
          <a:blip r:embed="rId2" cstate="print"/>
          <a:srcRect l="8333" t="8333"/>
          <a:stretch>
            <a:fillRect/>
          </a:stretch>
        </p:blipFill>
        <p:spPr>
          <a:xfrm>
            <a:off x="5974080" y="4480560"/>
            <a:ext cx="3169920" cy="2377440"/>
          </a:xfrm>
          <a:prstGeom prst="rect">
            <a:avLst/>
          </a:prstGeom>
        </p:spPr>
      </p:pic>
      <p:sp>
        <p:nvSpPr>
          <p:cNvPr id="58" name="TextBox 57"/>
          <p:cNvSpPr txBox="1"/>
          <p:nvPr/>
        </p:nvSpPr>
        <p:spPr>
          <a:xfrm>
            <a:off x="2590800" y="5334000"/>
            <a:ext cx="3352800" cy="1015663"/>
          </a:xfrm>
          <a:prstGeom prst="rect">
            <a:avLst/>
          </a:prstGeom>
          <a:noFill/>
        </p:spPr>
        <p:txBody>
          <a:bodyPr wrap="square" rtlCol="0">
            <a:spAutoFit/>
          </a:bodyPr>
          <a:lstStyle/>
          <a:p>
            <a:pPr marL="117475" lvl="1" algn="ctr">
              <a:spcBef>
                <a:spcPts val="0"/>
              </a:spcBef>
              <a:buNone/>
            </a:pPr>
            <a:r>
              <a:rPr lang="en-US" sz="1500" b="0" dirty="0" smtClean="0">
                <a:solidFill>
                  <a:srgbClr val="191B5D"/>
                </a:solidFill>
                <a:latin typeface="+mn-lt"/>
              </a:rPr>
              <a:t>Cadmium and organic solvent waste bulking explosion example courtesy of another state University.</a:t>
            </a:r>
          </a:p>
          <a:p>
            <a:pPr algn="ctr"/>
            <a:endParaRPr lang="en-US" sz="1500"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19150" y="807720"/>
            <a:ext cx="7505700" cy="64008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4400" b="1" dirty="0">
                <a:solidFill>
                  <a:srgbClr val="00B259"/>
                </a:solidFill>
                <a:effectLst>
                  <a:outerShdw blurRad="25400" dist="50800" dir="3600000" algn="tl" rotWithShape="0">
                    <a:srgbClr val="0078AE">
                      <a:alpha val="65000"/>
                    </a:srgbClr>
                  </a:outerShdw>
                </a:effectLst>
              </a:rPr>
              <a:t>Waste Storage Areas</a:t>
            </a:r>
          </a:p>
        </p:txBody>
      </p:sp>
      <p:sp>
        <p:nvSpPr>
          <p:cNvPr id="19459" name="Rectangle 3"/>
          <p:cNvSpPr>
            <a:spLocks noGrp="1" noChangeArrowheads="1"/>
          </p:cNvSpPr>
          <p:nvPr>
            <p:ph idx="1"/>
          </p:nvPr>
        </p:nvSpPr>
        <p:spPr>
          <a:xfrm>
            <a:off x="762000" y="1524000"/>
            <a:ext cx="8229600" cy="5105400"/>
          </a:xfrm>
        </p:spPr>
        <p:txBody>
          <a:bodyPr>
            <a:noAutofit/>
          </a:bodyPr>
          <a:lstStyle/>
          <a:p>
            <a:pPr marL="0" indent="0">
              <a:lnSpc>
                <a:spcPct val="120000"/>
              </a:lnSpc>
              <a:spcBef>
                <a:spcPts val="0"/>
              </a:spcBef>
              <a:buFontTx/>
              <a:buNone/>
            </a:pPr>
            <a:r>
              <a:rPr lang="en-US" sz="2000" b="1" u="sng" dirty="0" smtClean="0">
                <a:latin typeface="Verdana" pitchFamily="34" charset="0"/>
                <a:ea typeface="Verdana" pitchFamily="34" charset="0"/>
                <a:cs typeface="Verdana" pitchFamily="34" charset="0"/>
              </a:rPr>
              <a:t>Satellite Accumulation Area</a:t>
            </a:r>
            <a:r>
              <a:rPr lang="en-US" sz="1800" dirty="0" smtClean="0">
                <a:latin typeface="Verdana" pitchFamily="34" charset="0"/>
                <a:ea typeface="Verdana" pitchFamily="34" charset="0"/>
                <a:cs typeface="Verdana" pitchFamily="34" charset="0"/>
              </a:rPr>
              <a:t>:  </a:t>
            </a:r>
            <a:r>
              <a:rPr lang="en-US" sz="1800" dirty="0" smtClean="0">
                <a:solidFill>
                  <a:srgbClr val="191B5D"/>
                </a:solidFill>
                <a:latin typeface="Verdana" pitchFamily="34" charset="0"/>
                <a:ea typeface="Verdana" pitchFamily="34" charset="0"/>
                <a:cs typeface="Verdana" pitchFamily="34" charset="0"/>
              </a:rPr>
              <a:t>Is any waste area </a:t>
            </a:r>
            <a:r>
              <a:rPr lang="en-US" sz="1800" b="1" dirty="0" smtClean="0">
                <a:solidFill>
                  <a:srgbClr val="191B5D"/>
                </a:solidFill>
                <a:latin typeface="Verdana" pitchFamily="34" charset="0"/>
                <a:ea typeface="Verdana" pitchFamily="34" charset="0"/>
                <a:cs typeface="Verdana" pitchFamily="34" charset="0"/>
              </a:rPr>
              <a:t>at or near the point of waste generation</a:t>
            </a:r>
            <a:r>
              <a:rPr lang="en-US" sz="1800" dirty="0" smtClean="0">
                <a:solidFill>
                  <a:srgbClr val="191B5D"/>
                </a:solidFill>
                <a:latin typeface="Verdana" pitchFamily="34" charset="0"/>
                <a:ea typeface="Verdana" pitchFamily="34" charset="0"/>
                <a:cs typeface="Verdana" pitchFamily="34" charset="0"/>
              </a:rPr>
              <a:t>.  Each lab generates waste, so each lab’s waste container areas are considered Satellite Accumulation areas.  The specific </a:t>
            </a:r>
            <a:r>
              <a:rPr lang="en-US" sz="1800" b="1" dirty="0" smtClean="0">
                <a:solidFill>
                  <a:srgbClr val="191B5D"/>
                </a:solidFill>
                <a:latin typeface="Verdana" pitchFamily="34" charset="0"/>
                <a:ea typeface="Verdana" pitchFamily="34" charset="0"/>
                <a:cs typeface="Verdana" pitchFamily="34" charset="0"/>
              </a:rPr>
              <a:t>requirements</a:t>
            </a:r>
            <a:r>
              <a:rPr lang="en-US" sz="1800" dirty="0" smtClean="0">
                <a:solidFill>
                  <a:srgbClr val="191B5D"/>
                </a:solidFill>
                <a:latin typeface="Verdana" pitchFamily="34" charset="0"/>
                <a:ea typeface="Verdana" pitchFamily="34" charset="0"/>
                <a:cs typeface="Verdana" pitchFamily="34" charset="0"/>
              </a:rPr>
              <a:t> for waste containers </a:t>
            </a:r>
            <a:r>
              <a:rPr lang="en-US" sz="1800" b="1" dirty="0" smtClean="0">
                <a:solidFill>
                  <a:srgbClr val="191B5D"/>
                </a:solidFill>
                <a:latin typeface="Verdana" pitchFamily="34" charset="0"/>
                <a:ea typeface="Verdana" pitchFamily="34" charset="0"/>
                <a:cs typeface="Verdana" pitchFamily="34" charset="0"/>
              </a:rPr>
              <a:t>while accumulating/filling</a:t>
            </a:r>
            <a:r>
              <a:rPr lang="en-US" sz="1800" dirty="0" smtClean="0">
                <a:solidFill>
                  <a:srgbClr val="191B5D"/>
                </a:solidFill>
                <a:latin typeface="Verdana" pitchFamily="34" charset="0"/>
                <a:ea typeface="Verdana" pitchFamily="34" charset="0"/>
                <a:cs typeface="Verdana" pitchFamily="34" charset="0"/>
              </a:rPr>
              <a:t> them are:</a:t>
            </a:r>
          </a:p>
          <a:p>
            <a:pPr>
              <a:lnSpc>
                <a:spcPct val="120000"/>
              </a:lnSpc>
              <a:spcBef>
                <a:spcPts val="0"/>
              </a:spcBef>
            </a:pPr>
            <a:r>
              <a:rPr lang="en-US" sz="1800" dirty="0" smtClean="0">
                <a:latin typeface="Verdana" pitchFamily="34" charset="0"/>
                <a:ea typeface="Verdana" pitchFamily="34" charset="0"/>
                <a:cs typeface="Verdana" pitchFamily="34" charset="0"/>
              </a:rPr>
              <a:t>Keep closed </a:t>
            </a:r>
            <a:r>
              <a:rPr lang="en-US" sz="1800" dirty="0" smtClean="0">
                <a:solidFill>
                  <a:srgbClr val="191B5D"/>
                </a:solidFill>
                <a:latin typeface="Verdana" pitchFamily="34" charset="0"/>
                <a:ea typeface="Verdana" pitchFamily="34" charset="0"/>
                <a:cs typeface="Verdana" pitchFamily="34" charset="0"/>
              </a:rPr>
              <a:t>to prevent evaporation or spillage (if knocked over)</a:t>
            </a:r>
          </a:p>
          <a:p>
            <a:pPr>
              <a:lnSpc>
                <a:spcPct val="120000"/>
              </a:lnSpc>
              <a:spcBef>
                <a:spcPts val="0"/>
              </a:spcBef>
            </a:pPr>
            <a:r>
              <a:rPr lang="en-US" sz="1800" dirty="0" smtClean="0">
                <a:latin typeface="Verdana" pitchFamily="34" charset="0"/>
                <a:ea typeface="Verdana" pitchFamily="34" charset="0"/>
                <a:cs typeface="Verdana" pitchFamily="34" charset="0"/>
              </a:rPr>
              <a:t>Identify Contents </a:t>
            </a:r>
            <a:r>
              <a:rPr lang="en-US" sz="1800" dirty="0" smtClean="0">
                <a:solidFill>
                  <a:srgbClr val="000066"/>
                </a:solidFill>
                <a:latin typeface="Verdana" pitchFamily="34" charset="0"/>
                <a:ea typeface="Verdana" pitchFamily="34" charset="0"/>
                <a:cs typeface="Verdana" pitchFamily="34" charset="0"/>
              </a:rPr>
              <a:t>(labeled fully per Hazard </a:t>
            </a:r>
            <a:r>
              <a:rPr lang="en-US" sz="1800" dirty="0" smtClean="0">
                <a:solidFill>
                  <a:srgbClr val="000066"/>
                </a:solidFill>
                <a:latin typeface="Verdana" pitchFamily="34" charset="0"/>
                <a:ea typeface="Verdana" pitchFamily="34" charset="0"/>
                <a:cs typeface="Verdana" pitchFamily="34" charset="0"/>
              </a:rPr>
              <a:t>Communication requirements) </a:t>
            </a:r>
            <a:r>
              <a:rPr lang="en-US" sz="1800" b="1" dirty="0" smtClean="0">
                <a:solidFill>
                  <a:srgbClr val="000066"/>
                </a:solidFill>
                <a:latin typeface="Verdana" pitchFamily="34" charset="0"/>
                <a:ea typeface="Verdana" pitchFamily="34" charset="0"/>
                <a:cs typeface="Verdana" pitchFamily="34" charset="0"/>
              </a:rPr>
              <a:t>and</a:t>
            </a:r>
            <a:r>
              <a:rPr lang="en-US" sz="1800" dirty="0" smtClean="0">
                <a:solidFill>
                  <a:srgbClr val="000066"/>
                </a:solidFill>
                <a:latin typeface="Verdana" pitchFamily="34" charset="0"/>
                <a:ea typeface="Verdana" pitchFamily="34" charset="0"/>
                <a:cs typeface="Verdana" pitchFamily="34" charset="0"/>
              </a:rPr>
              <a:t> </a:t>
            </a:r>
            <a:r>
              <a:rPr lang="en-US" sz="1800" dirty="0" smtClean="0">
                <a:solidFill>
                  <a:srgbClr val="000066"/>
                </a:solidFill>
                <a:latin typeface="Verdana" pitchFamily="34" charset="0"/>
                <a:ea typeface="Verdana" pitchFamily="34" charset="0"/>
                <a:cs typeface="Verdana" pitchFamily="34" charset="0"/>
              </a:rPr>
              <a:t>words Non-Hazardous or </a:t>
            </a:r>
            <a:r>
              <a:rPr lang="en-US" sz="1800" dirty="0" smtClean="0">
                <a:solidFill>
                  <a:srgbClr val="000066"/>
                </a:solidFill>
                <a:latin typeface="Verdana" pitchFamily="34" charset="0"/>
                <a:ea typeface="Verdana" pitchFamily="34" charset="0"/>
                <a:cs typeface="Verdana" pitchFamily="34" charset="0"/>
              </a:rPr>
              <a:t>Hazardous Waste</a:t>
            </a:r>
            <a:endParaRPr lang="en-US" sz="1800" dirty="0" smtClean="0">
              <a:latin typeface="Verdana" pitchFamily="34" charset="0"/>
              <a:ea typeface="Verdana" pitchFamily="34" charset="0"/>
              <a:cs typeface="Verdana" pitchFamily="34" charset="0"/>
            </a:endParaRPr>
          </a:p>
          <a:p>
            <a:pPr>
              <a:lnSpc>
                <a:spcPct val="120000"/>
              </a:lnSpc>
              <a:spcBef>
                <a:spcPts val="0"/>
              </a:spcBef>
            </a:pPr>
            <a:r>
              <a:rPr lang="en-US" sz="1800" dirty="0" smtClean="0">
                <a:latin typeface="Verdana" pitchFamily="34" charset="0"/>
                <a:ea typeface="Verdana" pitchFamily="34" charset="0"/>
                <a:cs typeface="Verdana" pitchFamily="34" charset="0"/>
              </a:rPr>
              <a:t>When full, move </a:t>
            </a:r>
            <a:r>
              <a:rPr lang="en-US" sz="1800" dirty="0" smtClean="0">
                <a:solidFill>
                  <a:srgbClr val="202276"/>
                </a:solidFill>
                <a:latin typeface="Verdana" pitchFamily="34" charset="0"/>
                <a:ea typeface="Verdana" pitchFamily="34" charset="0"/>
                <a:cs typeface="Verdana" pitchFamily="34" charset="0"/>
              </a:rPr>
              <a:t>to storage area. If you should ever have 55gallons of waste, it would have to be moved </a:t>
            </a:r>
            <a:r>
              <a:rPr lang="en-US" sz="1800" dirty="0" smtClean="0">
                <a:solidFill>
                  <a:srgbClr val="202276"/>
                </a:solidFill>
                <a:latin typeface="Verdana" pitchFamily="34" charset="0"/>
                <a:ea typeface="Verdana" pitchFamily="34" charset="0"/>
                <a:cs typeface="Verdana" pitchFamily="34" charset="0"/>
              </a:rPr>
              <a:t>within </a:t>
            </a:r>
            <a:r>
              <a:rPr lang="en-US" sz="1800" dirty="0" smtClean="0">
                <a:solidFill>
                  <a:srgbClr val="202276"/>
                </a:solidFill>
                <a:latin typeface="Verdana" pitchFamily="34" charset="0"/>
                <a:ea typeface="Verdana" pitchFamily="34" charset="0"/>
                <a:cs typeface="Verdana" pitchFamily="34" charset="0"/>
              </a:rPr>
              <a:t>3 days</a:t>
            </a:r>
            <a:r>
              <a:rPr lang="en-US" sz="1800" dirty="0" smtClean="0">
                <a:solidFill>
                  <a:srgbClr val="202276"/>
                </a:solidFill>
                <a:latin typeface="Verdana" pitchFamily="34" charset="0"/>
                <a:ea typeface="Verdana" pitchFamily="34" charset="0"/>
                <a:cs typeface="Verdana" pitchFamily="34" charset="0"/>
              </a:rPr>
              <a:t>.</a:t>
            </a:r>
            <a:endParaRPr lang="en-US" sz="1800" dirty="0" smtClean="0">
              <a:latin typeface="Verdana" pitchFamily="34" charset="0"/>
              <a:ea typeface="Verdana" pitchFamily="34" charset="0"/>
              <a:cs typeface="Verdana" pitchFamily="34" charset="0"/>
            </a:endParaRPr>
          </a:p>
          <a:p>
            <a:pPr>
              <a:lnSpc>
                <a:spcPct val="120000"/>
              </a:lnSpc>
              <a:spcBef>
                <a:spcPts val="1200"/>
              </a:spcBef>
              <a:buFontTx/>
              <a:buNone/>
            </a:pPr>
            <a:r>
              <a:rPr lang="en-US" sz="2000" b="1" u="sng" dirty="0" smtClean="0">
                <a:latin typeface="Verdana" pitchFamily="34" charset="0"/>
                <a:ea typeface="Verdana" pitchFamily="34" charset="0"/>
                <a:cs typeface="Verdana" pitchFamily="34" charset="0"/>
              </a:rPr>
              <a:t>Waste Storage </a:t>
            </a:r>
            <a:r>
              <a:rPr lang="en-US" sz="2000" b="1" u="sng" dirty="0" smtClean="0">
                <a:latin typeface="Verdana" pitchFamily="34" charset="0"/>
                <a:ea typeface="Verdana" pitchFamily="34" charset="0"/>
                <a:cs typeface="Verdana" pitchFamily="34" charset="0"/>
              </a:rPr>
              <a:t>Area</a:t>
            </a:r>
            <a:r>
              <a:rPr lang="en-US" sz="2000" dirty="0" smtClean="0">
                <a:latin typeface="Verdana" pitchFamily="34" charset="0"/>
                <a:ea typeface="Verdana" pitchFamily="34" charset="0"/>
                <a:cs typeface="Verdana" pitchFamily="34" charset="0"/>
              </a:rPr>
              <a:t>:  Solvent Storage Room 3520AA</a:t>
            </a:r>
          </a:p>
          <a:p>
            <a:pPr>
              <a:lnSpc>
                <a:spcPct val="120000"/>
              </a:lnSpc>
              <a:spcBef>
                <a:spcPts val="0"/>
              </a:spcBef>
            </a:pPr>
            <a:r>
              <a:rPr lang="en-US" sz="1800" dirty="0" smtClean="0">
                <a:solidFill>
                  <a:srgbClr val="202276"/>
                </a:solidFill>
                <a:latin typeface="Verdana" pitchFamily="34" charset="0"/>
                <a:ea typeface="Verdana" pitchFamily="34" charset="0"/>
                <a:cs typeface="Verdana" pitchFamily="34" charset="0"/>
              </a:rPr>
              <a:t>Can store containers up to 180 days (we ship twice a year)</a:t>
            </a:r>
          </a:p>
          <a:p>
            <a:pPr>
              <a:lnSpc>
                <a:spcPct val="120000"/>
              </a:lnSpc>
              <a:spcBef>
                <a:spcPts val="0"/>
              </a:spcBef>
            </a:pPr>
            <a:r>
              <a:rPr lang="en-US" sz="1800" dirty="0" smtClean="0">
                <a:solidFill>
                  <a:srgbClr val="202276"/>
                </a:solidFill>
                <a:latin typeface="Verdana" pitchFamily="34" charset="0"/>
                <a:ea typeface="Verdana" pitchFamily="34" charset="0"/>
                <a:cs typeface="Verdana" pitchFamily="34" charset="0"/>
              </a:rPr>
              <a:t>Containers must be secured closed and </a:t>
            </a:r>
            <a:r>
              <a:rPr lang="en-US" sz="1800" b="1" dirty="0" smtClean="0">
                <a:solidFill>
                  <a:srgbClr val="202276"/>
                </a:solidFill>
                <a:latin typeface="Verdana" pitchFamily="34" charset="0"/>
                <a:ea typeface="Verdana" pitchFamily="34" charset="0"/>
                <a:cs typeface="Verdana" pitchFamily="34" charset="0"/>
              </a:rPr>
              <a:t>waste label filled out completely</a:t>
            </a:r>
            <a:r>
              <a:rPr lang="en-US" sz="1800" dirty="0" smtClean="0">
                <a:solidFill>
                  <a:srgbClr val="202276"/>
                </a:solidFill>
                <a:latin typeface="Verdana" pitchFamily="34" charset="0"/>
                <a:ea typeface="Verdana" pitchFamily="34" charset="0"/>
                <a:cs typeface="Verdana" pitchFamily="34" charset="0"/>
              </a:rPr>
              <a:t> </a:t>
            </a:r>
            <a:r>
              <a:rPr lang="en-US" sz="1800" dirty="0" smtClean="0">
                <a:solidFill>
                  <a:srgbClr val="202276"/>
                </a:solidFill>
                <a:latin typeface="Verdana" pitchFamily="34" charset="0"/>
                <a:ea typeface="Verdana" pitchFamily="34" charset="0"/>
                <a:cs typeface="Verdana" pitchFamily="34" charset="0"/>
              </a:rPr>
              <a:t>with contents</a:t>
            </a:r>
            <a:r>
              <a:rPr lang="en-US" sz="1800" dirty="0" smtClean="0">
                <a:solidFill>
                  <a:srgbClr val="202276"/>
                </a:solidFill>
                <a:latin typeface="Verdana" pitchFamily="34" charset="0"/>
                <a:ea typeface="Verdana" pitchFamily="34" charset="0"/>
                <a:cs typeface="Verdana" pitchFamily="34" charset="0"/>
              </a:rPr>
              <a:t>, contact name, and date container </a:t>
            </a:r>
            <a:r>
              <a:rPr lang="en-US" sz="1800" dirty="0" smtClean="0">
                <a:solidFill>
                  <a:srgbClr val="202276"/>
                </a:solidFill>
                <a:latin typeface="Verdana" pitchFamily="34" charset="0"/>
                <a:ea typeface="Verdana" pitchFamily="34" charset="0"/>
                <a:cs typeface="Verdana" pitchFamily="34" charset="0"/>
              </a:rPr>
              <a:t>filled </a:t>
            </a:r>
            <a:endParaRPr lang="en-US" sz="1800" dirty="0" smtClean="0">
              <a:solidFill>
                <a:srgbClr val="202276"/>
              </a:solidFill>
              <a:latin typeface="Verdana" pitchFamily="34" charset="0"/>
              <a:ea typeface="Verdana" pitchFamily="34" charset="0"/>
              <a:cs typeface="Verdana" pitchFamily="34" charset="0"/>
            </a:endParaRPr>
          </a:p>
          <a:p>
            <a:pPr>
              <a:lnSpc>
                <a:spcPct val="120000"/>
              </a:lnSpc>
              <a:spcBef>
                <a:spcPts val="0"/>
              </a:spcBef>
              <a:buFontTx/>
              <a:buNone/>
            </a:pPr>
            <a:r>
              <a:rPr lang="en-US" sz="1800" dirty="0" smtClean="0">
                <a:latin typeface="Verdana" pitchFamily="34" charset="0"/>
                <a:ea typeface="Verdana" pitchFamily="34" charset="0"/>
                <a:cs typeface="Verdana" pitchFamily="34" charset="0"/>
              </a:rPr>
              <a:t> </a:t>
            </a:r>
          </a:p>
          <a:p>
            <a:pPr>
              <a:lnSpc>
                <a:spcPct val="120000"/>
              </a:lnSpc>
              <a:spcBef>
                <a:spcPts val="0"/>
              </a:spcBef>
            </a:pPr>
            <a:endParaRPr lang="en-US" sz="18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673100"/>
            <a:ext cx="7696200" cy="62230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4400" b="1" dirty="0">
                <a:solidFill>
                  <a:srgbClr val="C00000"/>
                </a:solidFill>
                <a:effectLst>
                  <a:outerShdw blurRad="25400" dist="50800" dir="3600000" algn="tl" rotWithShape="0">
                    <a:srgbClr val="0078AE">
                      <a:alpha val="65000"/>
                    </a:srgbClr>
                  </a:outerShdw>
                </a:effectLst>
              </a:rPr>
              <a:t>Quiz - Matching</a:t>
            </a:r>
          </a:p>
        </p:txBody>
      </p:sp>
      <p:sp>
        <p:nvSpPr>
          <p:cNvPr id="137219" name="Rectangle 3"/>
          <p:cNvSpPr>
            <a:spLocks noGrp="1" noChangeArrowheads="1"/>
          </p:cNvSpPr>
          <p:nvPr>
            <p:ph idx="1"/>
          </p:nvPr>
        </p:nvSpPr>
        <p:spPr>
          <a:xfrm>
            <a:off x="457200" y="1447800"/>
            <a:ext cx="8382000" cy="5334000"/>
          </a:xfrm>
        </p:spPr>
        <p:txBody>
          <a:bodyPr>
            <a:normAutofit fontScale="92500"/>
          </a:bodyPr>
          <a:lstStyle/>
          <a:p>
            <a:pPr marL="398463" indent="-398463">
              <a:spcAft>
                <a:spcPts val="300"/>
              </a:spcAft>
              <a:buFontTx/>
              <a:buNone/>
              <a:defRPr/>
            </a:pPr>
            <a:r>
              <a:rPr lang="en-US" sz="2300" dirty="0" smtClean="0">
                <a:latin typeface="Verdana" pitchFamily="34" charset="0"/>
                <a:ea typeface="Verdana" pitchFamily="34" charset="0"/>
                <a:cs typeface="Verdana" pitchFamily="34" charset="0"/>
              </a:rPr>
              <a:t>1) When does the waste label go on?</a:t>
            </a:r>
          </a:p>
          <a:p>
            <a:pPr marL="398463" indent="-398463">
              <a:spcAft>
                <a:spcPts val="300"/>
              </a:spcAft>
              <a:buFontTx/>
              <a:buNone/>
              <a:defRPr/>
            </a:pPr>
            <a:r>
              <a:rPr lang="en-US" sz="2300" dirty="0" smtClean="0">
                <a:latin typeface="Verdana" pitchFamily="34" charset="0"/>
                <a:ea typeface="Verdana" pitchFamily="34" charset="0"/>
                <a:cs typeface="Verdana" pitchFamily="34" charset="0"/>
              </a:rPr>
              <a:t>2) What should you remove if reusing a container for </a:t>
            </a:r>
            <a:r>
              <a:rPr lang="en-US" sz="2300" dirty="0" smtClean="0">
                <a:latin typeface="Verdana" pitchFamily="34" charset="0"/>
                <a:ea typeface="Verdana" pitchFamily="34" charset="0"/>
                <a:cs typeface="Verdana" pitchFamily="34" charset="0"/>
              </a:rPr>
              <a:t>waste</a:t>
            </a:r>
            <a:r>
              <a:rPr lang="en-US" sz="2300" dirty="0" smtClean="0">
                <a:latin typeface="Verdana" pitchFamily="34" charset="0"/>
                <a:ea typeface="Verdana" pitchFamily="34" charset="0"/>
                <a:cs typeface="Verdana" pitchFamily="34" charset="0"/>
              </a:rPr>
              <a:t>?</a:t>
            </a:r>
          </a:p>
          <a:p>
            <a:pPr marL="398463" indent="-398463">
              <a:spcAft>
                <a:spcPts val="300"/>
              </a:spcAft>
              <a:buFontTx/>
              <a:buNone/>
              <a:defRPr/>
            </a:pPr>
            <a:r>
              <a:rPr lang="en-US" sz="2300" dirty="0" smtClean="0">
                <a:latin typeface="Verdana" pitchFamily="34" charset="0"/>
                <a:ea typeface="Verdana" pitchFamily="34" charset="0"/>
                <a:cs typeface="Verdana" pitchFamily="34" charset="0"/>
              </a:rPr>
              <a:t>3) In order to pour any lab materials down the sink, you need ______________________.</a:t>
            </a:r>
          </a:p>
          <a:p>
            <a:pPr marL="398463" indent="-398463">
              <a:spcAft>
                <a:spcPts val="300"/>
              </a:spcAft>
              <a:buFontTx/>
              <a:buNone/>
              <a:defRPr/>
            </a:pPr>
            <a:r>
              <a:rPr lang="en-US" sz="2300" dirty="0" smtClean="0">
                <a:latin typeface="Verdana" pitchFamily="34" charset="0"/>
                <a:ea typeface="Verdana" pitchFamily="34" charset="0"/>
                <a:cs typeface="Verdana" pitchFamily="34" charset="0"/>
              </a:rPr>
              <a:t>4) You have to be sure the waste container is in _____________ and _________________.</a:t>
            </a:r>
          </a:p>
          <a:p>
            <a:pPr>
              <a:spcAft>
                <a:spcPts val="300"/>
              </a:spcAft>
              <a:buFontTx/>
              <a:buNone/>
              <a:defRPr/>
            </a:pPr>
            <a:endParaRPr lang="en-US" sz="2300" dirty="0" smtClean="0">
              <a:solidFill>
                <a:srgbClr val="000066"/>
              </a:solidFill>
              <a:latin typeface="Verdana" pitchFamily="34" charset="0"/>
              <a:ea typeface="Verdana" pitchFamily="34" charset="0"/>
              <a:cs typeface="Verdana" pitchFamily="34" charset="0"/>
            </a:endParaRPr>
          </a:p>
          <a:p>
            <a:pPr>
              <a:spcAft>
                <a:spcPts val="300"/>
              </a:spcAft>
              <a:buFontTx/>
              <a:buNone/>
              <a:defRPr/>
            </a:pPr>
            <a:r>
              <a:rPr lang="en-US" sz="2300" dirty="0" smtClean="0">
                <a:solidFill>
                  <a:srgbClr val="202276"/>
                </a:solidFill>
                <a:latin typeface="Verdana" pitchFamily="34" charset="0"/>
                <a:ea typeface="Verdana" pitchFamily="34" charset="0"/>
                <a:cs typeface="Verdana" pitchFamily="34" charset="0"/>
              </a:rPr>
              <a:t>Choices:</a:t>
            </a:r>
          </a:p>
          <a:p>
            <a:pPr marL="514350" indent="-514350">
              <a:spcAft>
                <a:spcPts val="300"/>
              </a:spcAft>
              <a:buFont typeface="+mj-lt"/>
              <a:buAutoNum type="alphaLcParenR"/>
              <a:defRPr/>
            </a:pPr>
            <a:r>
              <a:rPr lang="en-US" sz="2300" dirty="0" smtClean="0">
                <a:latin typeface="Verdana" pitchFamily="34" charset="0"/>
                <a:ea typeface="Verdana" pitchFamily="34" charset="0"/>
                <a:cs typeface="Verdana" pitchFamily="34" charset="0"/>
              </a:rPr>
              <a:t>specific written approval from the wastewater authority</a:t>
            </a:r>
          </a:p>
          <a:p>
            <a:pPr marL="514350" indent="-514350">
              <a:spcAft>
                <a:spcPts val="300"/>
              </a:spcAft>
              <a:buFont typeface="+mj-lt"/>
              <a:buAutoNum type="alphaLcParenR"/>
              <a:defRPr/>
            </a:pPr>
            <a:r>
              <a:rPr lang="en-US" sz="2300" dirty="0" smtClean="0">
                <a:latin typeface="Verdana" pitchFamily="34" charset="0"/>
                <a:ea typeface="Verdana" pitchFamily="34" charset="0"/>
                <a:cs typeface="Verdana" pitchFamily="34" charset="0"/>
              </a:rPr>
              <a:t>good condition compatible with contents</a:t>
            </a:r>
          </a:p>
          <a:p>
            <a:pPr marL="514350" indent="-514350">
              <a:spcAft>
                <a:spcPts val="300"/>
              </a:spcAft>
              <a:buFont typeface="+mj-lt"/>
              <a:buAutoNum type="alphaLcParenR"/>
              <a:defRPr/>
            </a:pPr>
            <a:r>
              <a:rPr lang="en-US" sz="2300" dirty="0" smtClean="0">
                <a:latin typeface="Verdana" pitchFamily="34" charset="0"/>
                <a:ea typeface="Verdana" pitchFamily="34" charset="0"/>
                <a:cs typeface="Verdana" pitchFamily="34" charset="0"/>
              </a:rPr>
              <a:t>upon first drop waste added to drum</a:t>
            </a:r>
          </a:p>
          <a:p>
            <a:pPr marL="514350" indent="-514350">
              <a:spcAft>
                <a:spcPts val="300"/>
              </a:spcAft>
              <a:buFont typeface="+mj-lt"/>
              <a:buAutoNum type="alphaLcParenR"/>
              <a:defRPr/>
            </a:pPr>
            <a:r>
              <a:rPr lang="en-US" sz="2300" dirty="0" smtClean="0">
                <a:latin typeface="Verdana" pitchFamily="34" charset="0"/>
                <a:ea typeface="Verdana" pitchFamily="34" charset="0"/>
                <a:cs typeface="Verdana" pitchFamily="34" charset="0"/>
              </a:rPr>
              <a:t>all other contradicting labels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990600" y="762000"/>
            <a:ext cx="8229600" cy="64008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4400" b="1" dirty="0">
                <a:solidFill>
                  <a:srgbClr val="00B259"/>
                </a:solidFill>
                <a:effectLst>
                  <a:outerShdw blurRad="25400" dist="50800" dir="3600000" algn="tl" rotWithShape="0">
                    <a:srgbClr val="0078AE">
                      <a:alpha val="65000"/>
                    </a:srgbClr>
                  </a:outerShdw>
                </a:effectLst>
              </a:rPr>
              <a:t>RCRA Take Home</a:t>
            </a:r>
          </a:p>
        </p:txBody>
      </p:sp>
      <p:sp>
        <p:nvSpPr>
          <p:cNvPr id="138243" name="Rectangle 3"/>
          <p:cNvSpPr>
            <a:spLocks noGrp="1" noChangeArrowheads="1"/>
          </p:cNvSpPr>
          <p:nvPr>
            <p:ph idx="1"/>
          </p:nvPr>
        </p:nvSpPr>
        <p:spPr>
          <a:xfrm>
            <a:off x="457200" y="1828800"/>
            <a:ext cx="8534400" cy="4495800"/>
          </a:xfrm>
        </p:spPr>
        <p:txBody>
          <a:bodyPr>
            <a:noAutofit/>
          </a:bodyPr>
          <a:lstStyle/>
          <a:p>
            <a:pPr>
              <a:spcBef>
                <a:spcPts val="600"/>
              </a:spcBef>
              <a:spcAft>
                <a:spcPts val="600"/>
              </a:spcAft>
            </a:pPr>
            <a:r>
              <a:rPr lang="en-US" sz="2400" b="1" dirty="0" smtClean="0">
                <a:latin typeface="Verdana" pitchFamily="34" charset="0"/>
                <a:ea typeface="Verdana" pitchFamily="34" charset="0"/>
                <a:cs typeface="Verdana" pitchFamily="34" charset="0"/>
              </a:rPr>
              <a:t>Collect</a:t>
            </a:r>
            <a:r>
              <a:rPr lang="en-US" sz="2400" b="1" dirty="0" smtClean="0">
                <a:solidFill>
                  <a:srgbClr val="202276"/>
                </a:solidFill>
                <a:latin typeface="Verdana" pitchFamily="34" charset="0"/>
                <a:ea typeface="Verdana" pitchFamily="34" charset="0"/>
                <a:cs typeface="Verdana" pitchFamily="34" charset="0"/>
              </a:rPr>
              <a:t> your </a:t>
            </a:r>
            <a:r>
              <a:rPr lang="en-US" sz="2400" b="1" dirty="0" smtClean="0">
                <a:solidFill>
                  <a:srgbClr val="202276"/>
                </a:solidFill>
                <a:latin typeface="Verdana" pitchFamily="34" charset="0"/>
                <a:ea typeface="Verdana" pitchFamily="34" charset="0"/>
                <a:cs typeface="Verdana" pitchFamily="34" charset="0"/>
              </a:rPr>
              <a:t>waste</a:t>
            </a:r>
            <a:endParaRPr lang="en-US" sz="2400" b="1" dirty="0" smtClean="0">
              <a:solidFill>
                <a:srgbClr val="202276"/>
              </a:solidFill>
              <a:latin typeface="Verdana" pitchFamily="34" charset="0"/>
              <a:ea typeface="Verdana" pitchFamily="34" charset="0"/>
              <a:cs typeface="Verdana" pitchFamily="34" charset="0"/>
            </a:endParaRPr>
          </a:p>
          <a:p>
            <a:pPr>
              <a:spcBef>
                <a:spcPts val="600"/>
              </a:spcBef>
              <a:spcAft>
                <a:spcPts val="600"/>
              </a:spcAft>
            </a:pPr>
            <a:r>
              <a:rPr lang="en-US" sz="2400" b="1" dirty="0" smtClean="0">
                <a:latin typeface="Verdana" pitchFamily="34" charset="0"/>
                <a:ea typeface="Verdana" pitchFamily="34" charset="0"/>
                <a:cs typeface="Verdana" pitchFamily="34" charset="0"/>
              </a:rPr>
              <a:t>Label It Properly</a:t>
            </a:r>
            <a:r>
              <a:rPr lang="en-US" sz="2400" b="1" dirty="0" smtClean="0">
                <a:solidFill>
                  <a:srgbClr val="202276"/>
                </a:solidFill>
                <a:latin typeface="Verdana" pitchFamily="34" charset="0"/>
                <a:ea typeface="Verdana" pitchFamily="34" charset="0"/>
                <a:cs typeface="Verdana" pitchFamily="34" charset="0"/>
              </a:rPr>
              <a:t> with all contents, </a:t>
            </a:r>
            <a:r>
              <a:rPr lang="en-US" sz="2400" b="1" dirty="0" smtClean="0">
                <a:solidFill>
                  <a:srgbClr val="202276"/>
                </a:solidFill>
                <a:latin typeface="Verdana" pitchFamily="34" charset="0"/>
                <a:ea typeface="Verdana" pitchFamily="34" charset="0"/>
                <a:cs typeface="Verdana" pitchFamily="34" charset="0"/>
              </a:rPr>
              <a:t>properties</a:t>
            </a:r>
            <a:r>
              <a:rPr lang="en-US" sz="2400" b="1" dirty="0" smtClean="0">
                <a:solidFill>
                  <a:srgbClr val="202276"/>
                </a:solidFill>
                <a:latin typeface="Verdana" pitchFamily="34" charset="0"/>
                <a:ea typeface="Verdana" pitchFamily="34" charset="0"/>
                <a:cs typeface="Verdana" pitchFamily="34" charset="0"/>
              </a:rPr>
              <a:t>, and your contact </a:t>
            </a:r>
            <a:r>
              <a:rPr lang="en-US" sz="2400" b="1" dirty="0" smtClean="0">
                <a:solidFill>
                  <a:srgbClr val="202276"/>
                </a:solidFill>
                <a:latin typeface="Verdana" pitchFamily="34" charset="0"/>
                <a:ea typeface="Verdana" pitchFamily="34" charset="0"/>
                <a:cs typeface="Verdana" pitchFamily="34" charset="0"/>
              </a:rPr>
              <a:t>info</a:t>
            </a:r>
            <a:endParaRPr lang="en-US" sz="2400" b="1" dirty="0" smtClean="0">
              <a:solidFill>
                <a:srgbClr val="202276"/>
              </a:solidFill>
              <a:latin typeface="Verdana" pitchFamily="34" charset="0"/>
              <a:ea typeface="Verdana" pitchFamily="34" charset="0"/>
              <a:cs typeface="Verdana" pitchFamily="34" charset="0"/>
            </a:endParaRPr>
          </a:p>
          <a:p>
            <a:pPr>
              <a:spcBef>
                <a:spcPts val="600"/>
              </a:spcBef>
              <a:spcAft>
                <a:spcPts val="600"/>
              </a:spcAft>
            </a:pPr>
            <a:r>
              <a:rPr lang="en-US" sz="2400" b="1" dirty="0" smtClean="0">
                <a:solidFill>
                  <a:srgbClr val="202276"/>
                </a:solidFill>
                <a:latin typeface="Verdana" pitchFamily="34" charset="0"/>
                <a:ea typeface="Verdana" pitchFamily="34" charset="0"/>
                <a:cs typeface="Verdana" pitchFamily="34" charset="0"/>
              </a:rPr>
              <a:t>Keep it </a:t>
            </a:r>
            <a:r>
              <a:rPr lang="en-US" sz="2400" b="1" dirty="0" smtClean="0">
                <a:latin typeface="Verdana" pitchFamily="34" charset="0"/>
                <a:ea typeface="Verdana" pitchFamily="34" charset="0"/>
                <a:cs typeface="Verdana" pitchFamily="34" charset="0"/>
              </a:rPr>
              <a:t>closed</a:t>
            </a:r>
            <a:r>
              <a:rPr lang="en-US" sz="2400" b="1" dirty="0" smtClean="0">
                <a:solidFill>
                  <a:srgbClr val="202276"/>
                </a:solidFill>
                <a:latin typeface="Verdana" pitchFamily="34" charset="0"/>
                <a:ea typeface="Verdana" pitchFamily="34" charset="0"/>
                <a:cs typeface="Verdana" pitchFamily="34" charset="0"/>
              </a:rPr>
              <a:t> and in </a:t>
            </a:r>
            <a:r>
              <a:rPr lang="en-US" sz="2400" b="1" dirty="0" smtClean="0">
                <a:latin typeface="Verdana" pitchFamily="34" charset="0"/>
                <a:ea typeface="Verdana" pitchFamily="34" charset="0"/>
                <a:cs typeface="Verdana" pitchFamily="34" charset="0"/>
              </a:rPr>
              <a:t>good </a:t>
            </a:r>
            <a:r>
              <a:rPr lang="en-US" sz="2400" b="1" dirty="0" smtClean="0">
                <a:latin typeface="Verdana" pitchFamily="34" charset="0"/>
                <a:ea typeface="Verdana" pitchFamily="34" charset="0"/>
                <a:cs typeface="Verdana" pitchFamily="34" charset="0"/>
              </a:rPr>
              <a:t>condition</a:t>
            </a:r>
            <a:endParaRPr lang="en-US" sz="2400" b="1" dirty="0" smtClean="0">
              <a:solidFill>
                <a:srgbClr val="202276"/>
              </a:solidFill>
              <a:latin typeface="Verdana" pitchFamily="34" charset="0"/>
              <a:ea typeface="Verdana" pitchFamily="34" charset="0"/>
              <a:cs typeface="Verdana" pitchFamily="34" charset="0"/>
            </a:endParaRPr>
          </a:p>
          <a:p>
            <a:pPr>
              <a:spcBef>
                <a:spcPts val="600"/>
              </a:spcBef>
              <a:spcAft>
                <a:spcPts val="600"/>
              </a:spcAft>
            </a:pPr>
            <a:endParaRPr lang="en-US" sz="2400" b="1" dirty="0" smtClean="0">
              <a:latin typeface="Verdana" pitchFamily="34" charset="0"/>
              <a:ea typeface="Verdana" pitchFamily="34" charset="0"/>
              <a:cs typeface="Verdana" pitchFamily="34" charset="0"/>
            </a:endParaRPr>
          </a:p>
          <a:p>
            <a:pPr marL="0" indent="0">
              <a:spcBef>
                <a:spcPts val="600"/>
              </a:spcBef>
              <a:spcAft>
                <a:spcPts val="600"/>
              </a:spcAft>
              <a:buNone/>
            </a:pPr>
            <a:r>
              <a:rPr lang="en-US" sz="2400" b="1" dirty="0" smtClean="0">
                <a:latin typeface="Verdana" pitchFamily="34" charset="0"/>
                <a:ea typeface="Verdana" pitchFamily="34" charset="0"/>
                <a:cs typeface="Verdana" pitchFamily="34" charset="0"/>
              </a:rPr>
              <a:t>If there’s something you’re unsure about, </a:t>
            </a:r>
            <a:r>
              <a:rPr lang="en-US" sz="2400" b="1" dirty="0" smtClean="0">
                <a:latin typeface="Verdana" pitchFamily="34" charset="0"/>
                <a:ea typeface="Verdana" pitchFamily="34" charset="0"/>
                <a:cs typeface="Verdana" pitchFamily="34" charset="0"/>
              </a:rPr>
              <a:t>ask!</a:t>
            </a:r>
          </a:p>
          <a:p>
            <a:pPr>
              <a:spcBef>
                <a:spcPts val="600"/>
              </a:spcBef>
              <a:spcAft>
                <a:spcPts val="600"/>
              </a:spcAft>
              <a:buNone/>
            </a:pPr>
            <a:endParaRPr lang="en-US" sz="2400" b="1" dirty="0">
              <a:latin typeface="Verdana" pitchFamily="34" charset="0"/>
              <a:ea typeface="Verdana" pitchFamily="34" charset="0"/>
              <a:cs typeface="Verdana" pitchFamily="34" charset="0"/>
            </a:endParaRPr>
          </a:p>
          <a:p>
            <a:pPr>
              <a:spcBef>
                <a:spcPts val="600"/>
              </a:spcBef>
              <a:spcAft>
                <a:spcPts val="600"/>
              </a:spcAft>
              <a:buNone/>
            </a:pPr>
            <a:r>
              <a:rPr lang="en-US" sz="2400" dirty="0" smtClean="0">
                <a:latin typeface="Verdana" pitchFamily="34" charset="0"/>
                <a:ea typeface="Verdana" pitchFamily="34" charset="0"/>
                <a:cs typeface="Verdana" pitchFamily="34" charset="0"/>
              </a:rPr>
              <a:t>Lisa </a:t>
            </a:r>
            <a:r>
              <a:rPr lang="en-US" sz="2400" dirty="0" smtClean="0">
                <a:latin typeface="Verdana" pitchFamily="34" charset="0"/>
                <a:ea typeface="Verdana" pitchFamily="34" charset="0"/>
                <a:cs typeface="Verdana" pitchFamily="34" charset="0"/>
              </a:rPr>
              <a:t>Coen, x.2107           </a:t>
            </a:r>
            <a:r>
              <a:rPr lang="en-US" sz="2400" dirty="0" smtClean="0">
                <a:latin typeface="Verdana" pitchFamily="34" charset="0"/>
                <a:ea typeface="Verdana" pitchFamily="34" charset="0"/>
                <a:cs typeface="Verdana" pitchFamily="34" charset="0"/>
              </a:rPr>
              <a:t>Celina Gauthier, x.2104 </a:t>
            </a:r>
            <a:endParaRPr lang="en-US" sz="24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box(out)">
                                      <p:cBhvr>
                                        <p:cTn id="7" dur="500"/>
                                        <p:tgtEl>
                                          <p:spTgt spid="138242"/>
                                        </p:tgtEl>
                                      </p:cBhvr>
                                    </p:animEffect>
                                  </p:childTnLst>
                                </p:cTn>
                              </p:par>
                            </p:childTnLst>
                          </p:cTn>
                        </p:par>
                        <p:par>
                          <p:cTn id="8" fill="hold">
                            <p:stCondLst>
                              <p:cond delay="500"/>
                            </p:stCondLst>
                            <p:childTnLst>
                              <p:par>
                                <p:cTn id="9" presetID="15" presetClass="entr" presetSubtype="0" fill="hold" grpId="0" nodeType="afterEffect">
                                  <p:stCondLst>
                                    <p:cond delay="1000"/>
                                  </p:stCondLst>
                                  <p:childTnLst>
                                    <p:set>
                                      <p:cBhvr>
                                        <p:cTn id="10" dur="1" fill="hold">
                                          <p:stCondLst>
                                            <p:cond delay="0"/>
                                          </p:stCondLst>
                                        </p:cTn>
                                        <p:tgtEl>
                                          <p:spTgt spid="138243">
                                            <p:txEl>
                                              <p:pRg st="0" end="0"/>
                                            </p:txEl>
                                          </p:spTgt>
                                        </p:tgtEl>
                                        <p:attrNameLst>
                                          <p:attrName>style.visibility</p:attrName>
                                        </p:attrNameLst>
                                      </p:cBhvr>
                                      <p:to>
                                        <p:strVal val="visible"/>
                                      </p:to>
                                    </p:set>
                                    <p:anim calcmode="lin" valueType="num">
                                      <p:cBhvr>
                                        <p:cTn id="11" dur="1000" fill="hold"/>
                                        <p:tgtEl>
                                          <p:spTgt spid="13824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3824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382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382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500"/>
                            </p:stCondLst>
                            <p:childTnLst>
                              <p:par>
                                <p:cTn id="16" presetID="15" presetClass="entr" presetSubtype="0" fill="hold" grpId="0" nodeType="afterEffect">
                                  <p:stCondLst>
                                    <p:cond delay="1000"/>
                                  </p:stCondLst>
                                  <p:childTnLst>
                                    <p:set>
                                      <p:cBhvr>
                                        <p:cTn id="17" dur="1" fill="hold">
                                          <p:stCondLst>
                                            <p:cond delay="0"/>
                                          </p:stCondLst>
                                        </p:cTn>
                                        <p:tgtEl>
                                          <p:spTgt spid="138243">
                                            <p:txEl>
                                              <p:pRg st="1" end="1"/>
                                            </p:txEl>
                                          </p:spTgt>
                                        </p:tgtEl>
                                        <p:attrNameLst>
                                          <p:attrName>style.visibility</p:attrName>
                                        </p:attrNameLst>
                                      </p:cBhvr>
                                      <p:to>
                                        <p:strVal val="visible"/>
                                      </p:to>
                                    </p:set>
                                    <p:anim calcmode="lin" valueType="num">
                                      <p:cBhvr>
                                        <p:cTn id="18" dur="1000" fill="hold"/>
                                        <p:tgtEl>
                                          <p:spTgt spid="13824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3824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1382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382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4500"/>
                            </p:stCondLst>
                            <p:childTnLst>
                              <p:par>
                                <p:cTn id="23" presetID="15" presetClass="entr" presetSubtype="0" fill="hold" grpId="0" nodeType="afterEffect">
                                  <p:stCondLst>
                                    <p:cond delay="1000"/>
                                  </p:stCondLst>
                                  <p:childTnLst>
                                    <p:set>
                                      <p:cBhvr>
                                        <p:cTn id="24" dur="1" fill="hold">
                                          <p:stCondLst>
                                            <p:cond delay="0"/>
                                          </p:stCondLst>
                                        </p:cTn>
                                        <p:tgtEl>
                                          <p:spTgt spid="138243">
                                            <p:txEl>
                                              <p:pRg st="2" end="2"/>
                                            </p:txEl>
                                          </p:spTgt>
                                        </p:tgtEl>
                                        <p:attrNameLst>
                                          <p:attrName>style.visibility</p:attrName>
                                        </p:attrNameLst>
                                      </p:cBhvr>
                                      <p:to>
                                        <p:strVal val="visible"/>
                                      </p:to>
                                    </p:set>
                                    <p:anim calcmode="lin" valueType="num">
                                      <p:cBhvr>
                                        <p:cTn id="25" dur="1000" fill="hold"/>
                                        <p:tgtEl>
                                          <p:spTgt spid="13824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3824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3824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3824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6500"/>
                            </p:stCondLst>
                            <p:childTnLst>
                              <p:par>
                                <p:cTn id="30" presetID="15" presetClass="entr" presetSubtype="0" fill="hold" grpId="0" nodeType="afterEffect">
                                  <p:stCondLst>
                                    <p:cond delay="1000"/>
                                  </p:stCondLst>
                                  <p:childTnLst>
                                    <p:set>
                                      <p:cBhvr>
                                        <p:cTn id="31" dur="1" fill="hold">
                                          <p:stCondLst>
                                            <p:cond delay="0"/>
                                          </p:stCondLst>
                                        </p:cTn>
                                        <p:tgtEl>
                                          <p:spTgt spid="138243">
                                            <p:txEl>
                                              <p:pRg st="4" end="4"/>
                                            </p:txEl>
                                          </p:spTgt>
                                        </p:tgtEl>
                                        <p:attrNameLst>
                                          <p:attrName>style.visibility</p:attrName>
                                        </p:attrNameLst>
                                      </p:cBhvr>
                                      <p:to>
                                        <p:strVal val="visible"/>
                                      </p:to>
                                    </p:set>
                                    <p:anim calcmode="lin" valueType="num">
                                      <p:cBhvr>
                                        <p:cTn id="32" dur="1000" fill="hold"/>
                                        <p:tgtEl>
                                          <p:spTgt spid="13824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13824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13824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3824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8500"/>
                            </p:stCondLst>
                            <p:childTnLst>
                              <p:par>
                                <p:cTn id="37" presetID="15" presetClass="entr" presetSubtype="0" fill="hold" grpId="0" nodeType="afterEffect">
                                  <p:stCondLst>
                                    <p:cond delay="1000"/>
                                  </p:stCondLst>
                                  <p:childTnLst>
                                    <p:set>
                                      <p:cBhvr>
                                        <p:cTn id="38" dur="1" fill="hold">
                                          <p:stCondLst>
                                            <p:cond delay="0"/>
                                          </p:stCondLst>
                                        </p:cTn>
                                        <p:tgtEl>
                                          <p:spTgt spid="138243">
                                            <p:txEl>
                                              <p:pRg st="6" end="6"/>
                                            </p:txEl>
                                          </p:spTgt>
                                        </p:tgtEl>
                                        <p:attrNameLst>
                                          <p:attrName>style.visibility</p:attrName>
                                        </p:attrNameLst>
                                      </p:cBhvr>
                                      <p:to>
                                        <p:strVal val="visible"/>
                                      </p:to>
                                    </p:set>
                                    <p:anim calcmode="lin" valueType="num">
                                      <p:cBhvr>
                                        <p:cTn id="39" dur="1000" fill="hold"/>
                                        <p:tgtEl>
                                          <p:spTgt spid="13824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13824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13824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824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ctrTitle"/>
          </p:nvPr>
        </p:nvSpPr>
        <p:spPr>
          <a:xfrm>
            <a:off x="533400" y="2209800"/>
            <a:ext cx="7851648" cy="990600"/>
          </a:xfrm>
        </p:spPr>
        <p:txBody>
          <a:bodyPr/>
          <a:lstStyle/>
          <a:p>
            <a:pPr algn="ctr">
              <a:defRPr/>
            </a:pPr>
            <a:r>
              <a:rPr lang="en-US" sz="5400" dirty="0" smtClean="0"/>
              <a:t>SPCC</a:t>
            </a:r>
            <a:r>
              <a:rPr lang="en-US" dirty="0" smtClean="0"/>
              <a:t> </a:t>
            </a:r>
            <a:r>
              <a:rPr lang="en-US" sz="5400" dirty="0" smtClean="0"/>
              <a:t>PLAN</a:t>
            </a:r>
          </a:p>
        </p:txBody>
      </p:sp>
      <p:sp>
        <p:nvSpPr>
          <p:cNvPr id="4" name="Rectangle 4"/>
          <p:cNvSpPr txBox="1">
            <a:spLocks noChangeArrowheads="1"/>
          </p:cNvSpPr>
          <p:nvPr/>
        </p:nvSpPr>
        <p:spPr>
          <a:xfrm>
            <a:off x="457200" y="3352800"/>
            <a:ext cx="7851648" cy="990600"/>
          </a:xfrm>
          <a:prstGeom prst="rect">
            <a:avLst/>
          </a:prstGeom>
          <a:ln>
            <a:noFill/>
          </a:ln>
        </p:spPr>
        <p:txBody>
          <a:bodyPr vert="horz" lIns="0" tIns="0" rIns="18288" bIns="0" anchor="b">
            <a:normAutofit fontScale="700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3173A9"/>
                </a:solidFill>
                <a:effectLst>
                  <a:outerShdw blurRad="38100" dist="25400" dir="5400000" algn="tl" rotWithShape="0">
                    <a:srgbClr val="000000">
                      <a:alpha val="43000"/>
                    </a:srgbClr>
                  </a:outerShdw>
                </a:effectLst>
                <a:uLnTx/>
                <a:uFillTx/>
                <a:latin typeface="+mj-lt"/>
                <a:ea typeface="+mj-ea"/>
                <a:cs typeface="+mj-cs"/>
              </a:rPr>
              <a:t>(Oil) Spill Prevention, Control &amp; Countermeasures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85800"/>
            <a:ext cx="7772400" cy="76200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r>
              <a:rPr lang="en-US" sz="4400" b="1" dirty="0">
                <a:solidFill>
                  <a:srgbClr val="00B259"/>
                </a:solidFill>
                <a:effectLst>
                  <a:outerShdw blurRad="25400" dist="50800" dir="3600000" algn="tl" rotWithShape="0">
                    <a:srgbClr val="0078AE">
                      <a:alpha val="65000"/>
                    </a:srgbClr>
                  </a:outerShdw>
                </a:effectLst>
              </a:rPr>
              <a:t>SPCC: Oil Spill Prevention</a:t>
            </a:r>
          </a:p>
        </p:txBody>
      </p:sp>
      <p:sp>
        <p:nvSpPr>
          <p:cNvPr id="27651" name="Rectangle 3"/>
          <p:cNvSpPr>
            <a:spLocks noGrp="1" noChangeArrowheads="1"/>
          </p:cNvSpPr>
          <p:nvPr>
            <p:ph idx="1"/>
          </p:nvPr>
        </p:nvSpPr>
        <p:spPr>
          <a:xfrm>
            <a:off x="381000" y="1905000"/>
            <a:ext cx="8382000" cy="4800600"/>
          </a:xfrm>
        </p:spPr>
        <p:txBody>
          <a:bodyPr>
            <a:normAutofit/>
          </a:bodyPr>
          <a:lstStyle/>
          <a:p>
            <a:pPr>
              <a:spcAft>
                <a:spcPts val="600"/>
              </a:spcAft>
              <a:buClr>
                <a:schemeClr val="accent1"/>
              </a:buClr>
            </a:pPr>
            <a:r>
              <a:rPr lang="en-US" sz="3000" dirty="0" smtClean="0">
                <a:solidFill>
                  <a:srgbClr val="002060"/>
                </a:solidFill>
                <a:latin typeface="+mj-lt"/>
                <a:ea typeface="Verdana" pitchFamily="34" charset="0"/>
                <a:cs typeface="Verdana" pitchFamily="34" charset="0"/>
              </a:rPr>
              <a:t>Requires Management address oil spill prevention and containment of oil discharges via </a:t>
            </a:r>
            <a:r>
              <a:rPr lang="en-US" sz="3000" b="1" dirty="0" smtClean="0">
                <a:solidFill>
                  <a:srgbClr val="002060"/>
                </a:solidFill>
                <a:latin typeface="+mj-lt"/>
                <a:ea typeface="Verdana" pitchFamily="34" charset="0"/>
                <a:cs typeface="Verdana" pitchFamily="34" charset="0"/>
              </a:rPr>
              <a:t>written procedures, work practices, and </a:t>
            </a:r>
            <a:r>
              <a:rPr lang="en-US" sz="3000" b="1" dirty="0" smtClean="0">
                <a:solidFill>
                  <a:srgbClr val="002060"/>
                </a:solidFill>
                <a:latin typeface="+mj-lt"/>
                <a:ea typeface="Verdana" pitchFamily="34" charset="0"/>
                <a:cs typeface="Verdana" pitchFamily="34" charset="0"/>
              </a:rPr>
              <a:t>spill equipment</a:t>
            </a:r>
            <a:r>
              <a:rPr lang="en-US" sz="3000" b="1" dirty="0" smtClean="0">
                <a:solidFill>
                  <a:srgbClr val="002060"/>
                </a:solidFill>
                <a:latin typeface="+mj-lt"/>
                <a:ea typeface="Verdana" pitchFamily="34" charset="0"/>
                <a:cs typeface="Verdana" pitchFamily="34" charset="0"/>
              </a:rPr>
              <a:t>.</a:t>
            </a:r>
          </a:p>
          <a:p>
            <a:pPr>
              <a:spcAft>
                <a:spcPts val="600"/>
              </a:spcAft>
              <a:buClr>
                <a:schemeClr val="accent1"/>
              </a:buClr>
            </a:pPr>
            <a:r>
              <a:rPr lang="en-US" sz="3000" dirty="0" smtClean="0">
                <a:solidFill>
                  <a:srgbClr val="002060"/>
                </a:solidFill>
                <a:latin typeface="+mj-lt"/>
                <a:ea typeface="Verdana" pitchFamily="34" charset="0"/>
                <a:cs typeface="Verdana" pitchFamily="34" charset="0"/>
              </a:rPr>
              <a:t>Owners/Operators are responsible for properly instructing personnel in equipment operation and maintenance to prevent the </a:t>
            </a:r>
            <a:r>
              <a:rPr lang="en-US" sz="3000" b="1" dirty="0" smtClean="0">
                <a:solidFill>
                  <a:srgbClr val="002060"/>
                </a:solidFill>
                <a:latin typeface="+mj-lt"/>
                <a:ea typeface="Verdana" pitchFamily="34" charset="0"/>
                <a:cs typeface="Verdana" pitchFamily="34" charset="0"/>
              </a:rPr>
              <a:t>discharge of oil,</a:t>
            </a:r>
            <a:r>
              <a:rPr lang="en-US" sz="3000" dirty="0" smtClean="0">
                <a:solidFill>
                  <a:srgbClr val="002060"/>
                </a:solidFill>
                <a:latin typeface="+mj-lt"/>
                <a:ea typeface="Verdana" pitchFamily="34" charset="0"/>
                <a:cs typeface="Verdana" pitchFamily="34" charset="0"/>
              </a:rPr>
              <a:t> and </a:t>
            </a:r>
            <a:r>
              <a:rPr lang="en-US" sz="3000" b="1" dirty="0" smtClean="0">
                <a:solidFill>
                  <a:srgbClr val="002060"/>
                </a:solidFill>
                <a:latin typeface="+mj-lt"/>
                <a:ea typeface="Verdana" pitchFamily="34" charset="0"/>
                <a:cs typeface="Verdana" pitchFamily="34" charset="0"/>
              </a:rPr>
              <a:t>applicable pollution control laws, rules, and regulations</a:t>
            </a:r>
            <a:r>
              <a:rPr lang="en-US" sz="3000" dirty="0" smtClean="0">
                <a:solidFill>
                  <a:srgbClr val="002060"/>
                </a:solidFill>
                <a:latin typeface="+mj-lt"/>
                <a:ea typeface="Verdana" pitchFamily="34" charset="0"/>
                <a:cs typeface="Verdana" pitchFamily="34" charset="0"/>
              </a:rPr>
              <a:t> (40 CFR 122.7(e)(10)).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19100" y="1752600"/>
            <a:ext cx="8305800" cy="4724400"/>
          </a:xfrm>
        </p:spPr>
        <p:txBody>
          <a:bodyPr vert="horz">
            <a:normAutofit lnSpcReduction="10000"/>
          </a:bodyPr>
          <a:lstStyle/>
          <a:p>
            <a:pPr>
              <a:spcAft>
                <a:spcPts val="600"/>
              </a:spcAft>
              <a:buClr>
                <a:schemeClr val="accent1"/>
              </a:buClr>
            </a:pPr>
            <a:r>
              <a:rPr lang="en-US" sz="3000" dirty="0" smtClean="0">
                <a:solidFill>
                  <a:srgbClr val="002060"/>
                </a:solidFill>
                <a:latin typeface="+mj-lt"/>
                <a:ea typeface="Verdana" pitchFamily="34" charset="0"/>
                <a:cs typeface="Verdana" pitchFamily="34" charset="0"/>
              </a:rPr>
              <a:t>Oil = any </a:t>
            </a:r>
            <a:r>
              <a:rPr lang="en-US" sz="3000" dirty="0">
                <a:solidFill>
                  <a:srgbClr val="002060"/>
                </a:solidFill>
                <a:latin typeface="+mj-lt"/>
                <a:ea typeface="Verdana" pitchFamily="34" charset="0"/>
                <a:cs typeface="Verdana" pitchFamily="34" charset="0"/>
              </a:rPr>
              <a:t>kind or form including, but not limited to </a:t>
            </a:r>
            <a:endParaRPr lang="en-US" sz="3000" dirty="0" smtClean="0">
              <a:solidFill>
                <a:srgbClr val="002060"/>
              </a:solidFill>
              <a:latin typeface="+mj-lt"/>
              <a:ea typeface="Verdana" pitchFamily="34" charset="0"/>
              <a:cs typeface="Verdana" pitchFamily="34" charset="0"/>
            </a:endParaRPr>
          </a:p>
          <a:p>
            <a:pPr lvl="1">
              <a:spcBef>
                <a:spcPts val="0"/>
              </a:spcBef>
            </a:pPr>
            <a:r>
              <a:rPr lang="en-US" sz="2800" dirty="0" smtClean="0">
                <a:latin typeface="+mj-lt"/>
                <a:ea typeface="Verdana" pitchFamily="34" charset="0"/>
                <a:cs typeface="Verdana" pitchFamily="34" charset="0"/>
              </a:rPr>
              <a:t>petroleum</a:t>
            </a:r>
            <a:r>
              <a:rPr lang="en-US" sz="2800" dirty="0">
                <a:latin typeface="+mj-lt"/>
                <a:ea typeface="Verdana" pitchFamily="34" charset="0"/>
                <a:cs typeface="Verdana" pitchFamily="34" charset="0"/>
              </a:rPr>
              <a:t>, fuel oil, </a:t>
            </a:r>
            <a:endParaRPr lang="en-US" sz="2800" dirty="0" smtClean="0">
              <a:latin typeface="+mj-lt"/>
              <a:ea typeface="Verdana" pitchFamily="34" charset="0"/>
              <a:cs typeface="Verdana" pitchFamily="34" charset="0"/>
            </a:endParaRPr>
          </a:p>
          <a:p>
            <a:pPr lvl="1">
              <a:spcBef>
                <a:spcPts val="0"/>
              </a:spcBef>
            </a:pPr>
            <a:r>
              <a:rPr lang="en-US" sz="2800" dirty="0" smtClean="0">
                <a:latin typeface="+mj-lt"/>
                <a:ea typeface="Verdana" pitchFamily="34" charset="0"/>
                <a:cs typeface="Verdana" pitchFamily="34" charset="0"/>
              </a:rPr>
              <a:t>sludge</a:t>
            </a:r>
            <a:r>
              <a:rPr lang="en-US" sz="2800" dirty="0">
                <a:latin typeface="+mj-lt"/>
                <a:ea typeface="Verdana" pitchFamily="34" charset="0"/>
                <a:cs typeface="Verdana" pitchFamily="34" charset="0"/>
              </a:rPr>
              <a:t>, oil refuse, </a:t>
            </a:r>
            <a:endParaRPr lang="en-US" sz="2800" dirty="0" smtClean="0">
              <a:latin typeface="+mj-lt"/>
              <a:ea typeface="Verdana" pitchFamily="34" charset="0"/>
              <a:cs typeface="Verdana" pitchFamily="34" charset="0"/>
            </a:endParaRPr>
          </a:p>
          <a:p>
            <a:pPr lvl="1">
              <a:spcBef>
                <a:spcPts val="0"/>
              </a:spcBef>
            </a:pPr>
            <a:r>
              <a:rPr lang="en-US" sz="2800" dirty="0" smtClean="0">
                <a:latin typeface="+mj-lt"/>
                <a:ea typeface="Verdana" pitchFamily="34" charset="0"/>
                <a:cs typeface="Verdana" pitchFamily="34" charset="0"/>
              </a:rPr>
              <a:t>oil </a:t>
            </a:r>
            <a:r>
              <a:rPr lang="en-US" sz="2800" dirty="0">
                <a:latin typeface="+mj-lt"/>
                <a:ea typeface="Verdana" pitchFamily="34" charset="0"/>
                <a:cs typeface="Verdana" pitchFamily="34" charset="0"/>
              </a:rPr>
              <a:t>mixed with wastes </a:t>
            </a:r>
            <a:r>
              <a:rPr lang="en-US" sz="2800" dirty="0">
                <a:solidFill>
                  <a:srgbClr val="002060"/>
                </a:solidFill>
                <a:latin typeface="+mj-lt"/>
                <a:ea typeface="Verdana" pitchFamily="34" charset="0"/>
                <a:cs typeface="Verdana" pitchFamily="34" charset="0"/>
              </a:rPr>
              <a:t>other than dredged spoil; </a:t>
            </a:r>
          </a:p>
          <a:p>
            <a:pPr lvl="1">
              <a:spcBef>
                <a:spcPts val="0"/>
              </a:spcBef>
            </a:pPr>
            <a:r>
              <a:rPr lang="en-US" sz="2800" dirty="0" smtClean="0">
                <a:latin typeface="+mj-lt"/>
                <a:ea typeface="Verdana" pitchFamily="34" charset="0"/>
                <a:cs typeface="Verdana" pitchFamily="34" charset="0"/>
              </a:rPr>
              <a:t>Anything </a:t>
            </a:r>
            <a:r>
              <a:rPr lang="en-US" sz="2800" dirty="0">
                <a:latin typeface="+mj-lt"/>
                <a:ea typeface="Verdana" pitchFamily="34" charset="0"/>
                <a:cs typeface="Verdana" pitchFamily="34" charset="0"/>
              </a:rPr>
              <a:t>that Causes a film or sheen </a:t>
            </a:r>
            <a:r>
              <a:rPr lang="en-US" sz="2800" dirty="0">
                <a:solidFill>
                  <a:srgbClr val="002060"/>
                </a:solidFill>
                <a:latin typeface="+mj-lt"/>
                <a:ea typeface="Verdana" pitchFamily="34" charset="0"/>
                <a:cs typeface="Verdana" pitchFamily="34" charset="0"/>
              </a:rPr>
              <a:t>upon or discoloration of the surface of the water</a:t>
            </a:r>
          </a:p>
          <a:p>
            <a:pPr>
              <a:spcAft>
                <a:spcPts val="600"/>
              </a:spcAft>
              <a:buClr>
                <a:schemeClr val="accent1"/>
              </a:buClr>
            </a:pPr>
            <a:r>
              <a:rPr lang="en-US" sz="3000" dirty="0">
                <a:solidFill>
                  <a:srgbClr val="002060"/>
                </a:solidFill>
                <a:latin typeface="+mj-lt"/>
                <a:ea typeface="Verdana" pitchFamily="34" charset="0"/>
                <a:cs typeface="Verdana" pitchFamily="34" charset="0"/>
              </a:rPr>
              <a:t>Pertains to handling of both new and used oil. </a:t>
            </a:r>
          </a:p>
          <a:p>
            <a:pPr>
              <a:spcAft>
                <a:spcPts val="600"/>
              </a:spcAft>
              <a:buClr>
                <a:schemeClr val="accent1"/>
              </a:buClr>
            </a:pPr>
            <a:r>
              <a:rPr lang="en-US" sz="3000" dirty="0">
                <a:solidFill>
                  <a:srgbClr val="002060"/>
                </a:solidFill>
                <a:latin typeface="+mj-lt"/>
                <a:ea typeface="Verdana" pitchFamily="34" charset="0"/>
                <a:cs typeface="Verdana" pitchFamily="34" charset="0"/>
              </a:rPr>
              <a:t>Some </a:t>
            </a:r>
            <a:r>
              <a:rPr lang="en-US" sz="3000" dirty="0" smtClean="0">
                <a:solidFill>
                  <a:srgbClr val="002060"/>
                </a:solidFill>
                <a:latin typeface="+mj-lt"/>
                <a:ea typeface="Verdana" pitchFamily="34" charset="0"/>
                <a:cs typeface="Verdana" pitchFamily="34" charset="0"/>
              </a:rPr>
              <a:t>Organic Chemicals </a:t>
            </a:r>
            <a:r>
              <a:rPr lang="en-US" sz="3000" dirty="0">
                <a:solidFill>
                  <a:srgbClr val="002060"/>
                </a:solidFill>
                <a:latin typeface="+mj-lt"/>
                <a:ea typeface="Verdana" pitchFamily="34" charset="0"/>
                <a:cs typeface="Verdana" pitchFamily="34" charset="0"/>
              </a:rPr>
              <a:t>can produce a sheen on water.</a:t>
            </a:r>
          </a:p>
          <a:p>
            <a:pPr marL="0" indent="0">
              <a:spcAft>
                <a:spcPts val="600"/>
              </a:spcAft>
              <a:buClr>
                <a:schemeClr val="accent1"/>
              </a:buClr>
              <a:buNone/>
            </a:pPr>
            <a:r>
              <a:rPr lang="en-US" sz="3000" i="1" dirty="0">
                <a:solidFill>
                  <a:srgbClr val="002060"/>
                </a:solidFill>
                <a:latin typeface="+mj-lt"/>
                <a:ea typeface="Verdana" pitchFamily="34" charset="0"/>
                <a:cs typeface="Verdana" pitchFamily="34" charset="0"/>
              </a:rPr>
              <a:t>Examples</a:t>
            </a:r>
            <a:r>
              <a:rPr lang="en-US" sz="3000" dirty="0">
                <a:solidFill>
                  <a:srgbClr val="002060"/>
                </a:solidFill>
                <a:latin typeface="+mj-lt"/>
                <a:ea typeface="Verdana" pitchFamily="34" charset="0"/>
                <a:cs typeface="Verdana" pitchFamily="34" charset="0"/>
              </a:rPr>
              <a:t>: Diesel, gasoline, lubricants, WD-40</a:t>
            </a:r>
          </a:p>
        </p:txBody>
      </p:sp>
      <p:sp>
        <p:nvSpPr>
          <p:cNvPr id="4" name="Rectangle 2"/>
          <p:cNvSpPr txBox="1">
            <a:spLocks noChangeArrowheads="1"/>
          </p:cNvSpPr>
          <p:nvPr/>
        </p:nvSpPr>
        <p:spPr>
          <a:xfrm>
            <a:off x="838200" y="609600"/>
            <a:ext cx="7772400" cy="762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defPPr>
              <a:defRPr lang="en-US"/>
            </a:defPPr>
            <a:lvl1pPr algn="ctr" eaLnBrk="1" fontAlgn="auto" latinLnBrk="0" hangingPunct="1">
              <a:spcAft>
                <a:spcPts val="0"/>
              </a:spcAft>
              <a:buNone/>
              <a:defRPr kumimoji="0" sz="4400">
                <a:ln>
                  <a:noFill/>
                </a:ln>
                <a:solidFill>
                  <a:srgbClr val="00B259"/>
                </a:solidFill>
                <a:effectLst>
                  <a:outerShdw blurRad="25400" dist="50800" dir="3600000" algn="tl" rotWithShape="0">
                    <a:srgbClr val="0078AE">
                      <a:alpha val="65000"/>
                    </a:srgbClr>
                  </a:outerShdw>
                </a:effectLst>
                <a:latin typeface="+mj-lt"/>
                <a:ea typeface="+mj-ea"/>
                <a:cs typeface="+mj-cs"/>
              </a:defRPr>
            </a:lvl1pPr>
          </a:lstStyle>
          <a:p>
            <a:r>
              <a:rPr lang="en-US" dirty="0"/>
              <a:t>SPCC: Oil Spill Prevention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ctrTitle"/>
          </p:nvPr>
        </p:nvSpPr>
        <p:spPr>
          <a:xfrm>
            <a:off x="646176" y="1600200"/>
            <a:ext cx="7851648" cy="3657600"/>
          </a:xfr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a:r>
              <a:rPr lang="en-US" dirty="0">
                <a:solidFill>
                  <a:srgbClr val="0078AE"/>
                </a:solidFill>
                <a:effectLst>
                  <a:outerShdw blurRad="25400" dist="50800" dir="3600000" algn="tl" rotWithShape="0">
                    <a:srgbClr val="0078AE">
                      <a:alpha val="65000"/>
                    </a:srgbClr>
                  </a:outerShdw>
                </a:effectLst>
              </a:rPr>
              <a:t>RCRA</a:t>
            </a:r>
            <a:r>
              <a:rPr lang="en-US" dirty="0">
                <a:solidFill>
                  <a:srgbClr val="00B259"/>
                </a:solidFill>
                <a:effectLst>
                  <a:outerShdw blurRad="25400" dist="50800" dir="3600000" algn="tl" rotWithShape="0">
                    <a:srgbClr val="0078AE">
                      <a:alpha val="65000"/>
                    </a:srgbClr>
                  </a:outerShdw>
                </a:effectLst>
              </a:rPr>
              <a:t/>
            </a:r>
            <a:br>
              <a:rPr lang="en-US" dirty="0">
                <a:solidFill>
                  <a:srgbClr val="00B259"/>
                </a:solidFill>
                <a:effectLst>
                  <a:outerShdw blurRad="25400" dist="50800" dir="3600000" algn="tl" rotWithShape="0">
                    <a:srgbClr val="0078AE">
                      <a:alpha val="65000"/>
                    </a:srgbClr>
                  </a:outerShdw>
                </a:effectLst>
              </a:rPr>
            </a:br>
            <a:r>
              <a:rPr lang="en-US" dirty="0">
                <a:solidFill>
                  <a:srgbClr val="00B259"/>
                </a:solidFill>
                <a:effectLst>
                  <a:outerShdw blurRad="25400" dist="50800" dir="3600000" algn="tl" rotWithShape="0">
                    <a:srgbClr val="0078AE">
                      <a:alpha val="65000"/>
                    </a:srgbClr>
                  </a:outerShdw>
                </a:effectLst>
              </a:rPr>
              <a:t>Resource Conservation and Recovery Act </a:t>
            </a:r>
            <a:r>
              <a:rPr lang="en-US" dirty="0" smtClean="0">
                <a:solidFill>
                  <a:srgbClr val="00B259"/>
                </a:solidFill>
                <a:effectLst>
                  <a:outerShdw blurRad="25400" dist="50800" dir="3600000" algn="tl" rotWithShape="0">
                    <a:srgbClr val="0078AE">
                      <a:alpha val="65000"/>
                    </a:srgbClr>
                  </a:outerShdw>
                </a:effectLst>
              </a:rPr>
              <a:t/>
            </a:r>
            <a:br>
              <a:rPr lang="en-US" dirty="0" smtClean="0">
                <a:solidFill>
                  <a:srgbClr val="00B259"/>
                </a:solidFill>
                <a:effectLst>
                  <a:outerShdw blurRad="25400" dist="50800" dir="3600000" algn="tl" rotWithShape="0">
                    <a:srgbClr val="0078AE">
                      <a:alpha val="65000"/>
                    </a:srgbClr>
                  </a:outerShdw>
                </a:effectLst>
              </a:rPr>
            </a:br>
            <a:r>
              <a:rPr lang="en-US" dirty="0" smtClean="0">
                <a:solidFill>
                  <a:srgbClr val="0078AE"/>
                </a:solidFill>
                <a:effectLst>
                  <a:outerShdw blurRad="25400" dist="50800" dir="3600000" algn="tl" rotWithShape="0">
                    <a:srgbClr val="0078AE">
                      <a:alpha val="65000"/>
                    </a:srgbClr>
                  </a:outerShdw>
                </a:effectLst>
              </a:rPr>
              <a:t>(</a:t>
            </a:r>
            <a:r>
              <a:rPr lang="en-US" dirty="0">
                <a:solidFill>
                  <a:srgbClr val="0078AE"/>
                </a:solidFill>
                <a:effectLst>
                  <a:outerShdw blurRad="25400" dist="50800" dir="3600000" algn="tl" rotWithShape="0">
                    <a:srgbClr val="0078AE">
                      <a:alpha val="65000"/>
                    </a:srgbClr>
                  </a:outerShdw>
                </a:effectLst>
              </a:rPr>
              <a:t>Waste)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1600200"/>
            <a:ext cx="8382000" cy="4876800"/>
          </a:xfrm>
        </p:spPr>
        <p:txBody>
          <a:bodyPr vert="horz">
            <a:normAutofit fontScale="92500"/>
          </a:bodyPr>
          <a:lstStyle/>
          <a:p>
            <a:pPr marL="0" indent="0">
              <a:spcAft>
                <a:spcPts val="600"/>
              </a:spcAft>
              <a:buClr>
                <a:schemeClr val="accent1"/>
              </a:buClr>
              <a:buNone/>
            </a:pPr>
            <a:r>
              <a:rPr lang="en-US" sz="3000" b="1" dirty="0">
                <a:solidFill>
                  <a:srgbClr val="002060"/>
                </a:solidFill>
                <a:latin typeface="+mj-lt"/>
                <a:ea typeface="Verdana" pitchFamily="34" charset="0"/>
                <a:cs typeface="Verdana" pitchFamily="34" charset="0"/>
              </a:rPr>
              <a:t>General </a:t>
            </a:r>
            <a:r>
              <a:rPr lang="en-US" sz="3000" b="1" dirty="0" smtClean="0">
                <a:solidFill>
                  <a:srgbClr val="002060"/>
                </a:solidFill>
                <a:latin typeface="+mj-lt"/>
                <a:ea typeface="Verdana" pitchFamily="34" charset="0"/>
                <a:cs typeface="Verdana" pitchFamily="34" charset="0"/>
              </a:rPr>
              <a:t>Requirements:</a:t>
            </a:r>
          </a:p>
          <a:p>
            <a:pPr>
              <a:spcAft>
                <a:spcPts val="600"/>
              </a:spcAft>
              <a:buClr>
                <a:schemeClr val="accent1"/>
              </a:buClr>
            </a:pPr>
            <a:r>
              <a:rPr lang="en-US" sz="3000" dirty="0" smtClean="0">
                <a:solidFill>
                  <a:srgbClr val="002060"/>
                </a:solidFill>
                <a:latin typeface="+mj-lt"/>
                <a:ea typeface="Verdana" pitchFamily="34" charset="0"/>
                <a:cs typeface="Verdana" pitchFamily="34" charset="0"/>
              </a:rPr>
              <a:t>Keep all oil containers closed when not in use </a:t>
            </a:r>
          </a:p>
          <a:p>
            <a:pPr>
              <a:spcAft>
                <a:spcPts val="600"/>
              </a:spcAft>
              <a:buClr>
                <a:schemeClr val="accent1"/>
              </a:buClr>
            </a:pPr>
            <a:r>
              <a:rPr lang="en-US" sz="3000" dirty="0" smtClean="0">
                <a:solidFill>
                  <a:srgbClr val="002060"/>
                </a:solidFill>
                <a:latin typeface="+mj-lt"/>
                <a:ea typeface="Verdana" pitchFamily="34" charset="0"/>
                <a:cs typeface="Verdana" pitchFamily="34" charset="0"/>
              </a:rPr>
              <a:t>Clean </a:t>
            </a:r>
            <a:r>
              <a:rPr lang="en-US" sz="3000" dirty="0">
                <a:solidFill>
                  <a:srgbClr val="002060"/>
                </a:solidFill>
                <a:latin typeface="+mj-lt"/>
                <a:ea typeface="Verdana" pitchFamily="34" charset="0"/>
                <a:cs typeface="Verdana" pitchFamily="34" charset="0"/>
              </a:rPr>
              <a:t>up all spills </a:t>
            </a:r>
            <a:r>
              <a:rPr lang="en-US" sz="3000" dirty="0" smtClean="0">
                <a:solidFill>
                  <a:srgbClr val="002060"/>
                </a:solidFill>
                <a:latin typeface="+mj-lt"/>
                <a:ea typeface="Verdana" pitchFamily="34" charset="0"/>
                <a:cs typeface="Verdana" pitchFamily="34" charset="0"/>
              </a:rPr>
              <a:t>immediately </a:t>
            </a:r>
          </a:p>
          <a:p>
            <a:pPr>
              <a:spcAft>
                <a:spcPts val="600"/>
              </a:spcAft>
              <a:buClr>
                <a:schemeClr val="accent1"/>
              </a:buClr>
            </a:pPr>
            <a:r>
              <a:rPr lang="en-US" sz="3000" dirty="0">
                <a:solidFill>
                  <a:srgbClr val="002060"/>
                </a:solidFill>
                <a:latin typeface="+mj-lt"/>
                <a:ea typeface="Verdana" pitchFamily="34" charset="0"/>
                <a:cs typeface="Verdana" pitchFamily="34" charset="0"/>
              </a:rPr>
              <a:t>Don’t store oil/gas containers near waterways or sinks</a:t>
            </a:r>
          </a:p>
          <a:p>
            <a:pPr>
              <a:spcAft>
                <a:spcPts val="600"/>
              </a:spcAft>
              <a:buClr>
                <a:schemeClr val="accent1"/>
              </a:buClr>
            </a:pPr>
            <a:r>
              <a:rPr lang="en-US" sz="3000" dirty="0">
                <a:solidFill>
                  <a:srgbClr val="002060"/>
                </a:solidFill>
                <a:latin typeface="+mj-lt"/>
                <a:ea typeface="Verdana" pitchFamily="34" charset="0"/>
                <a:cs typeface="Verdana" pitchFamily="34" charset="0"/>
              </a:rPr>
              <a:t>Clear Lake Water Authority must be notified of any “oil” </a:t>
            </a:r>
            <a:r>
              <a:rPr lang="en-US" sz="3000" dirty="0" smtClean="0">
                <a:solidFill>
                  <a:srgbClr val="002060"/>
                </a:solidFill>
                <a:latin typeface="+mj-lt"/>
                <a:ea typeface="Verdana" pitchFamily="34" charset="0"/>
                <a:cs typeface="Verdana" pitchFamily="34" charset="0"/>
              </a:rPr>
              <a:t>(or chemical) being </a:t>
            </a:r>
            <a:r>
              <a:rPr lang="en-US" sz="3000" dirty="0">
                <a:solidFill>
                  <a:srgbClr val="002060"/>
                </a:solidFill>
                <a:latin typeface="+mj-lt"/>
                <a:ea typeface="Verdana" pitchFamily="34" charset="0"/>
                <a:cs typeface="Verdana" pitchFamily="34" charset="0"/>
              </a:rPr>
              <a:t>accidental slug discharged in </a:t>
            </a:r>
            <a:r>
              <a:rPr lang="en-US" sz="3000" dirty="0" smtClean="0">
                <a:solidFill>
                  <a:srgbClr val="002060"/>
                </a:solidFill>
                <a:latin typeface="+mj-lt"/>
                <a:ea typeface="Verdana" pitchFamily="34" charset="0"/>
                <a:cs typeface="Verdana" pitchFamily="34" charset="0"/>
              </a:rPr>
              <a:t>wastewater</a:t>
            </a:r>
            <a:endParaRPr lang="en-US" sz="3000" dirty="0">
              <a:solidFill>
                <a:srgbClr val="002060"/>
              </a:solidFill>
              <a:latin typeface="+mj-lt"/>
              <a:ea typeface="Verdana" pitchFamily="34" charset="0"/>
              <a:cs typeface="Verdana" pitchFamily="34" charset="0"/>
            </a:endParaRPr>
          </a:p>
          <a:p>
            <a:pPr>
              <a:spcAft>
                <a:spcPts val="600"/>
              </a:spcAft>
              <a:buClr>
                <a:schemeClr val="accent1"/>
              </a:buClr>
            </a:pPr>
            <a:r>
              <a:rPr lang="en-US" sz="3000" dirty="0" smtClean="0">
                <a:solidFill>
                  <a:srgbClr val="002060"/>
                </a:solidFill>
                <a:latin typeface="+mj-lt"/>
                <a:ea typeface="Verdana" pitchFamily="34" charset="0"/>
                <a:cs typeface="Verdana" pitchFamily="34" charset="0"/>
              </a:rPr>
              <a:t>Oil </a:t>
            </a:r>
            <a:r>
              <a:rPr lang="en-US" sz="3000" dirty="0">
                <a:solidFill>
                  <a:srgbClr val="002060"/>
                </a:solidFill>
                <a:latin typeface="+mj-lt"/>
                <a:ea typeface="Verdana" pitchFamily="34" charset="0"/>
                <a:cs typeface="Verdana" pitchFamily="34" charset="0"/>
              </a:rPr>
              <a:t>releases subject to </a:t>
            </a:r>
            <a:r>
              <a:rPr lang="en-US" sz="3000" dirty="0" smtClean="0">
                <a:latin typeface="+mj-lt"/>
                <a:ea typeface="Verdana" pitchFamily="34" charset="0"/>
                <a:cs typeface="Verdana" pitchFamily="34" charset="0"/>
              </a:rPr>
              <a:t>Reporting Requirements</a:t>
            </a:r>
            <a:r>
              <a:rPr lang="en-US" sz="3000" dirty="0" smtClean="0">
                <a:solidFill>
                  <a:srgbClr val="002060"/>
                </a:solidFill>
                <a:latin typeface="+mj-lt"/>
                <a:ea typeface="Verdana" pitchFamily="34" charset="0"/>
                <a:cs typeface="Verdana" pitchFamily="34" charset="0"/>
              </a:rPr>
              <a:t>: </a:t>
            </a:r>
            <a:r>
              <a:rPr lang="en-US" sz="3000" dirty="0">
                <a:solidFill>
                  <a:srgbClr val="002060"/>
                </a:solidFill>
                <a:latin typeface="+mj-lt"/>
                <a:ea typeface="Verdana" pitchFamily="34" charset="0"/>
                <a:cs typeface="Verdana" pitchFamily="34" charset="0"/>
              </a:rPr>
              <a:t>210 gals new oil and </a:t>
            </a:r>
            <a:r>
              <a:rPr lang="en-US" sz="3000" dirty="0">
                <a:latin typeface="+mj-lt"/>
                <a:ea typeface="Verdana" pitchFamily="34" charset="0"/>
                <a:cs typeface="Verdana" pitchFamily="34" charset="0"/>
              </a:rPr>
              <a:t>25 gals used </a:t>
            </a:r>
            <a:r>
              <a:rPr lang="en-US" sz="3000" dirty="0" smtClean="0">
                <a:latin typeface="+mj-lt"/>
                <a:ea typeface="Verdana" pitchFamily="34" charset="0"/>
                <a:cs typeface="Verdana" pitchFamily="34" charset="0"/>
              </a:rPr>
              <a:t>oil</a:t>
            </a:r>
            <a:r>
              <a:rPr lang="en-US" sz="3000" dirty="0">
                <a:latin typeface="+mj-lt"/>
                <a:ea typeface="Verdana" pitchFamily="34" charset="0"/>
                <a:cs typeface="Verdana" pitchFamily="34" charset="0"/>
              </a:rPr>
              <a:t> </a:t>
            </a:r>
            <a:r>
              <a:rPr lang="en-US" sz="3000" b="1" dirty="0" smtClean="0">
                <a:latin typeface="+mj-lt"/>
                <a:ea typeface="Verdana" pitchFamily="34" charset="0"/>
                <a:cs typeface="Verdana" pitchFamily="34" charset="0"/>
              </a:rPr>
              <a:t>within 15 minutes</a:t>
            </a:r>
            <a:r>
              <a:rPr lang="en-US" sz="3000" dirty="0" smtClean="0">
                <a:latin typeface="+mj-lt"/>
                <a:ea typeface="Verdana" pitchFamily="34" charset="0"/>
                <a:cs typeface="Verdana" pitchFamily="34" charset="0"/>
              </a:rPr>
              <a:t>.</a:t>
            </a:r>
            <a:endParaRPr lang="en-US" sz="3000" dirty="0">
              <a:latin typeface="+mj-lt"/>
              <a:ea typeface="Verdana" pitchFamily="34" charset="0"/>
              <a:cs typeface="Verdana" pitchFamily="34" charset="0"/>
            </a:endParaRPr>
          </a:p>
        </p:txBody>
      </p:sp>
      <p:sp>
        <p:nvSpPr>
          <p:cNvPr id="4" name="Rectangle 2"/>
          <p:cNvSpPr txBox="1">
            <a:spLocks noChangeArrowheads="1"/>
          </p:cNvSpPr>
          <p:nvPr/>
        </p:nvSpPr>
        <p:spPr>
          <a:xfrm>
            <a:off x="838200" y="609600"/>
            <a:ext cx="7772400" cy="762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defPPr>
              <a:defRPr lang="en-US"/>
            </a:defPPr>
            <a:lvl1pPr algn="ctr" eaLnBrk="1" fontAlgn="auto" latinLnBrk="0" hangingPunct="1">
              <a:spcAft>
                <a:spcPts val="0"/>
              </a:spcAft>
              <a:buNone/>
              <a:defRPr kumimoji="0" sz="4400">
                <a:ln>
                  <a:noFill/>
                </a:ln>
                <a:solidFill>
                  <a:srgbClr val="00B259"/>
                </a:solidFill>
                <a:effectLst>
                  <a:outerShdw blurRad="25400" dist="50800" dir="3600000" algn="tl" rotWithShape="0">
                    <a:srgbClr val="0078AE">
                      <a:alpha val="65000"/>
                    </a:srgbClr>
                  </a:outerShdw>
                </a:effectLst>
                <a:latin typeface="+mj-lt"/>
                <a:ea typeface="+mj-ea"/>
                <a:cs typeface="+mj-cs"/>
              </a:defRPr>
            </a:lvl1pPr>
          </a:lstStyle>
          <a:p>
            <a:r>
              <a:rPr lang="en-US" dirty="0"/>
              <a:t>SPCC: Oil Spill Prevention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p:txBody>
          <a:bodyPr/>
          <a:lstStyle/>
          <a:p>
            <a:pPr algn="ctr">
              <a:defRPr/>
            </a:pPr>
            <a:r>
              <a:rPr lang="en-US" sz="5400" dirty="0" smtClean="0"/>
              <a:t>STORMWATER POLLUTION PREVENTION PLAN</a:t>
            </a:r>
          </a:p>
        </p:txBody>
      </p:sp>
      <p:sp>
        <p:nvSpPr>
          <p:cNvPr id="3" name="Rectangle 4"/>
          <p:cNvSpPr txBox="1">
            <a:spLocks noChangeArrowheads="1"/>
          </p:cNvSpPr>
          <p:nvPr/>
        </p:nvSpPr>
        <p:spPr>
          <a:xfrm>
            <a:off x="685800" y="3505200"/>
            <a:ext cx="7851648" cy="1828800"/>
          </a:xfrm>
          <a:prstGeom prst="rect">
            <a:avLst/>
          </a:prstGeom>
          <a:ln>
            <a:noFill/>
          </a:ln>
        </p:spPr>
        <p:txBody>
          <a:bodyPr vert="horz" lIns="0" tIns="0" rIns="18288" bIns="0" anchor="b">
            <a:normAutofit fontScale="77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3173A9"/>
                </a:solidFill>
                <a:effectLst>
                  <a:outerShdw blurRad="38100" dist="25400" dir="5400000" algn="tl" rotWithShape="0">
                    <a:srgbClr val="000000">
                      <a:alpha val="43000"/>
                    </a:srgbClr>
                  </a:outerShdw>
                </a:effectLst>
                <a:uLnTx/>
                <a:uFillTx/>
                <a:latin typeface="+mj-lt"/>
                <a:ea typeface="+mj-ea"/>
                <a:cs typeface="+mj-cs"/>
              </a:rPr>
              <a:t>General Discharge Requirements under the Multi-Sector General Permit for</a:t>
            </a:r>
            <a:r>
              <a:rPr kumimoji="0" lang="en-US" sz="5400" b="1" i="0" u="none" strike="noStrike" kern="1200" cap="none" spc="0" normalizeH="0" noProof="0" dirty="0" smtClean="0">
                <a:ln>
                  <a:noFill/>
                </a:ln>
                <a:solidFill>
                  <a:srgbClr val="3173A9"/>
                </a:solidFill>
                <a:effectLst>
                  <a:outerShdw blurRad="38100" dist="25400" dir="5400000" algn="tl" rotWithShape="0">
                    <a:srgbClr val="000000">
                      <a:alpha val="43000"/>
                    </a:srgbClr>
                  </a:outerShdw>
                </a:effectLst>
                <a:uLnTx/>
                <a:uFillTx/>
                <a:latin typeface="+mj-lt"/>
                <a:ea typeface="+mj-ea"/>
                <a:cs typeface="+mj-cs"/>
              </a:rPr>
              <a:t> example </a:t>
            </a:r>
            <a:r>
              <a:rPr lang="en-US" sz="5400" dirty="0" smtClean="0">
                <a:solidFill>
                  <a:srgbClr val="3173A9"/>
                </a:solidFill>
                <a:effectLst>
                  <a:outerShdw blurRad="38100" dist="25400" dir="5400000" algn="tl" rotWithShape="0">
                    <a:srgbClr val="000000">
                      <a:alpha val="43000"/>
                    </a:srgbClr>
                  </a:outerShdw>
                </a:effectLst>
                <a:latin typeface="+mj-lt"/>
                <a:ea typeface="+mj-ea"/>
                <a:cs typeface="+mj-cs"/>
              </a:rPr>
              <a:t>purposes</a:t>
            </a:r>
            <a:endParaRPr kumimoji="0" lang="en-US" sz="5400" b="1" i="0" u="none" strike="noStrike" kern="1200" cap="none" spc="0" normalizeH="0" baseline="0" noProof="0" dirty="0" smtClean="0">
              <a:ln>
                <a:noFill/>
              </a:ln>
              <a:solidFill>
                <a:srgbClr val="3173A9"/>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685800"/>
            <a:ext cx="8229600" cy="780288"/>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r>
              <a:rPr lang="en-US" sz="4400" b="1" dirty="0">
                <a:solidFill>
                  <a:srgbClr val="00B259"/>
                </a:solidFill>
                <a:effectLst>
                  <a:outerShdw blurRad="25400" dist="50800" dir="3600000" algn="tl" rotWithShape="0">
                    <a:srgbClr val="0078AE">
                      <a:alpha val="65000"/>
                    </a:srgbClr>
                  </a:outerShdw>
                </a:effectLst>
              </a:rPr>
              <a:t>Stormwater Pollution Prevention</a:t>
            </a:r>
          </a:p>
        </p:txBody>
      </p:sp>
      <p:sp>
        <p:nvSpPr>
          <p:cNvPr id="33795" name="Rectangle 3"/>
          <p:cNvSpPr>
            <a:spLocks noGrp="1" noChangeArrowheads="1"/>
          </p:cNvSpPr>
          <p:nvPr>
            <p:ph idx="1"/>
          </p:nvPr>
        </p:nvSpPr>
        <p:spPr>
          <a:xfrm>
            <a:off x="609600" y="1600200"/>
            <a:ext cx="8229600" cy="4800600"/>
          </a:xfrm>
        </p:spPr>
        <p:txBody>
          <a:bodyPr>
            <a:noAutofit/>
          </a:bodyPr>
          <a:lstStyle/>
          <a:p>
            <a:pPr>
              <a:spcAft>
                <a:spcPts val="600"/>
              </a:spcAft>
            </a:pPr>
            <a:r>
              <a:rPr lang="en-US" sz="2400" dirty="0" err="1" smtClean="0">
                <a:latin typeface="+mj-lt"/>
              </a:rPr>
              <a:t>Stormwater</a:t>
            </a:r>
            <a:r>
              <a:rPr lang="en-US" sz="2400" dirty="0" smtClean="0">
                <a:latin typeface="+mj-lt"/>
              </a:rPr>
              <a:t> requirements to </a:t>
            </a:r>
            <a:r>
              <a:rPr lang="en-US" sz="2400" dirty="0" smtClean="0">
                <a:latin typeface="+mj-lt"/>
              </a:rPr>
              <a:t>keep chemicals, waste, </a:t>
            </a:r>
            <a:r>
              <a:rPr lang="en-US" sz="2400" dirty="0" smtClean="0">
                <a:latin typeface="+mj-lt"/>
              </a:rPr>
              <a:t>construction sediment </a:t>
            </a:r>
            <a:r>
              <a:rPr lang="en-US" sz="2400" dirty="0" smtClean="0">
                <a:latin typeface="+mj-lt"/>
              </a:rPr>
              <a:t>and </a:t>
            </a:r>
            <a:r>
              <a:rPr lang="en-US" sz="2400" dirty="0" smtClean="0">
                <a:latin typeface="+mj-lt"/>
              </a:rPr>
              <a:t>industrial process materials out of </a:t>
            </a:r>
            <a:r>
              <a:rPr lang="en-US" sz="2400" dirty="0" err="1" smtClean="0">
                <a:latin typeface="+mj-lt"/>
              </a:rPr>
              <a:t>stormwater</a:t>
            </a:r>
            <a:r>
              <a:rPr lang="en-US" sz="2400" dirty="0" smtClean="0">
                <a:latin typeface="+mj-lt"/>
              </a:rPr>
              <a:t> discharging </a:t>
            </a:r>
            <a:r>
              <a:rPr lang="en-US" sz="2400" dirty="0" smtClean="0">
                <a:latin typeface="+mj-lt"/>
              </a:rPr>
              <a:t>ditches (any ditch on campus)</a:t>
            </a:r>
            <a:endParaRPr lang="en-US" sz="2400" dirty="0" smtClean="0">
              <a:latin typeface="+mj-lt"/>
            </a:endParaRPr>
          </a:p>
          <a:p>
            <a:pPr>
              <a:spcAft>
                <a:spcPts val="600"/>
              </a:spcAft>
            </a:pPr>
            <a:r>
              <a:rPr lang="en-US" sz="2400" dirty="0" smtClean="0">
                <a:latin typeface="+mj-lt"/>
              </a:rPr>
              <a:t>The Goal is to reduce or eliminate hazardous materials and waste from getting into the soil, groundwater, and surrounding waterways</a:t>
            </a:r>
          </a:p>
          <a:p>
            <a:pPr>
              <a:spcAft>
                <a:spcPts val="600"/>
              </a:spcAft>
            </a:pPr>
            <a:r>
              <a:rPr lang="en-US" sz="2400" dirty="0" smtClean="0">
                <a:latin typeface="+mj-lt"/>
              </a:rPr>
              <a:t>All containers exposed to the elements must be in good </a:t>
            </a:r>
            <a:r>
              <a:rPr lang="en-US" sz="2400" dirty="0" smtClean="0">
                <a:latin typeface="+mj-lt"/>
              </a:rPr>
              <a:t>condition, closed securely, </a:t>
            </a:r>
            <a:r>
              <a:rPr lang="en-US" sz="2400" dirty="0" smtClean="0">
                <a:latin typeface="+mj-lt"/>
              </a:rPr>
              <a:t>and designed for outdoor storage (to be exposed to precipitation</a:t>
            </a:r>
            <a:r>
              <a:rPr lang="en-US" sz="2400" dirty="0" smtClean="0">
                <a:latin typeface="+mj-lt"/>
              </a:rPr>
              <a:t>)</a:t>
            </a:r>
          </a:p>
          <a:p>
            <a:pPr>
              <a:spcAft>
                <a:spcPts val="600"/>
              </a:spcAft>
            </a:pPr>
            <a:r>
              <a:rPr lang="en-US" sz="2400" dirty="0" smtClean="0">
                <a:latin typeface="+mj-lt"/>
              </a:rPr>
              <a:t>Any spills are cleaned up promptly and disposed of properly</a:t>
            </a:r>
          </a:p>
          <a:p>
            <a:pPr>
              <a:spcAft>
                <a:spcPts val="600"/>
              </a:spcAft>
            </a:pPr>
            <a:r>
              <a:rPr lang="en-US" sz="2400" dirty="0" smtClean="0">
                <a:latin typeface="+mj-lt"/>
              </a:rPr>
              <a:t>No wastes, soaps, cleaners, etc. on ground or pavement</a:t>
            </a:r>
            <a:endParaRPr lang="en-US" sz="2400" dirty="0" smtClean="0">
              <a:latin typeface="+mj-lt"/>
            </a:endParaRPr>
          </a:p>
          <a:p>
            <a:endParaRPr lang="en-US" sz="2400" dirty="0" smtClean="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533400" y="609600"/>
            <a:ext cx="7851648" cy="1828800"/>
          </a:xfrm>
        </p:spPr>
        <p:txBody>
          <a:bodyPr>
            <a:normAutofit/>
          </a:bodyPr>
          <a:lstStyle/>
          <a:p>
            <a:pPr algn="ctr">
              <a:defRPr/>
            </a:pPr>
            <a:r>
              <a:rPr lang="en-US" sz="4800" dirty="0" smtClean="0"/>
              <a:t>Toxic Substances Control Act </a:t>
            </a:r>
            <a:r>
              <a:rPr lang="en-US" sz="4800" dirty="0" smtClean="0">
                <a:solidFill>
                  <a:srgbClr val="3173A9"/>
                </a:solidFill>
              </a:rPr>
              <a:t>(TSCA)</a:t>
            </a:r>
            <a:endParaRPr lang="en-US" sz="4800" dirty="0" smtClean="0">
              <a:solidFill>
                <a:srgbClr val="3173A9"/>
              </a:solidFill>
            </a:endParaRPr>
          </a:p>
        </p:txBody>
      </p:sp>
      <p:sp>
        <p:nvSpPr>
          <p:cNvPr id="3" name="Rectangle 4"/>
          <p:cNvSpPr txBox="1">
            <a:spLocks noChangeArrowheads="1"/>
          </p:cNvSpPr>
          <p:nvPr/>
        </p:nvSpPr>
        <p:spPr>
          <a:xfrm>
            <a:off x="492788" y="2667000"/>
            <a:ext cx="8158424" cy="3886200"/>
          </a:xfrm>
          <a:prstGeom prst="rect">
            <a:avLst/>
          </a:prstGeom>
          <a:ln>
            <a:noFill/>
          </a:ln>
        </p:spPr>
        <p:txBody>
          <a:bodyPr vert="horz" lIns="0" tIns="0" rIns="18288" bIns="0" anchor="t">
            <a:noAutofit/>
            <a:scene3d>
              <a:camera prst="orthographicFront"/>
              <a:lightRig rig="freezing" dir="t">
                <a:rot lat="0" lon="0" rev="5640000"/>
              </a:lightRig>
            </a:scene3d>
            <a:sp3d prstMaterial="flat">
              <a:contourClr>
                <a:schemeClr val="tx2"/>
              </a:contourClr>
            </a:sp3d>
          </a:bodyPr>
          <a:lstStyle/>
          <a:p>
            <a:pPr>
              <a:buClr>
                <a:schemeClr val="tx2"/>
              </a:buClr>
            </a:pPr>
            <a:r>
              <a:rPr lang="en-US" sz="2700" dirty="0">
                <a:solidFill>
                  <a:srgbClr val="002060"/>
                </a:solidFill>
                <a:latin typeface="+mj-lt"/>
              </a:rPr>
              <a:t>TSCA </a:t>
            </a:r>
            <a:r>
              <a:rPr lang="en-US" sz="2700" dirty="0" smtClean="0">
                <a:solidFill>
                  <a:srgbClr val="002060"/>
                </a:solidFill>
                <a:latin typeface="+mj-lt"/>
              </a:rPr>
              <a:t>has requirements for:</a:t>
            </a:r>
          </a:p>
          <a:p>
            <a:pPr marL="231775" indent="-231775">
              <a:buClr>
                <a:schemeClr val="accent1"/>
              </a:buClr>
              <a:buFont typeface="Arial" pitchFamily="34" charset="0"/>
              <a:buChar char="•"/>
            </a:pPr>
            <a:r>
              <a:rPr lang="en-US" sz="2700" b="0" dirty="0" smtClean="0">
                <a:solidFill>
                  <a:srgbClr val="002060"/>
                </a:solidFill>
                <a:latin typeface="+mj-lt"/>
              </a:rPr>
              <a:t>Reporting Adverse effects not previously known of a chemical (not mixtures)</a:t>
            </a:r>
          </a:p>
          <a:p>
            <a:pPr marL="231775" indent="-231775">
              <a:buClr>
                <a:schemeClr val="accent1"/>
              </a:buClr>
              <a:buFont typeface="Arial" pitchFamily="34" charset="0"/>
              <a:buChar char="•"/>
            </a:pPr>
            <a:r>
              <a:rPr lang="en-US" sz="2700" b="0" dirty="0" smtClean="0">
                <a:solidFill>
                  <a:srgbClr val="002060"/>
                </a:solidFill>
                <a:latin typeface="+mj-lt"/>
              </a:rPr>
              <a:t>New </a:t>
            </a:r>
            <a:r>
              <a:rPr lang="en-US" sz="2700" b="0" dirty="0">
                <a:solidFill>
                  <a:srgbClr val="002060"/>
                </a:solidFill>
                <a:latin typeface="+mj-lt"/>
              </a:rPr>
              <a:t>chemical </a:t>
            </a:r>
            <a:r>
              <a:rPr lang="en-US" sz="2700" b="0" dirty="0" smtClean="0">
                <a:solidFill>
                  <a:srgbClr val="002060"/>
                </a:solidFill>
                <a:latin typeface="+mj-lt"/>
              </a:rPr>
              <a:t>registration for those created or imported for Pilot Scale use (</a:t>
            </a:r>
            <a:r>
              <a:rPr lang="en-US" sz="2700" b="0" dirty="0" err="1" smtClean="0">
                <a:solidFill>
                  <a:srgbClr val="002060"/>
                </a:solidFill>
                <a:latin typeface="+mj-lt"/>
              </a:rPr>
              <a:t>PreManufacture</a:t>
            </a:r>
            <a:r>
              <a:rPr lang="en-US" sz="2700" b="0" dirty="0" smtClean="0">
                <a:solidFill>
                  <a:srgbClr val="002060"/>
                </a:solidFill>
                <a:latin typeface="+mj-lt"/>
              </a:rPr>
              <a:t> Notification-PMN)</a:t>
            </a:r>
          </a:p>
          <a:p>
            <a:pPr marL="231775" indent="-231775">
              <a:buClr>
                <a:schemeClr val="accent1"/>
              </a:buClr>
              <a:buFont typeface="Arial" pitchFamily="34" charset="0"/>
              <a:buChar char="•"/>
            </a:pPr>
            <a:r>
              <a:rPr lang="en-US" sz="2700" b="0" dirty="0" smtClean="0">
                <a:solidFill>
                  <a:srgbClr val="002060"/>
                </a:solidFill>
                <a:latin typeface="+mj-lt"/>
              </a:rPr>
              <a:t>Submitted 90 days before creation/import for approval</a:t>
            </a:r>
          </a:p>
          <a:p>
            <a:pPr marL="231775" indent="-231775">
              <a:buClr>
                <a:schemeClr val="accent1"/>
              </a:buClr>
              <a:buFont typeface="Arial" pitchFamily="34" charset="0"/>
              <a:buChar char="•"/>
            </a:pPr>
            <a:r>
              <a:rPr lang="en-US" sz="2700" b="0" dirty="0" smtClean="0">
                <a:solidFill>
                  <a:srgbClr val="002060"/>
                </a:solidFill>
                <a:latin typeface="+mj-lt"/>
              </a:rPr>
              <a:t>Notice of Commencement filed after first batch</a:t>
            </a:r>
            <a:endParaRPr lang="en-US" sz="2700" b="0" dirty="0">
              <a:solidFill>
                <a:srgbClr val="002060"/>
              </a:solidFill>
              <a:latin typeface="+mj-lt"/>
            </a:endParaRPr>
          </a:p>
          <a:p>
            <a:pPr>
              <a:spcBef>
                <a:spcPts val="1200"/>
              </a:spcBef>
              <a:buClr>
                <a:schemeClr val="tx2"/>
              </a:buClr>
            </a:pPr>
            <a:r>
              <a:rPr lang="en-US" sz="2700" i="1" dirty="0" smtClean="0">
                <a:solidFill>
                  <a:srgbClr val="002060"/>
                </a:solidFill>
                <a:latin typeface="+mj-lt"/>
              </a:rPr>
              <a:t>PMN Exemptions</a:t>
            </a:r>
            <a:r>
              <a:rPr lang="en-US" sz="2700" b="0" dirty="0" smtClean="0">
                <a:solidFill>
                  <a:srgbClr val="002060"/>
                </a:solidFill>
                <a:latin typeface="+mj-lt"/>
              </a:rPr>
              <a:t>: Small quantities solely for R&amp;D purposes, certain incidental chemical reaction products </a:t>
            </a:r>
          </a:p>
          <a:p>
            <a:pPr marL="231775" indent="-231775">
              <a:buClr>
                <a:schemeClr val="tx2"/>
              </a:buClr>
              <a:buFont typeface="Arial" pitchFamily="34" charset="0"/>
              <a:buChar char="•"/>
            </a:pPr>
            <a:endParaRPr lang="en-US" sz="2700" b="0" dirty="0" smtClean="0">
              <a:solidFill>
                <a:srgbClr val="002060"/>
              </a:solidFill>
              <a:latin typeface="+mj-lt"/>
            </a:endParaRPr>
          </a:p>
          <a:p>
            <a:pPr marL="231775" indent="-231775">
              <a:buClr>
                <a:schemeClr val="tx2"/>
              </a:buClr>
              <a:buFont typeface="Arial" pitchFamily="34" charset="0"/>
              <a:buChar char="•"/>
            </a:pPr>
            <a:endParaRPr lang="en-US" sz="2700" b="0" dirty="0">
              <a:solidFill>
                <a:srgbClr val="002060"/>
              </a:solidFill>
              <a:latin typeface="+mj-lt"/>
            </a:endParaRPr>
          </a:p>
        </p:txBody>
      </p:sp>
    </p:spTree>
    <p:extLst>
      <p:ext uri="{BB962C8B-B14F-4D97-AF65-F5344CB8AC3E}">
        <p14:creationId xmlns:p14="http://schemas.microsoft.com/office/powerpoint/2010/main" val="2485746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0500" y="762000"/>
            <a:ext cx="8763000" cy="106680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r>
              <a:rPr lang="en-US" sz="3400" b="1" dirty="0">
                <a:solidFill>
                  <a:srgbClr val="00B259"/>
                </a:solidFill>
                <a:effectLst>
                  <a:outerShdw blurRad="25400" dist="50800" dir="3600000" algn="tl" rotWithShape="0">
                    <a:srgbClr val="0078AE">
                      <a:alpha val="65000"/>
                    </a:srgbClr>
                  </a:outerShdw>
                </a:effectLst>
              </a:rPr>
              <a:t>Resource Conservation and Recovery Act </a:t>
            </a:r>
            <a:r>
              <a:rPr lang="en-US" sz="3400" b="1" dirty="0" smtClean="0">
                <a:solidFill>
                  <a:srgbClr val="00B259"/>
                </a:solidFill>
                <a:effectLst>
                  <a:outerShdw blurRad="25400" dist="50800" dir="3600000" algn="tl" rotWithShape="0">
                    <a:srgbClr val="0078AE">
                      <a:alpha val="65000"/>
                    </a:srgbClr>
                  </a:outerShdw>
                </a:effectLst>
              </a:rPr>
              <a:t/>
            </a:r>
            <a:br>
              <a:rPr lang="en-US" sz="3400" b="1" dirty="0" smtClean="0">
                <a:solidFill>
                  <a:srgbClr val="00B259"/>
                </a:solidFill>
                <a:effectLst>
                  <a:outerShdw blurRad="25400" dist="50800" dir="3600000" algn="tl" rotWithShape="0">
                    <a:srgbClr val="0078AE">
                      <a:alpha val="65000"/>
                    </a:srgbClr>
                  </a:outerShdw>
                </a:effectLst>
              </a:rPr>
            </a:br>
            <a:r>
              <a:rPr lang="en-US" sz="3400" b="1" dirty="0" smtClean="0">
                <a:solidFill>
                  <a:srgbClr val="00B259"/>
                </a:solidFill>
                <a:effectLst>
                  <a:outerShdw blurRad="25400" dist="50800" dir="3600000" algn="tl" rotWithShape="0">
                    <a:srgbClr val="0078AE">
                      <a:alpha val="65000"/>
                    </a:srgbClr>
                  </a:outerShdw>
                </a:effectLst>
              </a:rPr>
              <a:t>(</a:t>
            </a:r>
            <a:r>
              <a:rPr lang="en-US" sz="3400" b="1" dirty="0">
                <a:solidFill>
                  <a:srgbClr val="00B259"/>
                </a:solidFill>
                <a:effectLst>
                  <a:outerShdw blurRad="25400" dist="50800" dir="3600000" algn="tl" rotWithShape="0">
                    <a:srgbClr val="0078AE">
                      <a:alpha val="65000"/>
                    </a:srgbClr>
                  </a:outerShdw>
                </a:effectLst>
              </a:rPr>
              <a:t>RCRA)</a:t>
            </a:r>
          </a:p>
        </p:txBody>
      </p:sp>
      <p:sp>
        <p:nvSpPr>
          <p:cNvPr id="6147" name="Rectangle 3"/>
          <p:cNvSpPr>
            <a:spLocks noGrp="1" noChangeArrowheads="1"/>
          </p:cNvSpPr>
          <p:nvPr>
            <p:ph idx="1"/>
          </p:nvPr>
        </p:nvSpPr>
        <p:spPr>
          <a:xfrm>
            <a:off x="457200" y="2057400"/>
            <a:ext cx="8229600" cy="4800600"/>
          </a:xfrm>
        </p:spPr>
        <p:txBody>
          <a:bodyPr>
            <a:normAutofit/>
          </a:bodyPr>
          <a:lstStyle/>
          <a:p>
            <a:pPr>
              <a:spcBef>
                <a:spcPts val="0"/>
              </a:spcBef>
              <a:buFontTx/>
              <a:buNone/>
            </a:pPr>
            <a:r>
              <a:rPr lang="en-US" sz="2200" b="1" dirty="0" smtClean="0">
                <a:solidFill>
                  <a:srgbClr val="0033CC"/>
                </a:solidFill>
                <a:latin typeface="+mj-lt"/>
              </a:rPr>
              <a:t>RCRA Regulations are for handling and disposal of wastes</a:t>
            </a:r>
            <a:r>
              <a:rPr lang="en-US" sz="2200" dirty="0" smtClean="0">
                <a:solidFill>
                  <a:srgbClr val="0033CC"/>
                </a:solidFill>
                <a:latin typeface="+mj-lt"/>
              </a:rPr>
              <a:t>, which are:</a:t>
            </a:r>
          </a:p>
          <a:p>
            <a:pPr>
              <a:spcBef>
                <a:spcPts val="0"/>
              </a:spcBef>
              <a:buFontTx/>
              <a:buNone/>
            </a:pPr>
            <a:endParaRPr lang="en-US" sz="500" dirty="0" smtClean="0">
              <a:solidFill>
                <a:srgbClr val="0033CC"/>
              </a:solidFill>
              <a:latin typeface="+mj-lt"/>
            </a:endParaRPr>
          </a:p>
          <a:p>
            <a:pPr marL="457200" lvl="1" indent="0">
              <a:spcBef>
                <a:spcPts val="0"/>
              </a:spcBef>
              <a:buFontTx/>
              <a:buNone/>
            </a:pPr>
            <a:r>
              <a:rPr lang="en-US" sz="2000" dirty="0" smtClean="0">
                <a:solidFill>
                  <a:srgbClr val="202276"/>
                </a:solidFill>
                <a:latin typeface="+mj-lt"/>
              </a:rPr>
              <a:t>Discarded solid, liquid or sludge materials whether they are abandoned, a spill not cleaned up, materials not recycled properly, or materials inherently waste-like: intended for disposal, no longer needed and no foreseeable use.</a:t>
            </a:r>
          </a:p>
          <a:p>
            <a:pPr marL="0" lvl="1" indent="0">
              <a:spcBef>
                <a:spcPts val="0"/>
              </a:spcBef>
              <a:buFontTx/>
              <a:buNone/>
            </a:pPr>
            <a:endParaRPr lang="en-US" sz="1500" dirty="0" smtClean="0">
              <a:solidFill>
                <a:srgbClr val="0033CC"/>
              </a:solidFill>
              <a:latin typeface="+mj-lt"/>
            </a:endParaRPr>
          </a:p>
          <a:p>
            <a:pPr marL="0" lvl="1" indent="0">
              <a:spcBef>
                <a:spcPts val="0"/>
              </a:spcBef>
              <a:buFontTx/>
              <a:buNone/>
            </a:pPr>
            <a:r>
              <a:rPr lang="en-US" sz="2200" i="1" dirty="0" smtClean="0">
                <a:solidFill>
                  <a:srgbClr val="0033CC"/>
                </a:solidFill>
                <a:latin typeface="+mj-lt"/>
              </a:rPr>
              <a:t>Examples:</a:t>
            </a:r>
          </a:p>
          <a:p>
            <a:pPr marL="630238" lvl="1" indent="-173038">
              <a:spcBef>
                <a:spcPts val="0"/>
              </a:spcBef>
            </a:pPr>
            <a:r>
              <a:rPr lang="en-US" sz="2000" dirty="0" smtClean="0">
                <a:solidFill>
                  <a:srgbClr val="202276"/>
                </a:solidFill>
                <a:latin typeface="+mj-lt"/>
              </a:rPr>
              <a:t>Experiment products/byproducts no longer needed </a:t>
            </a:r>
          </a:p>
          <a:p>
            <a:pPr marL="630238" lvl="1" indent="-173038">
              <a:spcBef>
                <a:spcPts val="0"/>
              </a:spcBef>
            </a:pPr>
            <a:r>
              <a:rPr lang="en-US" sz="2000" dirty="0" smtClean="0">
                <a:solidFill>
                  <a:srgbClr val="202276"/>
                </a:solidFill>
                <a:latin typeface="+mj-lt"/>
              </a:rPr>
              <a:t>Solutions made specifically for an </a:t>
            </a:r>
            <a:r>
              <a:rPr lang="en-US" sz="2000" dirty="0" smtClean="0">
                <a:solidFill>
                  <a:srgbClr val="202276"/>
                </a:solidFill>
                <a:latin typeface="+mj-lt"/>
              </a:rPr>
              <a:t>experiment </a:t>
            </a:r>
            <a:r>
              <a:rPr lang="en-US" sz="2000" dirty="0" smtClean="0">
                <a:solidFill>
                  <a:srgbClr val="202276"/>
                </a:solidFill>
                <a:latin typeface="+mj-lt"/>
              </a:rPr>
              <a:t>that is over</a:t>
            </a:r>
          </a:p>
          <a:p>
            <a:pPr marL="630238" lvl="1" indent="-173038">
              <a:spcBef>
                <a:spcPts val="0"/>
              </a:spcBef>
            </a:pPr>
            <a:r>
              <a:rPr lang="en-US" sz="2000" dirty="0" smtClean="0">
                <a:solidFill>
                  <a:srgbClr val="202276"/>
                </a:solidFill>
                <a:latin typeface="+mj-lt"/>
              </a:rPr>
              <a:t>Containers left open on the </a:t>
            </a:r>
            <a:r>
              <a:rPr lang="en-US" sz="2000" dirty="0" smtClean="0">
                <a:solidFill>
                  <a:srgbClr val="202276"/>
                </a:solidFill>
                <a:latin typeface="+mj-lt"/>
              </a:rPr>
              <a:t>bench top </a:t>
            </a:r>
            <a:r>
              <a:rPr lang="en-US" sz="2000" dirty="0" smtClean="0">
                <a:solidFill>
                  <a:srgbClr val="202276"/>
                </a:solidFill>
                <a:latin typeface="+mj-lt"/>
              </a:rPr>
              <a:t>or open in the hood</a:t>
            </a:r>
          </a:p>
          <a:p>
            <a:pPr marL="630238" lvl="1" indent="-173038">
              <a:spcBef>
                <a:spcPts val="0"/>
              </a:spcBef>
            </a:pPr>
            <a:r>
              <a:rPr lang="en-US" sz="2000" dirty="0" smtClean="0">
                <a:solidFill>
                  <a:srgbClr val="202276"/>
                </a:solidFill>
                <a:latin typeface="+mj-lt"/>
              </a:rPr>
              <a:t>Chemicals past their shelf life and the container or contents are starting to degrade</a:t>
            </a:r>
          </a:p>
          <a:p>
            <a:pPr marL="630238" lvl="1" indent="-173038">
              <a:spcBef>
                <a:spcPts val="0"/>
              </a:spcBef>
            </a:pPr>
            <a:r>
              <a:rPr lang="en-US" sz="2000" dirty="0" smtClean="0">
                <a:solidFill>
                  <a:srgbClr val="202276"/>
                </a:solidFill>
                <a:latin typeface="+mj-lt"/>
              </a:rPr>
              <a:t>Chemicals past their shelf life that haven’t been used in some time and are not likely to be used again anytime soon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0500" y="762000"/>
            <a:ext cx="8763000" cy="106680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r>
              <a:rPr lang="en-US" sz="3400" b="1" dirty="0">
                <a:solidFill>
                  <a:srgbClr val="00B259"/>
                </a:solidFill>
                <a:effectLst>
                  <a:outerShdw blurRad="25400" dist="50800" dir="3600000" algn="tl" rotWithShape="0">
                    <a:srgbClr val="0078AE">
                      <a:alpha val="65000"/>
                    </a:srgbClr>
                  </a:outerShdw>
                </a:effectLst>
              </a:rPr>
              <a:t>Resource Conservation and Recovery Act </a:t>
            </a:r>
            <a:r>
              <a:rPr lang="en-US" sz="3400" b="1" dirty="0" smtClean="0">
                <a:solidFill>
                  <a:srgbClr val="00B259"/>
                </a:solidFill>
                <a:effectLst>
                  <a:outerShdw blurRad="25400" dist="50800" dir="3600000" algn="tl" rotWithShape="0">
                    <a:srgbClr val="0078AE">
                      <a:alpha val="65000"/>
                    </a:srgbClr>
                  </a:outerShdw>
                </a:effectLst>
              </a:rPr>
              <a:t/>
            </a:r>
            <a:br>
              <a:rPr lang="en-US" sz="3400" b="1" dirty="0" smtClean="0">
                <a:solidFill>
                  <a:srgbClr val="00B259"/>
                </a:solidFill>
                <a:effectLst>
                  <a:outerShdw blurRad="25400" dist="50800" dir="3600000" algn="tl" rotWithShape="0">
                    <a:srgbClr val="0078AE">
                      <a:alpha val="65000"/>
                    </a:srgbClr>
                  </a:outerShdw>
                </a:effectLst>
              </a:rPr>
            </a:br>
            <a:r>
              <a:rPr lang="en-US" sz="3400" b="1" dirty="0" smtClean="0">
                <a:solidFill>
                  <a:srgbClr val="00B259"/>
                </a:solidFill>
                <a:effectLst>
                  <a:outerShdw blurRad="25400" dist="50800" dir="3600000" algn="tl" rotWithShape="0">
                    <a:srgbClr val="0078AE">
                      <a:alpha val="65000"/>
                    </a:srgbClr>
                  </a:outerShdw>
                </a:effectLst>
              </a:rPr>
              <a:t>(</a:t>
            </a:r>
            <a:r>
              <a:rPr lang="en-US" sz="3400" b="1" dirty="0">
                <a:solidFill>
                  <a:srgbClr val="00B259"/>
                </a:solidFill>
                <a:effectLst>
                  <a:outerShdw blurRad="25400" dist="50800" dir="3600000" algn="tl" rotWithShape="0">
                    <a:srgbClr val="0078AE">
                      <a:alpha val="65000"/>
                    </a:srgbClr>
                  </a:outerShdw>
                </a:effectLst>
              </a:rPr>
              <a:t>RCRA)</a:t>
            </a:r>
          </a:p>
        </p:txBody>
      </p:sp>
      <p:sp>
        <p:nvSpPr>
          <p:cNvPr id="6147" name="Rectangle 3"/>
          <p:cNvSpPr>
            <a:spLocks noGrp="1" noChangeArrowheads="1"/>
          </p:cNvSpPr>
          <p:nvPr>
            <p:ph idx="1"/>
          </p:nvPr>
        </p:nvSpPr>
        <p:spPr>
          <a:xfrm>
            <a:off x="304800" y="1905000"/>
            <a:ext cx="8610600" cy="4800600"/>
          </a:xfrm>
        </p:spPr>
        <p:txBody>
          <a:bodyPr>
            <a:normAutofit/>
          </a:bodyPr>
          <a:lstStyle/>
          <a:p>
            <a:pPr marL="0" indent="0">
              <a:spcBef>
                <a:spcPts val="0"/>
              </a:spcBef>
              <a:buFontTx/>
              <a:buNone/>
            </a:pPr>
            <a:r>
              <a:rPr lang="en-US" sz="2200" dirty="0" smtClean="0">
                <a:solidFill>
                  <a:srgbClr val="0033CC"/>
                </a:solidFill>
                <a:latin typeface="+mj-lt"/>
              </a:rPr>
              <a:t>RCRA requires </a:t>
            </a:r>
            <a:r>
              <a:rPr lang="en-US" sz="2200" b="1" dirty="0" smtClean="0">
                <a:solidFill>
                  <a:srgbClr val="0033CC"/>
                </a:solidFill>
                <a:latin typeface="+mj-lt"/>
              </a:rPr>
              <a:t>waste generators be responsible </a:t>
            </a:r>
            <a:r>
              <a:rPr lang="en-US" sz="2200" dirty="0" smtClean="0">
                <a:solidFill>
                  <a:srgbClr val="0033CC"/>
                </a:solidFill>
                <a:latin typeface="+mj-lt"/>
              </a:rPr>
              <a:t>for ensuring the proper treatment of their waste, and that generators are essentially always responsible for it—</a:t>
            </a:r>
            <a:r>
              <a:rPr lang="en-US" sz="2200" b="1" dirty="0" smtClean="0">
                <a:solidFill>
                  <a:srgbClr val="0033CC"/>
                </a:solidFill>
                <a:latin typeface="+mj-lt"/>
              </a:rPr>
              <a:t>from “cradle to grave”.   </a:t>
            </a:r>
          </a:p>
          <a:p>
            <a:pPr marL="0" lvl="1" indent="0">
              <a:spcBef>
                <a:spcPts val="0"/>
              </a:spcBef>
              <a:buFontTx/>
              <a:buNone/>
            </a:pPr>
            <a:endParaRPr lang="en-US" sz="1500" dirty="0" smtClean="0">
              <a:solidFill>
                <a:srgbClr val="0033CC"/>
              </a:solidFill>
              <a:latin typeface="+mj-lt"/>
            </a:endParaRPr>
          </a:p>
          <a:p>
            <a:pPr marL="0" lvl="1" indent="0">
              <a:spcBef>
                <a:spcPts val="0"/>
              </a:spcBef>
              <a:buFontTx/>
              <a:buNone/>
            </a:pPr>
            <a:r>
              <a:rPr lang="en-US" sz="2200" dirty="0" smtClean="0">
                <a:solidFill>
                  <a:srgbClr val="0033CC"/>
                </a:solidFill>
                <a:latin typeface="+mj-lt"/>
              </a:rPr>
              <a:t>RCRA overview:</a:t>
            </a:r>
          </a:p>
          <a:p>
            <a:pPr marL="630238" lvl="1" indent="-173038">
              <a:spcBef>
                <a:spcPts val="0"/>
              </a:spcBef>
            </a:pPr>
            <a:r>
              <a:rPr lang="en-US" sz="2000" dirty="0" smtClean="0">
                <a:solidFill>
                  <a:srgbClr val="202276"/>
                </a:solidFill>
                <a:latin typeface="+mj-lt"/>
              </a:rPr>
              <a:t>There are </a:t>
            </a:r>
            <a:r>
              <a:rPr lang="en-US" sz="2000" b="1" dirty="0" smtClean="0">
                <a:solidFill>
                  <a:srgbClr val="202276"/>
                </a:solidFill>
                <a:latin typeface="+mj-lt"/>
              </a:rPr>
              <a:t>Requirements for Treatment, Storage and Disposal</a:t>
            </a:r>
            <a:r>
              <a:rPr lang="en-US" sz="2000" dirty="0" smtClean="0">
                <a:solidFill>
                  <a:srgbClr val="202276"/>
                </a:solidFill>
                <a:latin typeface="+mj-lt"/>
              </a:rPr>
              <a:t> of Hazardous and Non-Hazardous wastes.</a:t>
            </a:r>
          </a:p>
          <a:p>
            <a:pPr marL="630238" lvl="1" indent="-173038">
              <a:spcBef>
                <a:spcPts val="0"/>
              </a:spcBef>
            </a:pPr>
            <a:r>
              <a:rPr lang="en-US" sz="2000" dirty="0" smtClean="0">
                <a:solidFill>
                  <a:srgbClr val="202276"/>
                </a:solidFill>
                <a:latin typeface="+mj-lt"/>
              </a:rPr>
              <a:t>Only those with a permit (and facilities and insurance to do so) may treat and dispose of hazardous waste.</a:t>
            </a:r>
          </a:p>
          <a:p>
            <a:pPr marL="630238" lvl="1" indent="-173038">
              <a:spcBef>
                <a:spcPts val="0"/>
              </a:spcBef>
            </a:pPr>
            <a:r>
              <a:rPr lang="en-US" sz="2000" dirty="0" smtClean="0">
                <a:solidFill>
                  <a:srgbClr val="202276"/>
                </a:solidFill>
                <a:latin typeface="+mj-lt"/>
              </a:rPr>
              <a:t>Generators are responsible for ensuring their wastes are handled by a licensed Treatment, Storage, and Disposal Facility (TSDF).</a:t>
            </a:r>
          </a:p>
          <a:p>
            <a:pPr marL="630238" lvl="1" indent="-173038">
              <a:spcBef>
                <a:spcPts val="0"/>
              </a:spcBef>
            </a:pPr>
            <a:r>
              <a:rPr lang="en-US" sz="2000" dirty="0" smtClean="0">
                <a:solidFill>
                  <a:srgbClr val="202276"/>
                </a:solidFill>
                <a:latin typeface="+mj-lt"/>
              </a:rPr>
              <a:t>If waste is improperly disposed of, generators are responsible for paying for cleanup and additional costs to then properly dispose of the waste.</a:t>
            </a:r>
          </a:p>
          <a:p>
            <a:pPr marL="630238" lvl="1" indent="-173038">
              <a:spcBef>
                <a:spcPts val="0"/>
              </a:spcBef>
            </a:pPr>
            <a:r>
              <a:rPr lang="en-US" sz="2000" dirty="0" smtClean="0">
                <a:latin typeface="+mj-lt"/>
              </a:rPr>
              <a:t>Generators can be forced to pay for cleanup of other’s improperly disposed waste in the same location as theirs, if the other generators cannot pay.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28600" y="1905000"/>
            <a:ext cx="8686800" cy="4953000"/>
          </a:xfrm>
        </p:spPr>
        <p:txBody>
          <a:bodyPr>
            <a:noAutofit/>
          </a:bodyPr>
          <a:lstStyle/>
          <a:p>
            <a:pPr marL="0" lvl="1" indent="0">
              <a:spcBef>
                <a:spcPts val="0"/>
              </a:spcBef>
              <a:spcAft>
                <a:spcPts val="300"/>
              </a:spcAft>
              <a:buFontTx/>
              <a:buNone/>
            </a:pPr>
            <a:r>
              <a:rPr lang="en-US" sz="2000" dirty="0" smtClean="0">
                <a:solidFill>
                  <a:srgbClr val="0033CC"/>
                </a:solidFill>
                <a:latin typeface="+mj-lt"/>
              </a:rPr>
              <a:t>Examples of </a:t>
            </a:r>
            <a:r>
              <a:rPr lang="en-US" sz="2000" b="1" i="1" dirty="0" smtClean="0">
                <a:solidFill>
                  <a:srgbClr val="0033CC"/>
                </a:solidFill>
                <a:latin typeface="+mj-lt"/>
              </a:rPr>
              <a:t>Improper Disposal</a:t>
            </a:r>
            <a:r>
              <a:rPr lang="en-US" sz="2000" dirty="0" smtClean="0">
                <a:solidFill>
                  <a:srgbClr val="0033CC"/>
                </a:solidFill>
                <a:latin typeface="+mj-lt"/>
              </a:rPr>
              <a:t>:</a:t>
            </a:r>
          </a:p>
          <a:p>
            <a:pPr marL="401638" lvl="1" indent="-174625">
              <a:spcBef>
                <a:spcPts val="0"/>
              </a:spcBef>
              <a:spcAft>
                <a:spcPts val="300"/>
              </a:spcAft>
            </a:pPr>
            <a:r>
              <a:rPr lang="en-US" sz="2000" dirty="0" smtClean="0">
                <a:solidFill>
                  <a:srgbClr val="202276"/>
                </a:solidFill>
                <a:latin typeface="+mj-lt"/>
              </a:rPr>
              <a:t>Sending  waste to an </a:t>
            </a:r>
            <a:r>
              <a:rPr lang="en-US" sz="2000" b="1" dirty="0" smtClean="0">
                <a:solidFill>
                  <a:srgbClr val="202276"/>
                </a:solidFill>
                <a:latin typeface="+mj-lt"/>
              </a:rPr>
              <a:t>Unlicensed </a:t>
            </a:r>
            <a:r>
              <a:rPr lang="en-US" sz="2000" b="1" dirty="0" smtClean="0">
                <a:solidFill>
                  <a:srgbClr val="202276"/>
                </a:solidFill>
                <a:latin typeface="+mj-lt"/>
              </a:rPr>
              <a:t>/ </a:t>
            </a:r>
            <a:r>
              <a:rPr lang="en-US" sz="2000" b="1" dirty="0" smtClean="0">
                <a:solidFill>
                  <a:srgbClr val="202276"/>
                </a:solidFill>
                <a:latin typeface="+mj-lt"/>
              </a:rPr>
              <a:t>Unpermitted</a:t>
            </a:r>
            <a:r>
              <a:rPr lang="en-US" sz="2000" dirty="0" smtClean="0">
                <a:solidFill>
                  <a:srgbClr val="202276"/>
                </a:solidFill>
                <a:latin typeface="+mj-lt"/>
              </a:rPr>
              <a:t> </a:t>
            </a:r>
            <a:r>
              <a:rPr lang="en-US" sz="2000" dirty="0" smtClean="0">
                <a:solidFill>
                  <a:srgbClr val="202276"/>
                </a:solidFill>
                <a:latin typeface="+mj-lt"/>
              </a:rPr>
              <a:t>company or person, or someone who does not have the facilities to treat your wastes and test that they meet the air emissions, wastewater discharge and landfill criteria</a:t>
            </a:r>
          </a:p>
          <a:p>
            <a:pPr marL="401638" lvl="1" indent="-174625">
              <a:spcBef>
                <a:spcPts val="0"/>
              </a:spcBef>
              <a:spcAft>
                <a:spcPts val="300"/>
              </a:spcAft>
            </a:pPr>
            <a:r>
              <a:rPr lang="en-US" sz="2000" dirty="0" smtClean="0">
                <a:solidFill>
                  <a:srgbClr val="202276"/>
                </a:solidFill>
                <a:latin typeface="+mj-lt"/>
              </a:rPr>
              <a:t>Allowing waste or experiment remnants to </a:t>
            </a:r>
            <a:r>
              <a:rPr lang="en-US" sz="2000" b="1" dirty="0" smtClean="0">
                <a:solidFill>
                  <a:srgbClr val="202276"/>
                </a:solidFill>
                <a:latin typeface="+mj-lt"/>
              </a:rPr>
              <a:t>Evaporate</a:t>
            </a:r>
            <a:r>
              <a:rPr lang="en-US" sz="2000" dirty="0" smtClean="0">
                <a:solidFill>
                  <a:srgbClr val="202276"/>
                </a:solidFill>
                <a:latin typeface="+mj-lt"/>
              </a:rPr>
              <a:t> </a:t>
            </a:r>
            <a:r>
              <a:rPr lang="en-US" sz="2000" dirty="0" smtClean="0">
                <a:solidFill>
                  <a:srgbClr val="202276"/>
                </a:solidFill>
                <a:latin typeface="+mj-lt"/>
              </a:rPr>
              <a:t>in a hood</a:t>
            </a:r>
          </a:p>
          <a:p>
            <a:pPr marL="401638" lvl="1" indent="-174625">
              <a:spcBef>
                <a:spcPts val="0"/>
              </a:spcBef>
              <a:spcAft>
                <a:spcPts val="300"/>
              </a:spcAft>
            </a:pPr>
            <a:r>
              <a:rPr lang="en-US" sz="2000" b="1" dirty="0" smtClean="0">
                <a:solidFill>
                  <a:srgbClr val="202276"/>
                </a:solidFill>
                <a:latin typeface="+mj-lt"/>
              </a:rPr>
              <a:t>Pouring </a:t>
            </a:r>
            <a:r>
              <a:rPr lang="en-US" sz="2000" dirty="0" smtClean="0">
                <a:solidFill>
                  <a:srgbClr val="202276"/>
                </a:solidFill>
                <a:latin typeface="+mj-lt"/>
              </a:rPr>
              <a:t>hazardous waste down the sink—our wastewater treatment facility is not permitted to accept hazardous waste.  </a:t>
            </a:r>
            <a:r>
              <a:rPr lang="en-US" sz="2000" b="1" dirty="0" smtClean="0">
                <a:solidFill>
                  <a:srgbClr val="202276"/>
                </a:solidFill>
                <a:latin typeface="+mj-lt"/>
              </a:rPr>
              <a:t>Do NOT</a:t>
            </a:r>
            <a:r>
              <a:rPr lang="en-US" sz="2000" b="1" dirty="0" smtClean="0">
                <a:solidFill>
                  <a:srgbClr val="202276"/>
                </a:solidFill>
                <a:latin typeface="+mj-lt"/>
              </a:rPr>
              <a:t> pour chemicals into the </a:t>
            </a:r>
            <a:r>
              <a:rPr lang="en-US" sz="2000" b="1" dirty="0" smtClean="0">
                <a:solidFill>
                  <a:srgbClr val="202276"/>
                </a:solidFill>
                <a:latin typeface="+mj-lt"/>
              </a:rPr>
              <a:t>sink without getting </a:t>
            </a:r>
            <a:r>
              <a:rPr lang="en-US" sz="2000" b="1" dirty="0" smtClean="0">
                <a:solidFill>
                  <a:srgbClr val="202276"/>
                </a:solidFill>
                <a:latin typeface="+mj-lt"/>
              </a:rPr>
              <a:t>Written Approval </a:t>
            </a:r>
            <a:r>
              <a:rPr lang="en-US" sz="2000" dirty="0" smtClean="0">
                <a:solidFill>
                  <a:srgbClr val="202276"/>
                </a:solidFill>
                <a:latin typeface="+mj-lt"/>
              </a:rPr>
              <a:t>from the Clear Lake Water Authority that </a:t>
            </a:r>
            <a:r>
              <a:rPr lang="en-US" sz="2000" dirty="0" smtClean="0">
                <a:solidFill>
                  <a:srgbClr val="202276"/>
                </a:solidFill>
                <a:latin typeface="+mj-lt"/>
              </a:rPr>
              <a:t>this is allowed and they </a:t>
            </a:r>
            <a:r>
              <a:rPr lang="en-US" sz="2000" dirty="0" smtClean="0">
                <a:solidFill>
                  <a:srgbClr val="202276"/>
                </a:solidFill>
                <a:latin typeface="+mj-lt"/>
              </a:rPr>
              <a:t>can treat it (let EH&amp;S know </a:t>
            </a:r>
            <a:r>
              <a:rPr lang="en-US" sz="2000" dirty="0" smtClean="0">
                <a:solidFill>
                  <a:srgbClr val="202276"/>
                </a:solidFill>
                <a:latin typeface="+mj-lt"/>
              </a:rPr>
              <a:t>for </a:t>
            </a:r>
            <a:r>
              <a:rPr lang="en-US" sz="2000" dirty="0" smtClean="0">
                <a:solidFill>
                  <a:srgbClr val="202276"/>
                </a:solidFill>
                <a:latin typeface="+mj-lt"/>
              </a:rPr>
              <a:t>approval).</a:t>
            </a:r>
          </a:p>
          <a:p>
            <a:pPr marL="401638" lvl="1" indent="-174625">
              <a:spcBef>
                <a:spcPts val="0"/>
              </a:spcBef>
              <a:spcAft>
                <a:spcPts val="300"/>
              </a:spcAft>
            </a:pPr>
            <a:r>
              <a:rPr lang="en-US" sz="2000" b="1" dirty="0" smtClean="0">
                <a:solidFill>
                  <a:srgbClr val="202276"/>
                </a:solidFill>
                <a:latin typeface="+mj-lt"/>
              </a:rPr>
              <a:t>Indefinite </a:t>
            </a:r>
            <a:r>
              <a:rPr lang="en-US" sz="2000" b="1" dirty="0" smtClean="0">
                <a:solidFill>
                  <a:srgbClr val="202276"/>
                </a:solidFill>
                <a:latin typeface="+mj-lt"/>
              </a:rPr>
              <a:t>Storage </a:t>
            </a:r>
            <a:r>
              <a:rPr lang="en-US" sz="2000" dirty="0" smtClean="0">
                <a:solidFill>
                  <a:srgbClr val="202276"/>
                </a:solidFill>
                <a:latin typeface="+mj-lt"/>
              </a:rPr>
              <a:t>of chemicals without any anticipated future use for, or chemicals that are no longer useable.  Improper inventory upkeep can be viewed as storage in lieu of disposal.</a:t>
            </a:r>
          </a:p>
          <a:p>
            <a:pPr marL="401638" lvl="1" indent="-174625">
              <a:spcBef>
                <a:spcPts val="0"/>
              </a:spcBef>
              <a:spcAft>
                <a:spcPts val="300"/>
              </a:spcAft>
            </a:pPr>
            <a:r>
              <a:rPr lang="en-US" sz="2000" b="1" dirty="0" smtClean="0">
                <a:solidFill>
                  <a:srgbClr val="202276"/>
                </a:solidFill>
                <a:latin typeface="+mj-lt"/>
              </a:rPr>
              <a:t>Donating</a:t>
            </a:r>
            <a:r>
              <a:rPr lang="en-US" sz="2000" dirty="0" smtClean="0">
                <a:solidFill>
                  <a:srgbClr val="202276"/>
                </a:solidFill>
                <a:latin typeface="+mj-lt"/>
              </a:rPr>
              <a:t> unneeded materials.  This gets tricky because we could be held responsible for it later.  Definitely no donation to individuals and definitely not instead of paying for proper disposal</a:t>
            </a:r>
            <a:r>
              <a:rPr lang="en-US" sz="2000" dirty="0" smtClean="0">
                <a:solidFill>
                  <a:srgbClr val="202276"/>
                </a:solidFill>
                <a:latin typeface="+mj-lt"/>
              </a:rPr>
              <a:t>.</a:t>
            </a:r>
            <a:endParaRPr lang="en-US" sz="2000" dirty="0" smtClean="0">
              <a:solidFill>
                <a:srgbClr val="202276"/>
              </a:solidFill>
              <a:latin typeface="+mj-lt"/>
            </a:endParaRPr>
          </a:p>
        </p:txBody>
      </p:sp>
      <p:sp>
        <p:nvSpPr>
          <p:cNvPr id="4" name="Rectangle 2"/>
          <p:cNvSpPr txBox="1">
            <a:spLocks noChangeArrowheads="1"/>
          </p:cNvSpPr>
          <p:nvPr/>
        </p:nvSpPr>
        <p:spPr>
          <a:xfrm>
            <a:off x="571500" y="762000"/>
            <a:ext cx="8001000" cy="1066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defPPr>
              <a:defRPr lang="en-US"/>
            </a:defPPr>
            <a:lvl1pPr algn="ctr" eaLnBrk="1" fontAlgn="auto" latinLnBrk="0" hangingPunct="1">
              <a:spcAft>
                <a:spcPts val="0"/>
              </a:spcAft>
              <a:buNone/>
              <a:defRPr kumimoji="0" sz="3600">
                <a:ln>
                  <a:noFill/>
                </a:ln>
                <a:solidFill>
                  <a:srgbClr val="00B259"/>
                </a:solidFill>
                <a:effectLst>
                  <a:outerShdw blurRad="25400" dist="50800" dir="3600000" algn="tl" rotWithShape="0">
                    <a:srgbClr val="0078AE">
                      <a:alpha val="65000"/>
                    </a:srgbClr>
                  </a:outerShdw>
                </a:effectLst>
                <a:latin typeface="+mj-lt"/>
                <a:ea typeface="+mj-ea"/>
                <a:cs typeface="+mj-cs"/>
              </a:defRPr>
            </a:lvl1pPr>
          </a:lstStyle>
          <a:p>
            <a:r>
              <a:rPr lang="en-US" sz="3400" dirty="0"/>
              <a:t>Resource Conservation and Recovery Act (RCRA)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762000" y="1447800"/>
            <a:ext cx="7813675" cy="5181600"/>
          </a:xfrm>
          <a:effectLst/>
        </p:spPr>
        <p:txBody>
          <a:bodyPr>
            <a:normAutofit fontScale="92500"/>
          </a:bodyPr>
          <a:lstStyle/>
          <a:p>
            <a:pPr>
              <a:lnSpc>
                <a:spcPct val="130000"/>
              </a:lnSpc>
              <a:buFontTx/>
              <a:buNone/>
              <a:defRPr/>
            </a:pPr>
            <a:r>
              <a:rPr lang="en-US" sz="2800" b="1" u="sng" dirty="0" smtClean="0">
                <a:solidFill>
                  <a:srgbClr val="0033CC"/>
                </a:solidFill>
                <a:latin typeface="+mj-lt"/>
              </a:rPr>
              <a:t>Classes of Waste:</a:t>
            </a:r>
          </a:p>
          <a:p>
            <a:pPr marL="280988" lvl="1" indent="-220663">
              <a:defRPr/>
            </a:pPr>
            <a:r>
              <a:rPr lang="en-US" dirty="0" smtClean="0">
                <a:solidFill>
                  <a:srgbClr val="003366"/>
                </a:solidFill>
                <a:latin typeface="+mj-lt"/>
              </a:rPr>
              <a:t>Hazardous </a:t>
            </a:r>
          </a:p>
          <a:p>
            <a:pPr marL="280988" lvl="1" indent="-220663">
              <a:defRPr/>
            </a:pPr>
            <a:r>
              <a:rPr lang="en-US" dirty="0" smtClean="0">
                <a:solidFill>
                  <a:srgbClr val="003366"/>
                </a:solidFill>
                <a:latin typeface="+mj-lt"/>
              </a:rPr>
              <a:t>Acutely Hazardous Waste</a:t>
            </a:r>
          </a:p>
          <a:p>
            <a:pPr marL="280988" lvl="1" indent="-220663">
              <a:defRPr/>
            </a:pPr>
            <a:r>
              <a:rPr lang="en-US" dirty="0" smtClean="0">
                <a:solidFill>
                  <a:srgbClr val="003366"/>
                </a:solidFill>
                <a:latin typeface="+mj-lt"/>
              </a:rPr>
              <a:t>Universal(</a:t>
            </a:r>
            <a:r>
              <a:rPr lang="en-US" dirty="0" err="1" smtClean="0">
                <a:solidFill>
                  <a:srgbClr val="003366"/>
                </a:solidFill>
                <a:latin typeface="+mj-lt"/>
              </a:rPr>
              <a:t>ly</a:t>
            </a:r>
            <a:r>
              <a:rPr lang="en-US" dirty="0" smtClean="0">
                <a:solidFill>
                  <a:srgbClr val="003366"/>
                </a:solidFill>
                <a:latin typeface="+mj-lt"/>
              </a:rPr>
              <a:t>) Hazardous Waste </a:t>
            </a:r>
            <a:r>
              <a:rPr lang="en-US" sz="1900" dirty="0" smtClean="0">
                <a:solidFill>
                  <a:srgbClr val="003366"/>
                </a:solidFill>
                <a:latin typeface="+mj-lt"/>
              </a:rPr>
              <a:t>(bulbs, batteries, paint, oil, electronics)</a:t>
            </a:r>
          </a:p>
          <a:p>
            <a:pPr marL="280988" lvl="1" indent="-220663">
              <a:defRPr/>
            </a:pPr>
            <a:r>
              <a:rPr lang="en-US" dirty="0" smtClean="0">
                <a:solidFill>
                  <a:srgbClr val="003366"/>
                </a:solidFill>
                <a:latin typeface="+mj-lt"/>
              </a:rPr>
              <a:t>Non-Hazardous </a:t>
            </a:r>
            <a:r>
              <a:rPr lang="en-US" sz="1900" dirty="0" smtClean="0">
                <a:solidFill>
                  <a:srgbClr val="003366"/>
                </a:solidFill>
                <a:latin typeface="+mj-lt"/>
              </a:rPr>
              <a:t>(but still regulated) </a:t>
            </a:r>
            <a:r>
              <a:rPr lang="en-US" dirty="0" smtClean="0">
                <a:solidFill>
                  <a:srgbClr val="003366"/>
                </a:solidFill>
                <a:latin typeface="+mj-lt"/>
              </a:rPr>
              <a:t>Chemical and other Waste</a:t>
            </a:r>
          </a:p>
          <a:p>
            <a:pPr>
              <a:spcBef>
                <a:spcPts val="1200"/>
              </a:spcBef>
              <a:buFontTx/>
              <a:buNone/>
              <a:defRPr/>
            </a:pPr>
            <a:r>
              <a:rPr lang="en-US" sz="2800" b="1" u="sng" dirty="0" smtClean="0">
                <a:solidFill>
                  <a:srgbClr val="0033CC"/>
                </a:solidFill>
                <a:latin typeface="+mj-lt"/>
              </a:rPr>
              <a:t>Hazardous </a:t>
            </a:r>
            <a:r>
              <a:rPr lang="en-US" sz="2800" b="1" u="sng" dirty="0" smtClean="0">
                <a:solidFill>
                  <a:srgbClr val="0033CC"/>
                </a:solidFill>
                <a:latin typeface="+mj-lt"/>
              </a:rPr>
              <a:t>Wastes </a:t>
            </a:r>
            <a:endParaRPr lang="en-US" sz="2400" b="1" u="sng" dirty="0" smtClean="0">
              <a:solidFill>
                <a:srgbClr val="0033CC"/>
              </a:solidFill>
              <a:latin typeface="+mj-lt"/>
            </a:endParaRPr>
          </a:p>
          <a:p>
            <a:pPr marL="273050" indent="-212725">
              <a:lnSpc>
                <a:spcPct val="110000"/>
              </a:lnSpc>
              <a:spcBef>
                <a:spcPts val="300"/>
              </a:spcBef>
              <a:defRPr/>
            </a:pPr>
            <a:r>
              <a:rPr lang="en-US" b="1" dirty="0" smtClean="0">
                <a:solidFill>
                  <a:srgbClr val="003366"/>
                </a:solidFill>
                <a:latin typeface="+mj-lt"/>
                <a:cs typeface="Arial" charset="0"/>
              </a:rPr>
              <a:t>T</a:t>
            </a:r>
            <a:r>
              <a:rPr lang="en-US" sz="1800" dirty="0" smtClean="0">
                <a:solidFill>
                  <a:srgbClr val="003366"/>
                </a:solidFill>
                <a:latin typeface="+mj-lt"/>
                <a:cs typeface="Arial" charset="0"/>
              </a:rPr>
              <a:t>oxic—TCLP test of 40 listed chemicals (Benzene, Lead, Mercury</a:t>
            </a:r>
            <a:r>
              <a:rPr lang="en-US" sz="1800" dirty="0" smtClean="0">
                <a:solidFill>
                  <a:srgbClr val="003366"/>
                </a:solidFill>
                <a:latin typeface="+mj-lt"/>
                <a:cs typeface="Arial" charset="0"/>
              </a:rPr>
              <a:t>…)</a:t>
            </a:r>
            <a:endParaRPr lang="en-US" sz="400" dirty="0" smtClean="0">
              <a:solidFill>
                <a:srgbClr val="003366"/>
              </a:solidFill>
              <a:latin typeface="+mj-lt"/>
              <a:cs typeface="Arial" charset="0"/>
            </a:endParaRPr>
          </a:p>
          <a:p>
            <a:pPr marL="273050" indent="-212725">
              <a:lnSpc>
                <a:spcPct val="110000"/>
              </a:lnSpc>
              <a:spcBef>
                <a:spcPts val="300"/>
              </a:spcBef>
              <a:defRPr/>
            </a:pPr>
            <a:r>
              <a:rPr lang="en-US" b="1" dirty="0" smtClean="0">
                <a:solidFill>
                  <a:srgbClr val="003366"/>
                </a:solidFill>
                <a:latin typeface="+mj-lt"/>
                <a:cs typeface="Arial" charset="0"/>
              </a:rPr>
              <a:t>R</a:t>
            </a:r>
            <a:r>
              <a:rPr lang="en-US" sz="1800" dirty="0" smtClean="0">
                <a:solidFill>
                  <a:srgbClr val="003366"/>
                </a:solidFill>
                <a:latin typeface="+mj-lt"/>
                <a:cs typeface="Arial" charset="0"/>
              </a:rPr>
              <a:t>eactive—unstable, reacts violently with water or air or potentially </a:t>
            </a:r>
            <a:r>
              <a:rPr lang="en-US" sz="1800" dirty="0" smtClean="0">
                <a:solidFill>
                  <a:srgbClr val="003366"/>
                </a:solidFill>
                <a:latin typeface="+mj-lt"/>
                <a:cs typeface="Arial" charset="0"/>
              </a:rPr>
              <a:t>explosive</a:t>
            </a:r>
            <a:endParaRPr lang="en-US" sz="400" dirty="0" smtClean="0">
              <a:solidFill>
                <a:srgbClr val="003366"/>
              </a:solidFill>
              <a:latin typeface="+mj-lt"/>
              <a:cs typeface="Arial" charset="0"/>
            </a:endParaRPr>
          </a:p>
          <a:p>
            <a:pPr marL="273050" indent="-212725">
              <a:lnSpc>
                <a:spcPct val="110000"/>
              </a:lnSpc>
              <a:spcBef>
                <a:spcPts val="300"/>
              </a:spcBef>
              <a:defRPr/>
            </a:pPr>
            <a:r>
              <a:rPr lang="en-US" b="1" dirty="0" smtClean="0">
                <a:solidFill>
                  <a:srgbClr val="003366"/>
                </a:solidFill>
                <a:latin typeface="+mj-lt"/>
              </a:rPr>
              <a:t>I</a:t>
            </a:r>
            <a:r>
              <a:rPr lang="en-US" sz="1800" dirty="0" smtClean="0">
                <a:solidFill>
                  <a:srgbClr val="003366"/>
                </a:solidFill>
                <a:latin typeface="+mj-lt"/>
              </a:rPr>
              <a:t>gnitable—liquid flash point &lt;140</a:t>
            </a:r>
            <a:r>
              <a:rPr lang="en-US" sz="1800" dirty="0" smtClean="0">
                <a:solidFill>
                  <a:srgbClr val="003366"/>
                </a:solidFill>
                <a:latin typeface="+mj-lt"/>
                <a:cs typeface="Arial" charset="0"/>
              </a:rPr>
              <a:t>°F or non-liquid spontaneously combustible at </a:t>
            </a:r>
            <a:r>
              <a:rPr lang="en-US" sz="1800" dirty="0" smtClean="0">
                <a:solidFill>
                  <a:srgbClr val="003366"/>
                </a:solidFill>
                <a:latin typeface="+mj-lt"/>
                <a:cs typeface="Arial" charset="0"/>
              </a:rPr>
              <a:t>STP</a:t>
            </a:r>
            <a:endParaRPr lang="en-US" sz="400" dirty="0" smtClean="0">
              <a:solidFill>
                <a:srgbClr val="003366"/>
              </a:solidFill>
              <a:latin typeface="+mj-lt"/>
              <a:cs typeface="Arial" charset="0"/>
            </a:endParaRPr>
          </a:p>
          <a:p>
            <a:pPr marL="273050" indent="-212725">
              <a:lnSpc>
                <a:spcPct val="110000"/>
              </a:lnSpc>
              <a:spcBef>
                <a:spcPts val="300"/>
              </a:spcBef>
              <a:defRPr/>
            </a:pPr>
            <a:r>
              <a:rPr lang="en-US" b="1" dirty="0" smtClean="0">
                <a:solidFill>
                  <a:srgbClr val="003366"/>
                </a:solidFill>
                <a:latin typeface="+mj-lt"/>
                <a:cs typeface="Arial" charset="0"/>
              </a:rPr>
              <a:t>C</a:t>
            </a:r>
            <a:r>
              <a:rPr lang="en-US" sz="1800" dirty="0" smtClean="0">
                <a:solidFill>
                  <a:srgbClr val="003366"/>
                </a:solidFill>
                <a:latin typeface="+mj-lt"/>
                <a:cs typeface="Arial" charset="0"/>
              </a:rPr>
              <a:t>orrosive—liquid </a:t>
            </a:r>
            <a:r>
              <a:rPr lang="en-US" sz="1800" dirty="0" smtClean="0">
                <a:solidFill>
                  <a:srgbClr val="003366"/>
                </a:solidFill>
                <a:latin typeface="+mj-lt"/>
                <a:cs typeface="Arial" charset="0"/>
              </a:rPr>
              <a:t>with pH  </a:t>
            </a:r>
            <a:r>
              <a:rPr lang="en-US" sz="1800" dirty="0" smtClean="0">
                <a:solidFill>
                  <a:srgbClr val="003366"/>
                </a:solidFill>
                <a:latin typeface="+mj-lt"/>
                <a:cs typeface="Arial" charset="0"/>
              </a:rPr>
              <a:t>&lt;2  or  &gt;</a:t>
            </a:r>
            <a:r>
              <a:rPr lang="en-US" sz="1800" dirty="0" smtClean="0">
                <a:solidFill>
                  <a:srgbClr val="003366"/>
                </a:solidFill>
                <a:latin typeface="+mj-lt"/>
                <a:cs typeface="Arial" charset="0"/>
              </a:rPr>
              <a:t>12.5</a:t>
            </a:r>
            <a:endParaRPr lang="en-US" sz="400" dirty="0" smtClean="0">
              <a:solidFill>
                <a:srgbClr val="003366"/>
              </a:solidFill>
              <a:latin typeface="+mj-lt"/>
              <a:cs typeface="Arial" charset="0"/>
            </a:endParaRPr>
          </a:p>
          <a:p>
            <a:pPr marL="273050" indent="-212725">
              <a:lnSpc>
                <a:spcPct val="110000"/>
              </a:lnSpc>
              <a:spcBef>
                <a:spcPts val="300"/>
              </a:spcBef>
              <a:defRPr/>
            </a:pPr>
            <a:r>
              <a:rPr lang="en-US" b="1" dirty="0" smtClean="0">
                <a:solidFill>
                  <a:srgbClr val="003366"/>
                </a:solidFill>
                <a:latin typeface="+mj-lt"/>
                <a:cs typeface="Arial" charset="0"/>
              </a:rPr>
              <a:t>S</a:t>
            </a:r>
            <a:r>
              <a:rPr lang="en-US" sz="1800" dirty="0" smtClean="0">
                <a:solidFill>
                  <a:srgbClr val="003366"/>
                </a:solidFill>
                <a:latin typeface="+mj-lt"/>
                <a:cs typeface="Arial" charset="0"/>
              </a:rPr>
              <a:t>pecifically listed as hazardous in regulations</a:t>
            </a:r>
          </a:p>
        </p:txBody>
      </p:sp>
      <p:sp>
        <p:nvSpPr>
          <p:cNvPr id="4" name="Rectangle 2"/>
          <p:cNvSpPr txBox="1">
            <a:spLocks noChangeArrowheads="1"/>
          </p:cNvSpPr>
          <p:nvPr/>
        </p:nvSpPr>
        <p:spPr>
          <a:xfrm>
            <a:off x="876300" y="731520"/>
            <a:ext cx="5295900" cy="64008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eaLnBrk="1" latinLnBrk="0" hangingPunct="1">
              <a:buNone/>
              <a:defRPr kumimoji="0" sz="4400">
                <a:ln>
                  <a:noFill/>
                </a:ln>
                <a:solidFill>
                  <a:srgbClr val="00B259"/>
                </a:solidFill>
                <a:effectLst>
                  <a:outerShdw blurRad="25400" dist="50800" dir="3600000" algn="tl" rotWithShape="0">
                    <a:srgbClr val="0078AE">
                      <a:alpha val="65000"/>
                    </a:srgbClr>
                  </a:outerShdw>
                </a:effectLst>
                <a:latin typeface="+mj-lt"/>
                <a:ea typeface="+mj-ea"/>
                <a:cs typeface="+mj-cs"/>
              </a:defRPr>
            </a:lvl1pPr>
          </a:lstStyle>
          <a:p>
            <a:r>
              <a:rPr lang="en-US" dirty="0"/>
              <a:t>RCRA: Waste Types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3038475" cy="390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749300"/>
            <a:ext cx="7162800" cy="64008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4400" b="1" dirty="0">
                <a:solidFill>
                  <a:srgbClr val="00B259"/>
                </a:solidFill>
                <a:effectLst>
                  <a:outerShdw blurRad="25400" dist="50800" dir="3600000" algn="tl" rotWithShape="0">
                    <a:srgbClr val="0078AE">
                      <a:alpha val="65000"/>
                    </a:srgbClr>
                  </a:outerShdw>
                </a:effectLst>
              </a:rPr>
              <a:t>RCRA: Waste Types</a:t>
            </a:r>
          </a:p>
        </p:txBody>
      </p:sp>
      <p:sp>
        <p:nvSpPr>
          <p:cNvPr id="82948" name="Rectangle 4"/>
          <p:cNvSpPr>
            <a:spLocks noGrp="1" noChangeArrowheads="1"/>
          </p:cNvSpPr>
          <p:nvPr>
            <p:ph idx="1"/>
          </p:nvPr>
        </p:nvSpPr>
        <p:spPr>
          <a:xfrm>
            <a:off x="762000" y="1524000"/>
            <a:ext cx="8305800" cy="5181600"/>
          </a:xfrm>
          <a:effectLst/>
        </p:spPr>
        <p:txBody>
          <a:bodyPr vert="horz">
            <a:noAutofit/>
          </a:bodyPr>
          <a:lstStyle/>
          <a:p>
            <a:pPr>
              <a:spcBef>
                <a:spcPts val="600"/>
              </a:spcBef>
              <a:buFontTx/>
              <a:buNone/>
              <a:defRPr/>
            </a:pPr>
            <a:r>
              <a:rPr lang="en-US" sz="2400" b="1" dirty="0" smtClean="0">
                <a:solidFill>
                  <a:srgbClr val="0033CC"/>
                </a:solidFill>
                <a:latin typeface="+mj-lt"/>
              </a:rPr>
              <a:t>Specifically Listed as Hazardous</a:t>
            </a:r>
            <a:endParaRPr lang="en-US" sz="2400" dirty="0" smtClean="0">
              <a:solidFill>
                <a:srgbClr val="003366"/>
              </a:solidFill>
              <a:latin typeface="+mj-lt"/>
            </a:endParaRPr>
          </a:p>
          <a:p>
            <a:pPr marL="280988" lvl="1" indent="-220663">
              <a:spcBef>
                <a:spcPts val="600"/>
              </a:spcBef>
              <a:defRPr/>
            </a:pPr>
            <a:r>
              <a:rPr lang="en-US" dirty="0" smtClean="0">
                <a:solidFill>
                  <a:srgbClr val="003366"/>
                </a:solidFill>
                <a:latin typeface="+mj-lt"/>
              </a:rPr>
              <a:t>Examples: common solvents like toluene, </a:t>
            </a:r>
            <a:r>
              <a:rPr lang="en-US" dirty="0" err="1" smtClean="0">
                <a:solidFill>
                  <a:srgbClr val="003366"/>
                </a:solidFill>
                <a:latin typeface="+mj-lt"/>
              </a:rPr>
              <a:t>xylene</a:t>
            </a:r>
            <a:r>
              <a:rPr lang="en-US" dirty="0" smtClean="0">
                <a:solidFill>
                  <a:srgbClr val="003366"/>
                </a:solidFill>
                <a:latin typeface="+mj-lt"/>
              </a:rPr>
              <a:t>, acetone;</a:t>
            </a:r>
          </a:p>
          <a:p>
            <a:pPr marL="280988" lvl="1" indent="-220663">
              <a:spcBef>
                <a:spcPts val="600"/>
              </a:spcBef>
              <a:defRPr/>
            </a:pPr>
            <a:r>
              <a:rPr lang="en-US" dirty="0" smtClean="0">
                <a:solidFill>
                  <a:srgbClr val="003366"/>
                </a:solidFill>
                <a:latin typeface="+mj-lt"/>
              </a:rPr>
              <a:t>Aniline, Carbon disulfide, </a:t>
            </a:r>
            <a:r>
              <a:rPr lang="en-US" dirty="0" err="1" smtClean="0">
                <a:solidFill>
                  <a:srgbClr val="003366"/>
                </a:solidFill>
                <a:latin typeface="+mj-lt"/>
              </a:rPr>
              <a:t>Tetrahydrofuran</a:t>
            </a:r>
            <a:r>
              <a:rPr lang="en-US" dirty="0" smtClean="0">
                <a:solidFill>
                  <a:srgbClr val="003366"/>
                </a:solidFill>
                <a:latin typeface="+mj-lt"/>
              </a:rPr>
              <a:t> </a:t>
            </a:r>
            <a:endParaRPr lang="en-US" sz="2400" b="1" dirty="0" smtClean="0">
              <a:solidFill>
                <a:srgbClr val="0033CC"/>
              </a:solidFill>
              <a:latin typeface="+mj-lt"/>
            </a:endParaRPr>
          </a:p>
          <a:p>
            <a:pPr>
              <a:spcBef>
                <a:spcPts val="1200"/>
              </a:spcBef>
              <a:buFontTx/>
              <a:buNone/>
              <a:defRPr/>
            </a:pPr>
            <a:r>
              <a:rPr lang="en-US" sz="2400" b="1" dirty="0" smtClean="0">
                <a:solidFill>
                  <a:srgbClr val="0033CC"/>
                </a:solidFill>
                <a:latin typeface="+mj-lt"/>
              </a:rPr>
              <a:t>Non-hazardous </a:t>
            </a:r>
            <a:r>
              <a:rPr lang="en-US" sz="2400" b="1" dirty="0" smtClean="0">
                <a:solidFill>
                  <a:srgbClr val="0033CC"/>
                </a:solidFill>
                <a:latin typeface="+mj-lt"/>
              </a:rPr>
              <a:t>but still regulated Class 1 Wastes 	</a:t>
            </a:r>
          </a:p>
          <a:p>
            <a:pPr marL="280988" lvl="1" indent="-220663">
              <a:spcBef>
                <a:spcPts val="600"/>
              </a:spcBef>
              <a:defRPr/>
            </a:pPr>
            <a:r>
              <a:rPr lang="en-US" dirty="0" smtClean="0">
                <a:solidFill>
                  <a:srgbClr val="003366"/>
                </a:solidFill>
                <a:latin typeface="+mj-lt"/>
              </a:rPr>
              <a:t>Water </a:t>
            </a:r>
            <a:r>
              <a:rPr lang="en-US" dirty="0" err="1" smtClean="0">
                <a:solidFill>
                  <a:srgbClr val="003366"/>
                </a:solidFill>
                <a:latin typeface="+mj-lt"/>
              </a:rPr>
              <a:t>leachate</a:t>
            </a:r>
            <a:r>
              <a:rPr lang="en-US" dirty="0" smtClean="0">
                <a:solidFill>
                  <a:srgbClr val="003366"/>
                </a:solidFill>
                <a:latin typeface="+mj-lt"/>
              </a:rPr>
              <a:t> test (landfill simulation) of 150 chemicals including Nickel, Lead, ethylene glycol</a:t>
            </a:r>
          </a:p>
          <a:p>
            <a:pPr marL="280988" lvl="1" indent="-220663">
              <a:spcBef>
                <a:spcPts val="600"/>
              </a:spcBef>
              <a:defRPr/>
            </a:pPr>
            <a:r>
              <a:rPr lang="en-US" dirty="0" smtClean="0">
                <a:solidFill>
                  <a:srgbClr val="003366"/>
                </a:solidFill>
                <a:latin typeface="+mj-lt"/>
              </a:rPr>
              <a:t>Containing &gt;20ppm reactive Cyanides, or PCB’s &gt;50ppm</a:t>
            </a:r>
          </a:p>
          <a:p>
            <a:pPr marL="280988" lvl="1" indent="-220663">
              <a:spcBef>
                <a:spcPts val="600"/>
              </a:spcBef>
              <a:defRPr/>
            </a:pPr>
            <a:r>
              <a:rPr lang="en-US" dirty="0" smtClean="0">
                <a:solidFill>
                  <a:srgbClr val="003366"/>
                </a:solidFill>
                <a:latin typeface="+mj-lt"/>
              </a:rPr>
              <a:t>Total Petroleum Hydrocarbons  ≥1500ppm</a:t>
            </a:r>
          </a:p>
          <a:p>
            <a:pPr marL="280988" lvl="1" indent="-220663">
              <a:spcBef>
                <a:spcPts val="600"/>
              </a:spcBef>
              <a:defRPr/>
            </a:pPr>
            <a:r>
              <a:rPr lang="en-US" dirty="0" smtClean="0">
                <a:solidFill>
                  <a:srgbClr val="003366"/>
                </a:solidFill>
                <a:latin typeface="+mj-lt"/>
              </a:rPr>
              <a:t>Flammable—liquid F.P. between 140°F and 150°F or readily ignitable solid under normal conditions </a:t>
            </a:r>
          </a:p>
          <a:p>
            <a:pPr marL="280988" lvl="1" indent="-220663">
              <a:spcBef>
                <a:spcPts val="600"/>
              </a:spcBef>
              <a:defRPr/>
            </a:pPr>
            <a:r>
              <a:rPr lang="en-US" dirty="0" smtClean="0">
                <a:solidFill>
                  <a:srgbClr val="003366"/>
                </a:solidFill>
                <a:latin typeface="+mj-lt"/>
              </a:rPr>
              <a:t>Corrosive—solid with pH  &lt;2  or  &gt;12.5 with DI water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Table 86"/>
          <p:cNvGraphicFramePr>
            <a:graphicFrameLocks noGrp="1"/>
          </p:cNvGraphicFramePr>
          <p:nvPr/>
        </p:nvGraphicFramePr>
        <p:xfrm>
          <a:off x="838200" y="5410200"/>
          <a:ext cx="7467601" cy="838200"/>
        </p:xfrm>
        <a:graphic>
          <a:graphicData uri="http://schemas.openxmlformats.org/drawingml/2006/table">
            <a:tbl>
              <a:tblPr/>
              <a:tblGrid>
                <a:gridCol w="2412609"/>
                <a:gridCol w="114887"/>
                <a:gridCol w="2412609"/>
                <a:gridCol w="114887"/>
                <a:gridCol w="2412609"/>
              </a:tblGrid>
              <a:tr h="838200">
                <a:tc>
                  <a:txBody>
                    <a:bodyPr/>
                    <a:lstStyle/>
                    <a:p>
                      <a:pPr marL="67310" marR="67310" algn="ctr">
                        <a:spcBef>
                          <a:spcPts val="0"/>
                        </a:spcBef>
                        <a:spcAft>
                          <a:spcPts val="0"/>
                        </a:spcAft>
                      </a:pPr>
                      <a:r>
                        <a:rPr lang="en-US" sz="1300" b="1" u="sng" dirty="0">
                          <a:solidFill>
                            <a:srgbClr val="C00000"/>
                          </a:solidFill>
                          <a:latin typeface="Calibri"/>
                          <a:ea typeface="Times New Roman"/>
                          <a:cs typeface="Times New Roman"/>
                        </a:rPr>
                        <a:t>High-Hazard Material</a:t>
                      </a:r>
                      <a:endParaRPr lang="en-US" sz="800" dirty="0">
                        <a:latin typeface="Times New Roman"/>
                        <a:ea typeface="Times New Roman"/>
                        <a:cs typeface="Times New Roman"/>
                      </a:endParaRPr>
                    </a:p>
                    <a:p>
                      <a:pPr marL="67310" marR="67310" algn="ctr">
                        <a:spcBef>
                          <a:spcPts val="0"/>
                        </a:spcBef>
                        <a:spcAft>
                          <a:spcPts val="0"/>
                        </a:spcAft>
                      </a:pPr>
                      <a:r>
                        <a:rPr lang="en-US" sz="1000" b="1" u="sng" dirty="0">
                          <a:solidFill>
                            <a:srgbClr val="C00000"/>
                          </a:solidFill>
                          <a:latin typeface="Calibri"/>
                          <a:ea typeface="Times New Roman"/>
                          <a:cs typeface="Times New Roman"/>
                        </a:rPr>
                        <a:t>DO NOT OPEN!</a:t>
                      </a:r>
                      <a:r>
                        <a:rPr lang="en-US" sz="1000" b="1" dirty="0">
                          <a:solidFill>
                            <a:srgbClr val="C00000"/>
                          </a:solidFill>
                          <a:latin typeface="Calibri"/>
                          <a:ea typeface="Times New Roman"/>
                          <a:cs typeface="Times New Roman"/>
                        </a:rPr>
                        <a:t> </a:t>
                      </a:r>
                      <a:endParaRPr lang="en-US" sz="800" dirty="0">
                        <a:latin typeface="Times New Roman"/>
                        <a:ea typeface="Times New Roman"/>
                        <a:cs typeface="Times New Roman"/>
                      </a:endParaRPr>
                    </a:p>
                    <a:p>
                      <a:pPr marL="67310" marR="67310" algn="ctr">
                        <a:spcBef>
                          <a:spcPts val="0"/>
                        </a:spcBef>
                        <a:spcAft>
                          <a:spcPts val="0"/>
                        </a:spcAft>
                      </a:pPr>
                      <a:r>
                        <a:rPr lang="en-US" sz="1000" dirty="0">
                          <a:solidFill>
                            <a:srgbClr val="C00000"/>
                          </a:solidFill>
                          <a:latin typeface="Calibri"/>
                          <a:ea typeface="Times New Roman"/>
                          <a:cs typeface="Times New Roman"/>
                        </a:rPr>
                        <a:t>Remote Opening &amp; Stabilization Required!</a:t>
                      </a:r>
                      <a:endParaRPr lang="en-US" sz="800" dirty="0">
                        <a:latin typeface="Times New Roman"/>
                        <a:ea typeface="Times New Roman"/>
                        <a:cs typeface="Times New Roman"/>
                      </a:endParaRPr>
                    </a:p>
                  </a:txBody>
                  <a:tcPr marL="7815" marR="78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marR="67310" algn="ctr">
                        <a:spcBef>
                          <a:spcPts val="0"/>
                        </a:spcBef>
                        <a:spcAft>
                          <a:spcPts val="0"/>
                        </a:spcAft>
                      </a:pPr>
                      <a:endParaRPr lang="en-US" sz="1100">
                        <a:solidFill>
                          <a:srgbClr val="C00000"/>
                        </a:solidFill>
                        <a:latin typeface="Calibri"/>
                        <a:ea typeface="Times New Roman"/>
                        <a:cs typeface="Times New Roman"/>
                      </a:endParaRPr>
                    </a:p>
                  </a:txBody>
                  <a:tcPr marL="7815" marR="78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300" b="1" u="sng" dirty="0">
                          <a:solidFill>
                            <a:srgbClr val="C00000"/>
                          </a:solidFill>
                          <a:latin typeface="Arial Narrow"/>
                          <a:ea typeface="Times New Roman"/>
                          <a:cs typeface="Calibri"/>
                        </a:rPr>
                        <a:t>     PYROPHORIC MATERIAL</a:t>
                      </a:r>
                      <a:endParaRPr lang="en-US" sz="800" dirty="0">
                        <a:latin typeface="Times New Roman"/>
                        <a:ea typeface="Times New Roman"/>
                        <a:cs typeface="Times New Roman"/>
                      </a:endParaRPr>
                    </a:p>
                    <a:p>
                      <a:pPr marL="0" marR="0" algn="ctr">
                        <a:spcBef>
                          <a:spcPts val="0"/>
                        </a:spcBef>
                        <a:spcAft>
                          <a:spcPts val="0"/>
                        </a:spcAft>
                      </a:pPr>
                      <a:r>
                        <a:rPr lang="en-US" sz="1100" dirty="0">
                          <a:solidFill>
                            <a:srgbClr val="C00000"/>
                          </a:solidFill>
                          <a:latin typeface="Arial Narrow"/>
                          <a:ea typeface="Times New Roman"/>
                          <a:cs typeface="Arial"/>
                        </a:rPr>
                        <a:t>This material will </a:t>
                      </a:r>
                      <a:r>
                        <a:rPr lang="en-US" sz="1100" b="1" dirty="0">
                          <a:solidFill>
                            <a:srgbClr val="C00000"/>
                          </a:solidFill>
                          <a:latin typeface="Arial Narrow"/>
                          <a:ea typeface="Times New Roman"/>
                          <a:cs typeface="Arial"/>
                        </a:rPr>
                        <a:t>ignite and burn or react </a:t>
                      </a:r>
                      <a:r>
                        <a:rPr lang="en-US" sz="1100" dirty="0">
                          <a:solidFill>
                            <a:srgbClr val="C00000"/>
                          </a:solidFill>
                          <a:latin typeface="Arial Narrow"/>
                          <a:ea typeface="Times New Roman"/>
                          <a:cs typeface="Arial"/>
                        </a:rPr>
                        <a:t>explosively </a:t>
                      </a:r>
                      <a:r>
                        <a:rPr lang="en-US" sz="1100" b="1" dirty="0">
                          <a:solidFill>
                            <a:srgbClr val="C00000"/>
                          </a:solidFill>
                          <a:latin typeface="Arial Narrow"/>
                          <a:ea typeface="Times New Roman"/>
                          <a:cs typeface="Arial"/>
                        </a:rPr>
                        <a:t>with</a:t>
                      </a:r>
                      <a:r>
                        <a:rPr lang="en-US" sz="1100" dirty="0">
                          <a:solidFill>
                            <a:srgbClr val="C00000"/>
                          </a:solidFill>
                          <a:latin typeface="Arial Narrow"/>
                          <a:ea typeface="Times New Roman"/>
                          <a:cs typeface="Arial"/>
                        </a:rPr>
                        <a:t> </a:t>
                      </a:r>
                      <a:r>
                        <a:rPr lang="en-US" sz="1100" b="1" dirty="0">
                          <a:solidFill>
                            <a:srgbClr val="C00000"/>
                          </a:solidFill>
                          <a:latin typeface="Arial Narrow"/>
                          <a:ea typeface="Times New Roman"/>
                          <a:cs typeface="Arial"/>
                        </a:rPr>
                        <a:t>AIR</a:t>
                      </a:r>
                      <a:r>
                        <a:rPr lang="en-US" sz="1100" dirty="0">
                          <a:solidFill>
                            <a:srgbClr val="C00000"/>
                          </a:solidFill>
                          <a:latin typeface="Arial Narrow"/>
                          <a:ea typeface="Times New Roman"/>
                          <a:cs typeface="Arial"/>
                        </a:rPr>
                        <a:t> or WATER</a:t>
                      </a:r>
                      <a:endParaRPr lang="en-US" sz="800" dirty="0">
                        <a:latin typeface="Times New Roman"/>
                        <a:ea typeface="Times New Roman"/>
                        <a:cs typeface="Times New Roman"/>
                      </a:endParaRPr>
                    </a:p>
                  </a:txBody>
                  <a:tcPr marL="7815" marR="78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marR="67310" algn="ctr">
                        <a:spcBef>
                          <a:spcPts val="0"/>
                        </a:spcBef>
                        <a:spcAft>
                          <a:spcPts val="0"/>
                        </a:spcAft>
                      </a:pPr>
                      <a:endParaRPr lang="en-US" sz="1100">
                        <a:solidFill>
                          <a:srgbClr val="C00000"/>
                        </a:solidFill>
                        <a:latin typeface="Calibri"/>
                        <a:ea typeface="Times New Roman"/>
                        <a:cs typeface="Times New Roman"/>
                      </a:endParaRPr>
                    </a:p>
                  </a:txBody>
                  <a:tcPr marL="7815" marR="78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38100" algn="ctr">
                        <a:spcBef>
                          <a:spcPts val="0"/>
                        </a:spcBef>
                        <a:spcAft>
                          <a:spcPts val="0"/>
                        </a:spcAft>
                      </a:pPr>
                      <a:r>
                        <a:rPr lang="en-US" sz="1300" b="1" u="sng" dirty="0">
                          <a:solidFill>
                            <a:srgbClr val="C00000"/>
                          </a:solidFill>
                          <a:latin typeface="Arial Narrow"/>
                          <a:ea typeface="Times New Roman"/>
                          <a:cs typeface="Calibri"/>
                        </a:rPr>
                        <a:t>EXPLOSIVE</a:t>
                      </a:r>
                      <a:r>
                        <a:rPr lang="en-US" sz="1300" b="1" u="sng" dirty="0">
                          <a:latin typeface="Arial Narrow"/>
                          <a:ea typeface="Times New Roman"/>
                          <a:cs typeface="Calibri"/>
                        </a:rPr>
                        <a:t> </a:t>
                      </a:r>
                      <a:r>
                        <a:rPr lang="en-US" sz="1300" b="1" u="sng" dirty="0">
                          <a:solidFill>
                            <a:srgbClr val="191B5D"/>
                          </a:solidFill>
                          <a:latin typeface="Arial Narrow"/>
                          <a:ea typeface="Times New Roman"/>
                          <a:cs typeface="Calibri"/>
                        </a:rPr>
                        <a:t>MATERIAL</a:t>
                      </a:r>
                      <a:endParaRPr lang="en-US" sz="1100" dirty="0">
                        <a:solidFill>
                          <a:srgbClr val="191B5D"/>
                        </a:solidFill>
                        <a:latin typeface="Calibri"/>
                        <a:ea typeface="Times New Roman"/>
                        <a:cs typeface="Times New Roman"/>
                      </a:endParaRPr>
                    </a:p>
                    <a:p>
                      <a:pPr marL="0" marR="38100" algn="ctr">
                        <a:spcBef>
                          <a:spcPts val="0"/>
                        </a:spcBef>
                        <a:spcAft>
                          <a:spcPts val="0"/>
                        </a:spcAft>
                      </a:pPr>
                      <a:r>
                        <a:rPr lang="en-US" sz="1100" dirty="0">
                          <a:solidFill>
                            <a:srgbClr val="191B5D"/>
                          </a:solidFill>
                          <a:latin typeface="Arial Narrow"/>
                          <a:ea typeface="Times New Roman"/>
                          <a:cs typeface="Arial"/>
                        </a:rPr>
                        <a:t>This material has the potential to react explosively under certain conditions</a:t>
                      </a:r>
                      <a:endParaRPr lang="en-US" sz="800" dirty="0">
                        <a:solidFill>
                          <a:srgbClr val="191B5D"/>
                        </a:solidFill>
                        <a:latin typeface="Times New Roman"/>
                        <a:ea typeface="Times New Roman"/>
                        <a:cs typeface="Times New Roman"/>
                      </a:endParaRPr>
                    </a:p>
                  </a:txBody>
                  <a:tcPr marL="7815" marR="78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362" name="Rectangle 2"/>
          <p:cNvSpPr>
            <a:spLocks noGrp="1" noChangeArrowheads="1"/>
          </p:cNvSpPr>
          <p:nvPr>
            <p:ph type="title"/>
          </p:nvPr>
        </p:nvSpPr>
        <p:spPr>
          <a:xfrm>
            <a:off x="914400" y="807720"/>
            <a:ext cx="7051675" cy="64008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4400" b="1" dirty="0" smtClean="0">
                <a:solidFill>
                  <a:srgbClr val="00B259"/>
                </a:solidFill>
                <a:effectLst>
                  <a:outerShdw blurRad="25400" dist="50800" dir="3600000" algn="tl" rotWithShape="0">
                    <a:srgbClr val="0078AE">
                      <a:alpha val="65000"/>
                    </a:srgbClr>
                  </a:outerShdw>
                </a:effectLst>
              </a:rPr>
              <a:t>RCRA: Waste </a:t>
            </a:r>
            <a:r>
              <a:rPr lang="en-US" sz="4400" b="1" dirty="0">
                <a:solidFill>
                  <a:srgbClr val="00B259"/>
                </a:solidFill>
                <a:effectLst>
                  <a:outerShdw blurRad="25400" dist="50800" dir="3600000" algn="tl" rotWithShape="0">
                    <a:srgbClr val="0078AE">
                      <a:alpha val="65000"/>
                    </a:srgbClr>
                  </a:outerShdw>
                </a:effectLst>
              </a:rPr>
              <a:t>Labeling</a:t>
            </a:r>
          </a:p>
        </p:txBody>
      </p:sp>
      <p:pic>
        <p:nvPicPr>
          <p:cNvPr id="50178" name="Picture 2"/>
          <p:cNvPicPr>
            <a:picLocks noChangeAspect="1" noChangeArrowheads="1"/>
          </p:cNvPicPr>
          <p:nvPr/>
        </p:nvPicPr>
        <p:blipFill>
          <a:blip r:embed="rId2" cstate="print"/>
          <a:srcRect/>
          <a:stretch>
            <a:fillRect/>
          </a:stretch>
        </p:blipFill>
        <p:spPr bwMode="auto">
          <a:xfrm>
            <a:off x="4953000" y="1676400"/>
            <a:ext cx="3733800" cy="2895600"/>
          </a:xfrm>
          <a:prstGeom prst="rect">
            <a:avLst/>
          </a:prstGeom>
          <a:noFill/>
          <a:ln w="9525">
            <a:noFill/>
            <a:miter lim="800000"/>
            <a:headEnd/>
            <a:tailEnd/>
          </a:ln>
          <a:effectLst/>
        </p:spPr>
      </p:pic>
      <p:pic>
        <p:nvPicPr>
          <p:cNvPr id="85" name="Picture 84" descr="C:\Users\coen\AppData\Local\Microsoft\Windows\Temporary Internet Files\Content.IE5\MXT6CM0X\MC900290080[1].wmf"/>
          <p:cNvPicPr/>
          <p:nvPr/>
        </p:nvPicPr>
        <p:blipFill>
          <a:blip r:embed="rId3" cstate="print"/>
          <a:srcRect/>
          <a:stretch>
            <a:fillRect/>
          </a:stretch>
        </p:blipFill>
        <p:spPr bwMode="auto">
          <a:xfrm>
            <a:off x="5867400" y="5410200"/>
            <a:ext cx="428927" cy="400617"/>
          </a:xfrm>
          <a:prstGeom prst="rect">
            <a:avLst/>
          </a:prstGeom>
          <a:noFill/>
          <a:ln w="9525">
            <a:noFill/>
            <a:miter lim="800000"/>
            <a:headEnd/>
            <a:tailEnd/>
          </a:ln>
        </p:spPr>
      </p:pic>
      <p:pic>
        <p:nvPicPr>
          <p:cNvPr id="86" name="Picture 85" descr="C:\Users\coen\AppData\Local\Microsoft\Windows\Temporary Internet Files\Content.IE5\LUJQCT27\MC900434816[1].png"/>
          <p:cNvPicPr/>
          <p:nvPr/>
        </p:nvPicPr>
        <p:blipFill>
          <a:blip r:embed="rId4" cstate="print"/>
          <a:srcRect/>
          <a:stretch>
            <a:fillRect/>
          </a:stretch>
        </p:blipFill>
        <p:spPr bwMode="auto">
          <a:xfrm>
            <a:off x="3581400" y="5486400"/>
            <a:ext cx="272143" cy="272143"/>
          </a:xfrm>
          <a:prstGeom prst="rect">
            <a:avLst/>
          </a:prstGeom>
          <a:noFill/>
          <a:ln w="9525">
            <a:noFill/>
            <a:miter lim="800000"/>
            <a:headEnd/>
            <a:tailEnd/>
          </a:ln>
        </p:spPr>
      </p:pic>
      <p:grpSp>
        <p:nvGrpSpPr>
          <p:cNvPr id="50181" name="Group 5"/>
          <p:cNvGrpSpPr>
            <a:grpSpLocks/>
          </p:cNvGrpSpPr>
          <p:nvPr/>
        </p:nvGrpSpPr>
        <p:grpSpPr bwMode="auto">
          <a:xfrm>
            <a:off x="762000" y="1905000"/>
            <a:ext cx="3291840" cy="1920240"/>
            <a:chOff x="1449" y="2037"/>
            <a:chExt cx="5040" cy="3003"/>
          </a:xfrm>
        </p:grpSpPr>
        <p:sp>
          <p:nvSpPr>
            <p:cNvPr id="50182" name="Rectangle 6"/>
            <p:cNvSpPr>
              <a:spLocks noChangeArrowheads="1"/>
            </p:cNvSpPr>
            <p:nvPr/>
          </p:nvSpPr>
          <p:spPr bwMode="auto">
            <a:xfrm>
              <a:off x="1449" y="2037"/>
              <a:ext cx="5040" cy="300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83" name="WordArt 7"/>
            <p:cNvSpPr>
              <a:spLocks noChangeArrowheads="1" noChangeShapeType="1" noTextEdit="1"/>
            </p:cNvSpPr>
            <p:nvPr/>
          </p:nvSpPr>
          <p:spPr bwMode="auto">
            <a:xfrm>
              <a:off x="1629" y="2186"/>
              <a:ext cx="4608" cy="432"/>
            </a:xfrm>
            <a:prstGeom prst="rect">
              <a:avLst/>
            </a:prstGeom>
          </p:spPr>
          <p:txBody>
            <a:bodyPr wrap="none" fromWordArt="1">
              <a:prstTxWarp prst="textPlain">
                <a:avLst>
                  <a:gd name="adj" fmla="val 50000"/>
                </a:avLst>
              </a:prstTxWarp>
            </a:bodyPr>
            <a:lstStyle/>
            <a:p>
              <a:pPr algn="ctr" rtl="0"/>
              <a:r>
                <a:rPr lang="en-US" sz="2800" kern="10" spc="0" smtClean="0">
                  <a:ln w="12700">
                    <a:solidFill>
                      <a:srgbClr val="000000"/>
                    </a:solidFill>
                    <a:round/>
                    <a:headEnd/>
                    <a:tailEnd/>
                  </a:ln>
                  <a:solidFill>
                    <a:srgbClr val="FFFFFF"/>
                  </a:solidFill>
                  <a:effectLst/>
                  <a:latin typeface="Arial Black"/>
                </a:rPr>
                <a:t>HAZARDOUS WASTE</a:t>
              </a:r>
              <a:endParaRPr lang="en-US" sz="2800" kern="10" spc="0">
                <a:ln w="12700">
                  <a:solidFill>
                    <a:srgbClr val="000000"/>
                  </a:solidFill>
                  <a:round/>
                  <a:headEnd/>
                  <a:tailEnd/>
                </a:ln>
                <a:solidFill>
                  <a:srgbClr val="FFFFFF"/>
                </a:solidFill>
                <a:effectLst/>
                <a:latin typeface="Arial Black"/>
              </a:endParaRPr>
            </a:p>
          </p:txBody>
        </p:sp>
        <p:sp>
          <p:nvSpPr>
            <p:cNvPr id="50184" name="Text Box 8"/>
            <p:cNvSpPr txBox="1">
              <a:spLocks noChangeAspect="1" noChangeArrowheads="1"/>
            </p:cNvSpPr>
            <p:nvPr/>
          </p:nvSpPr>
          <p:spPr bwMode="auto">
            <a:xfrm>
              <a:off x="1719" y="2746"/>
              <a:ext cx="4518" cy="2160"/>
            </a:xfrm>
            <a:prstGeom prst="rect">
              <a:avLst/>
            </a:prstGeom>
            <a:solidFill>
              <a:srgbClr val="FFFFFF"/>
            </a:solidFill>
            <a:ln w="9525">
              <a:solidFill>
                <a:srgbClr val="000000"/>
              </a:solidFill>
              <a:miter lim="800000"/>
              <a:headEnd/>
              <a:tailEnd/>
            </a:ln>
          </p:spPr>
          <p:txBody>
            <a:bodyPr vert="horz" wrap="square" lIns="45720" tIns="91440" rIns="0" bIns="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900" b="0" i="0" u="none" strike="noStrike" cap="none" normalizeH="0" baseline="0" dirty="0" smtClean="0">
                  <a:ln>
                    <a:noFill/>
                  </a:ln>
                  <a:solidFill>
                    <a:srgbClr val="191B5D"/>
                  </a:solidFill>
                  <a:effectLst/>
                  <a:latin typeface="Arial Narrow" pitchFamily="34" charset="0"/>
                  <a:cs typeface="Arial" pitchFamily="34" charset="0"/>
                </a:rPr>
                <a:t>Name: </a:t>
              </a:r>
              <a:r>
                <a:rPr kumimoji="0" lang="en-US" sz="900" b="0" i="0" u="none" strike="noStrike" cap="none" normalizeH="0" baseline="0" dirty="0" smtClean="0">
                  <a:ln>
                    <a:noFill/>
                  </a:ln>
                  <a:solidFill>
                    <a:srgbClr val="191B5D"/>
                  </a:solidFill>
                  <a:effectLst/>
                  <a:latin typeface="Arial Narrow" pitchFamily="34" charset="0"/>
                  <a:cs typeface="Arial" pitchFamily="34" charset="0"/>
                </a:rPr>
                <a:t>______________________ </a:t>
              </a:r>
              <a:r>
                <a:rPr kumimoji="0" lang="en-US" sz="900" b="0" i="0" u="none" strike="noStrike" cap="none" normalizeH="0" baseline="0" dirty="0" smtClean="0">
                  <a:ln>
                    <a:noFill/>
                  </a:ln>
                  <a:solidFill>
                    <a:srgbClr val="191B5D"/>
                  </a:solidFill>
                  <a:effectLst/>
                  <a:latin typeface="Arial Narrow" pitchFamily="34" charset="0"/>
                  <a:cs typeface="Arial" pitchFamily="34" charset="0"/>
                </a:rPr>
                <a:t>Date Filled: _________________</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900" b="0" i="0" u="none" strike="noStrike" cap="none" normalizeH="0" baseline="0" dirty="0" smtClean="0">
                  <a:ln>
                    <a:noFill/>
                  </a:ln>
                  <a:solidFill>
                    <a:srgbClr val="191B5D"/>
                  </a:solidFill>
                  <a:effectLst/>
                  <a:latin typeface="Arial Narrow" pitchFamily="34" charset="0"/>
                  <a:cs typeface="Arial" pitchFamily="34" charset="0"/>
                </a:rPr>
                <a:t>Contents: </a:t>
              </a:r>
              <a:r>
                <a:rPr kumimoji="0" lang="en-US" sz="900" b="0" i="0" u="none" strike="noStrike" cap="none" normalizeH="0" baseline="0" dirty="0" smtClean="0">
                  <a:ln>
                    <a:noFill/>
                  </a:ln>
                  <a:solidFill>
                    <a:srgbClr val="191B5D"/>
                  </a:solidFill>
                  <a:effectLst/>
                  <a:latin typeface="Arial Narrow" pitchFamily="34" charset="0"/>
                  <a:cs typeface="Arial" pitchFamily="34" charset="0"/>
                </a:rPr>
                <a:t>_______________________________________________</a:t>
              </a:r>
              <a:endParaRPr kumimoji="0" lang="en-US" sz="900" b="0" i="0" u="none" strike="noStrike" cap="none" normalizeH="0" baseline="0" dirty="0" smtClean="0">
                <a:ln>
                  <a:noFill/>
                </a:ln>
                <a:solidFill>
                  <a:srgbClr val="191B5D"/>
                </a:solidFill>
                <a:effectLst/>
                <a:latin typeface="Arial Narrow"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900" b="0" i="0" u="none" strike="noStrike" cap="none" normalizeH="0" baseline="0" dirty="0" smtClean="0">
                  <a:ln>
                    <a:noFill/>
                  </a:ln>
                  <a:solidFill>
                    <a:srgbClr val="191B5D"/>
                  </a:solidFill>
                  <a:effectLst/>
                  <a:latin typeface="Arial Narrow" pitchFamily="34" charset="0"/>
                  <a:cs typeface="Arial" pitchFamily="34" charset="0"/>
                </a:rPr>
                <a:t>_______________________________________________________     </a:t>
              </a:r>
              <a:r>
                <a:rPr kumimoji="0" lang="en-US" sz="900" b="0" i="0" u="none" strike="noStrike" cap="none" normalizeH="0" baseline="0" dirty="0" smtClean="0">
                  <a:ln>
                    <a:noFill/>
                  </a:ln>
                  <a:solidFill>
                    <a:srgbClr val="191B5D"/>
                  </a:solidFill>
                  <a:effectLst/>
                  <a:latin typeface="Arial Narrow" pitchFamily="34" charset="0"/>
                  <a:cs typeface="Arial" pitchFamily="34" charset="0"/>
                </a:rPr>
                <a:t>___Ignitable (Flash Point &lt;140)   ____Corrosive (pH&lt;2 or &gt;12.5) </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900" b="0" i="0" u="none" strike="noStrike" cap="none" normalizeH="0" baseline="0" dirty="0" smtClean="0">
                  <a:ln>
                    <a:noFill/>
                  </a:ln>
                  <a:solidFill>
                    <a:srgbClr val="191B5D"/>
                  </a:solidFill>
                  <a:effectLst/>
                  <a:latin typeface="Arial Narrow" pitchFamily="34" charset="0"/>
                  <a:cs typeface="Arial" pitchFamily="34" charset="0"/>
                </a:rPr>
                <a:t>___Reactive(Explosive, Air/Water reactive, cyanide/sulfide releasing)</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900" b="0" i="0" u="none" strike="noStrike" cap="none" normalizeH="0" baseline="0" dirty="0" smtClean="0">
                  <a:ln>
                    <a:noFill/>
                  </a:ln>
                  <a:solidFill>
                    <a:srgbClr val="191B5D"/>
                  </a:solidFill>
                  <a:effectLst/>
                  <a:latin typeface="Arial Narrow" pitchFamily="34" charset="0"/>
                  <a:cs typeface="Arial" pitchFamily="34" charset="0"/>
                </a:rPr>
                <a:t>___Halogen   ___Oxidizer   ___Contains  metal(s</a:t>
              </a:r>
              <a:r>
                <a:rPr kumimoji="0" lang="en-US" sz="900" b="0" i="0" u="none" strike="noStrike" cap="none" normalizeH="0" baseline="0" dirty="0" smtClean="0">
                  <a:ln>
                    <a:noFill/>
                  </a:ln>
                  <a:solidFill>
                    <a:srgbClr val="191B5D"/>
                  </a:solidFill>
                  <a:effectLst/>
                  <a:latin typeface="Arial Narrow" pitchFamily="34" charset="0"/>
                  <a:cs typeface="Arial" pitchFamily="34" charset="0"/>
                </a:rPr>
                <a:t>):_______________</a:t>
              </a:r>
              <a:endParaRPr kumimoji="0" lang="en-US" sz="900" b="0" i="0" u="none" strike="noStrike" cap="none" normalizeH="0" baseline="0" dirty="0" smtClean="0">
                <a:ln>
                  <a:noFill/>
                </a:ln>
                <a:solidFill>
                  <a:srgbClr val="191B5D"/>
                </a:solidFill>
                <a:effectLst/>
                <a:latin typeface="Arial" pitchFamily="34" charset="0"/>
                <a:cs typeface="Arial" pitchFamily="34" charset="0"/>
              </a:endParaRPr>
            </a:p>
          </p:txBody>
        </p:sp>
      </p:grpSp>
      <p:sp>
        <p:nvSpPr>
          <p:cNvPr id="95" name="TextBox 94"/>
          <p:cNvSpPr txBox="1"/>
          <p:nvPr/>
        </p:nvSpPr>
        <p:spPr>
          <a:xfrm>
            <a:off x="304800" y="3962400"/>
            <a:ext cx="4724400" cy="1200329"/>
          </a:xfrm>
          <a:prstGeom prst="rect">
            <a:avLst/>
          </a:prstGeom>
          <a:noFill/>
        </p:spPr>
        <p:txBody>
          <a:bodyPr wrap="square" rtlCol="0">
            <a:spAutoFit/>
          </a:bodyPr>
          <a:lstStyle/>
          <a:p>
            <a:r>
              <a:rPr lang="en-US" sz="1800" b="0" dirty="0" smtClean="0">
                <a:solidFill>
                  <a:srgbClr val="202276"/>
                </a:solidFill>
              </a:rPr>
              <a:t>Here is our waste label and other important chemical labels.  This is the information we need to determine how to properly treat and dispose of waste.</a:t>
            </a:r>
            <a:endParaRPr lang="en-US" sz="1800" b="0" dirty="0">
              <a:solidFill>
                <a:srgbClr val="20227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49325" y="762000"/>
            <a:ext cx="6899275" cy="64008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n-US" sz="4400" b="1" dirty="0" smtClean="0">
                <a:solidFill>
                  <a:srgbClr val="00B259"/>
                </a:solidFill>
                <a:effectLst>
                  <a:outerShdw blurRad="25400" dist="50800" dir="3600000" algn="tl" rotWithShape="0">
                    <a:srgbClr val="0078AE">
                      <a:alpha val="65000"/>
                    </a:srgbClr>
                  </a:outerShdw>
                </a:effectLst>
              </a:rPr>
              <a:t>Waste </a:t>
            </a:r>
            <a:r>
              <a:rPr lang="en-US" sz="4400" b="1" dirty="0">
                <a:solidFill>
                  <a:srgbClr val="00B259"/>
                </a:solidFill>
                <a:effectLst>
                  <a:outerShdw blurRad="25400" dist="50800" dir="3600000" algn="tl" rotWithShape="0">
                    <a:srgbClr val="0078AE">
                      <a:alpha val="65000"/>
                    </a:srgbClr>
                  </a:outerShdw>
                </a:effectLst>
              </a:rPr>
              <a:t>Labeling</a:t>
            </a:r>
          </a:p>
        </p:txBody>
      </p:sp>
      <p:grpSp>
        <p:nvGrpSpPr>
          <p:cNvPr id="15364" name="Group 12"/>
          <p:cNvGrpSpPr>
            <a:grpSpLocks/>
          </p:cNvGrpSpPr>
          <p:nvPr/>
        </p:nvGrpSpPr>
        <p:grpSpPr bwMode="auto">
          <a:xfrm>
            <a:off x="838200" y="2514600"/>
            <a:ext cx="1584325" cy="1676400"/>
            <a:chOff x="4608" y="96"/>
            <a:chExt cx="758" cy="864"/>
          </a:xfrm>
        </p:grpSpPr>
        <p:sp>
          <p:nvSpPr>
            <p:cNvPr id="15365" name="Oval 13"/>
            <p:cNvSpPr>
              <a:spLocks noChangeArrowheads="1"/>
            </p:cNvSpPr>
            <p:nvPr/>
          </p:nvSpPr>
          <p:spPr bwMode="auto">
            <a:xfrm>
              <a:off x="4934" y="714"/>
              <a:ext cx="432" cy="202"/>
            </a:xfrm>
            <a:prstGeom prst="ellipse">
              <a:avLst/>
            </a:prstGeom>
            <a:solidFill>
              <a:schemeClr val="bg1"/>
            </a:solidFill>
            <a:ln w="9525">
              <a:noFill/>
              <a:round/>
              <a:headEnd/>
              <a:tailEnd/>
            </a:ln>
          </p:spPr>
          <p:txBody>
            <a:bodyPr wrap="none" anchor="ctr"/>
            <a:lstStyle/>
            <a:p>
              <a:endParaRPr lang="en-US"/>
            </a:p>
          </p:txBody>
        </p:sp>
        <p:sp>
          <p:nvSpPr>
            <p:cNvPr id="15366" name="Oval 14"/>
            <p:cNvSpPr>
              <a:spLocks noChangeArrowheads="1"/>
            </p:cNvSpPr>
            <p:nvPr/>
          </p:nvSpPr>
          <p:spPr bwMode="auto">
            <a:xfrm>
              <a:off x="4608" y="748"/>
              <a:ext cx="336" cy="162"/>
            </a:xfrm>
            <a:prstGeom prst="ellipse">
              <a:avLst/>
            </a:prstGeom>
            <a:solidFill>
              <a:schemeClr val="bg1"/>
            </a:solidFill>
            <a:ln w="9525">
              <a:noFill/>
              <a:round/>
              <a:headEnd/>
              <a:tailEnd/>
            </a:ln>
          </p:spPr>
          <p:txBody>
            <a:bodyPr wrap="none" anchor="ctr"/>
            <a:lstStyle/>
            <a:p>
              <a:endParaRPr lang="en-US"/>
            </a:p>
          </p:txBody>
        </p:sp>
        <p:sp>
          <p:nvSpPr>
            <p:cNvPr id="15367" name="Oval 15"/>
            <p:cNvSpPr>
              <a:spLocks noChangeArrowheads="1"/>
            </p:cNvSpPr>
            <p:nvPr/>
          </p:nvSpPr>
          <p:spPr bwMode="auto">
            <a:xfrm>
              <a:off x="4848" y="798"/>
              <a:ext cx="336" cy="162"/>
            </a:xfrm>
            <a:prstGeom prst="ellipse">
              <a:avLst/>
            </a:prstGeom>
            <a:solidFill>
              <a:schemeClr val="bg1"/>
            </a:solidFill>
            <a:ln w="9525">
              <a:noFill/>
              <a:round/>
              <a:headEnd/>
              <a:tailEnd/>
            </a:ln>
          </p:spPr>
          <p:txBody>
            <a:bodyPr wrap="none" anchor="ctr"/>
            <a:lstStyle/>
            <a:p>
              <a:endParaRPr lang="en-US"/>
            </a:p>
          </p:txBody>
        </p:sp>
        <p:grpSp>
          <p:nvGrpSpPr>
            <p:cNvPr id="15368" name="Group 16"/>
            <p:cNvGrpSpPr>
              <a:grpSpLocks noChangeAspect="1"/>
            </p:cNvGrpSpPr>
            <p:nvPr/>
          </p:nvGrpSpPr>
          <p:grpSpPr bwMode="auto">
            <a:xfrm>
              <a:off x="4944" y="96"/>
              <a:ext cx="409" cy="760"/>
              <a:chOff x="5136" y="144"/>
              <a:chExt cx="336" cy="624"/>
            </a:xfrm>
          </p:grpSpPr>
          <p:grpSp>
            <p:nvGrpSpPr>
              <p:cNvPr id="15401" name="Group 17"/>
              <p:cNvGrpSpPr>
                <a:grpSpLocks noChangeAspect="1"/>
              </p:cNvGrpSpPr>
              <p:nvPr/>
            </p:nvGrpSpPr>
            <p:grpSpPr bwMode="auto">
              <a:xfrm>
                <a:off x="5136" y="506"/>
                <a:ext cx="336" cy="262"/>
                <a:chOff x="4608" y="144"/>
                <a:chExt cx="336" cy="595"/>
              </a:xfrm>
            </p:grpSpPr>
            <p:grpSp>
              <p:nvGrpSpPr>
                <p:cNvPr id="15412" name="Group 18"/>
                <p:cNvGrpSpPr>
                  <a:grpSpLocks noChangeAspect="1"/>
                </p:cNvGrpSpPr>
                <p:nvPr/>
              </p:nvGrpSpPr>
              <p:grpSpPr bwMode="auto">
                <a:xfrm>
                  <a:off x="4608" y="144"/>
                  <a:ext cx="336" cy="595"/>
                  <a:chOff x="4608" y="144"/>
                  <a:chExt cx="336" cy="595"/>
                </a:xfrm>
              </p:grpSpPr>
              <p:sp>
                <p:nvSpPr>
                  <p:cNvPr id="15414" name="AutoShape 19"/>
                  <p:cNvSpPr>
                    <a:spLocks noChangeAspect="1" noChangeArrowheads="1"/>
                  </p:cNvSpPr>
                  <p:nvPr/>
                </p:nvSpPr>
                <p:spPr bwMode="auto">
                  <a:xfrm>
                    <a:off x="4608" y="547"/>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tx2"/>
                  </a:solidFill>
                  <a:ln w="9525">
                    <a:solidFill>
                      <a:schemeClr val="tx1"/>
                    </a:solidFill>
                    <a:round/>
                    <a:headEnd/>
                    <a:tailEnd/>
                  </a:ln>
                </p:spPr>
                <p:txBody>
                  <a:bodyPr wrap="none" anchor="ctr"/>
                  <a:lstStyle/>
                  <a:p>
                    <a:endParaRPr lang="en-US"/>
                  </a:p>
                </p:txBody>
              </p:sp>
              <p:sp>
                <p:nvSpPr>
                  <p:cNvPr id="15415" name="AutoShape 20"/>
                  <p:cNvSpPr>
                    <a:spLocks noChangeAspect="1" noChangeArrowheads="1"/>
                  </p:cNvSpPr>
                  <p:nvPr/>
                </p:nvSpPr>
                <p:spPr bwMode="auto">
                  <a:xfrm>
                    <a:off x="4608" y="144"/>
                    <a:ext cx="336" cy="576"/>
                  </a:xfrm>
                  <a:prstGeom prst="flowChartMagneticDisk">
                    <a:avLst/>
                  </a:prstGeom>
                  <a:solidFill>
                    <a:schemeClr val="accent6"/>
                  </a:solidFill>
                  <a:ln w="9525">
                    <a:solidFill>
                      <a:schemeClr val="accent6">
                        <a:lumMod val="75000"/>
                      </a:schemeClr>
                    </a:solidFill>
                    <a:round/>
                    <a:headEnd/>
                    <a:tailEnd/>
                  </a:ln>
                </p:spPr>
                <p:txBody>
                  <a:bodyPr wrap="none" anchor="ctr"/>
                  <a:lstStyle/>
                  <a:p>
                    <a:endParaRPr lang="en-US"/>
                  </a:p>
                </p:txBody>
              </p:sp>
            </p:grpSp>
            <p:sp>
              <p:nvSpPr>
                <p:cNvPr id="15413" name="AutoShape 21"/>
                <p:cNvSpPr>
                  <a:spLocks noChangeAspect="1" noChangeArrowheads="1"/>
                </p:cNvSpPr>
                <p:nvPr/>
              </p:nvSpPr>
              <p:spPr bwMode="auto">
                <a:xfrm>
                  <a:off x="4608" y="144"/>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tx2"/>
                </a:solidFill>
                <a:ln w="9525">
                  <a:solidFill>
                    <a:schemeClr val="tx1"/>
                  </a:solidFill>
                  <a:round/>
                  <a:headEnd/>
                  <a:tailEnd/>
                </a:ln>
              </p:spPr>
              <p:txBody>
                <a:bodyPr wrap="none" anchor="ctr"/>
                <a:lstStyle/>
                <a:p>
                  <a:endParaRPr lang="en-US"/>
                </a:p>
              </p:txBody>
            </p:sp>
          </p:grpSp>
          <p:grpSp>
            <p:nvGrpSpPr>
              <p:cNvPr id="15402" name="Group 22"/>
              <p:cNvGrpSpPr>
                <a:grpSpLocks noChangeAspect="1"/>
              </p:cNvGrpSpPr>
              <p:nvPr/>
            </p:nvGrpSpPr>
            <p:grpSpPr bwMode="auto">
              <a:xfrm>
                <a:off x="5136" y="326"/>
                <a:ext cx="336" cy="263"/>
                <a:chOff x="4608" y="144"/>
                <a:chExt cx="336" cy="595"/>
              </a:xfrm>
            </p:grpSpPr>
            <p:grpSp>
              <p:nvGrpSpPr>
                <p:cNvPr id="15408" name="Group 23"/>
                <p:cNvGrpSpPr>
                  <a:grpSpLocks noChangeAspect="1"/>
                </p:cNvGrpSpPr>
                <p:nvPr/>
              </p:nvGrpSpPr>
              <p:grpSpPr bwMode="auto">
                <a:xfrm>
                  <a:off x="4608" y="144"/>
                  <a:ext cx="336" cy="595"/>
                  <a:chOff x="4608" y="144"/>
                  <a:chExt cx="336" cy="595"/>
                </a:xfrm>
              </p:grpSpPr>
              <p:sp>
                <p:nvSpPr>
                  <p:cNvPr id="15410" name="AutoShape 24"/>
                  <p:cNvSpPr>
                    <a:spLocks noChangeAspect="1" noChangeArrowheads="1"/>
                  </p:cNvSpPr>
                  <p:nvPr/>
                </p:nvSpPr>
                <p:spPr bwMode="auto">
                  <a:xfrm>
                    <a:off x="4608" y="547"/>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tx2"/>
                  </a:solidFill>
                  <a:ln w="9525">
                    <a:solidFill>
                      <a:schemeClr val="tx1"/>
                    </a:solidFill>
                    <a:round/>
                    <a:headEnd/>
                    <a:tailEnd/>
                  </a:ln>
                </p:spPr>
                <p:txBody>
                  <a:bodyPr wrap="none" anchor="ctr"/>
                  <a:lstStyle/>
                  <a:p>
                    <a:endParaRPr lang="en-US"/>
                  </a:p>
                </p:txBody>
              </p:sp>
              <p:sp>
                <p:nvSpPr>
                  <p:cNvPr id="15411" name="AutoShape 25"/>
                  <p:cNvSpPr>
                    <a:spLocks noChangeAspect="1" noChangeArrowheads="1"/>
                  </p:cNvSpPr>
                  <p:nvPr/>
                </p:nvSpPr>
                <p:spPr bwMode="auto">
                  <a:xfrm>
                    <a:off x="4608" y="144"/>
                    <a:ext cx="336" cy="576"/>
                  </a:xfrm>
                  <a:prstGeom prst="flowChartMagneticDisk">
                    <a:avLst/>
                  </a:prstGeom>
                  <a:solidFill>
                    <a:schemeClr val="accent6"/>
                  </a:solidFill>
                  <a:ln w="9525">
                    <a:solidFill>
                      <a:schemeClr val="accent6">
                        <a:lumMod val="75000"/>
                      </a:schemeClr>
                    </a:solidFill>
                    <a:round/>
                    <a:headEnd/>
                    <a:tailEnd/>
                  </a:ln>
                </p:spPr>
                <p:txBody>
                  <a:bodyPr wrap="none" anchor="ctr"/>
                  <a:lstStyle/>
                  <a:p>
                    <a:endParaRPr lang="en-US"/>
                  </a:p>
                </p:txBody>
              </p:sp>
            </p:grpSp>
            <p:sp>
              <p:nvSpPr>
                <p:cNvPr id="15409" name="AutoShape 26"/>
                <p:cNvSpPr>
                  <a:spLocks noChangeAspect="1" noChangeArrowheads="1"/>
                </p:cNvSpPr>
                <p:nvPr/>
              </p:nvSpPr>
              <p:spPr bwMode="auto">
                <a:xfrm>
                  <a:off x="4608" y="144"/>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tx2"/>
                </a:solidFill>
                <a:ln w="9525">
                  <a:solidFill>
                    <a:schemeClr val="tx1"/>
                  </a:solidFill>
                  <a:round/>
                  <a:headEnd/>
                  <a:tailEnd/>
                </a:ln>
              </p:spPr>
              <p:txBody>
                <a:bodyPr wrap="none" anchor="ctr"/>
                <a:lstStyle/>
                <a:p>
                  <a:endParaRPr lang="en-US"/>
                </a:p>
              </p:txBody>
            </p:sp>
          </p:grpSp>
          <p:grpSp>
            <p:nvGrpSpPr>
              <p:cNvPr id="15403" name="Group 27"/>
              <p:cNvGrpSpPr>
                <a:grpSpLocks noChangeAspect="1"/>
              </p:cNvGrpSpPr>
              <p:nvPr/>
            </p:nvGrpSpPr>
            <p:grpSpPr bwMode="auto">
              <a:xfrm>
                <a:off x="5136" y="144"/>
                <a:ext cx="336" cy="278"/>
                <a:chOff x="4608" y="144"/>
                <a:chExt cx="336" cy="595"/>
              </a:xfrm>
            </p:grpSpPr>
            <p:grpSp>
              <p:nvGrpSpPr>
                <p:cNvPr id="15404" name="Group 28"/>
                <p:cNvGrpSpPr>
                  <a:grpSpLocks noChangeAspect="1"/>
                </p:cNvGrpSpPr>
                <p:nvPr/>
              </p:nvGrpSpPr>
              <p:grpSpPr bwMode="auto">
                <a:xfrm>
                  <a:off x="4608" y="144"/>
                  <a:ext cx="336" cy="595"/>
                  <a:chOff x="4608" y="144"/>
                  <a:chExt cx="336" cy="595"/>
                </a:xfrm>
              </p:grpSpPr>
              <p:sp>
                <p:nvSpPr>
                  <p:cNvPr id="15406" name="AutoShape 29"/>
                  <p:cNvSpPr>
                    <a:spLocks noChangeAspect="1" noChangeArrowheads="1"/>
                  </p:cNvSpPr>
                  <p:nvPr/>
                </p:nvSpPr>
                <p:spPr bwMode="auto">
                  <a:xfrm>
                    <a:off x="4608" y="547"/>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tx2"/>
                  </a:solidFill>
                  <a:ln w="9525">
                    <a:solidFill>
                      <a:schemeClr val="tx1"/>
                    </a:solidFill>
                    <a:round/>
                    <a:headEnd/>
                    <a:tailEnd/>
                  </a:ln>
                </p:spPr>
                <p:txBody>
                  <a:bodyPr wrap="none" anchor="ctr"/>
                  <a:lstStyle/>
                  <a:p>
                    <a:endParaRPr lang="en-US"/>
                  </a:p>
                </p:txBody>
              </p:sp>
              <p:sp>
                <p:nvSpPr>
                  <p:cNvPr id="15407" name="AutoShape 30"/>
                  <p:cNvSpPr>
                    <a:spLocks noChangeAspect="1" noChangeArrowheads="1"/>
                  </p:cNvSpPr>
                  <p:nvPr/>
                </p:nvSpPr>
                <p:spPr bwMode="auto">
                  <a:xfrm>
                    <a:off x="4608" y="144"/>
                    <a:ext cx="336" cy="576"/>
                  </a:xfrm>
                  <a:prstGeom prst="flowChartMagneticDisk">
                    <a:avLst/>
                  </a:prstGeom>
                  <a:solidFill>
                    <a:schemeClr val="accent6"/>
                  </a:solidFill>
                  <a:ln w="9525">
                    <a:solidFill>
                      <a:schemeClr val="accent6">
                        <a:lumMod val="75000"/>
                      </a:schemeClr>
                    </a:solidFill>
                    <a:round/>
                    <a:headEnd/>
                    <a:tailEnd/>
                  </a:ln>
                </p:spPr>
                <p:txBody>
                  <a:bodyPr wrap="none" anchor="ctr"/>
                  <a:lstStyle/>
                  <a:p>
                    <a:endParaRPr lang="en-US"/>
                  </a:p>
                </p:txBody>
              </p:sp>
            </p:grpSp>
            <p:sp>
              <p:nvSpPr>
                <p:cNvPr id="15405" name="AutoShape 31"/>
                <p:cNvSpPr>
                  <a:spLocks noChangeAspect="1" noChangeArrowheads="1"/>
                </p:cNvSpPr>
                <p:nvPr/>
              </p:nvSpPr>
              <p:spPr bwMode="auto">
                <a:xfrm>
                  <a:off x="4608" y="144"/>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6"/>
                </a:solidFill>
                <a:ln w="9525">
                  <a:solidFill>
                    <a:schemeClr val="tx1"/>
                  </a:solidFill>
                  <a:round/>
                  <a:headEnd/>
                  <a:tailEnd/>
                </a:ln>
              </p:spPr>
              <p:txBody>
                <a:bodyPr wrap="none" anchor="ctr"/>
                <a:lstStyle/>
                <a:p>
                  <a:endParaRPr lang="en-US"/>
                </a:p>
              </p:txBody>
            </p:sp>
          </p:grpSp>
        </p:grpSp>
        <p:grpSp>
          <p:nvGrpSpPr>
            <p:cNvPr id="15369" name="Group 32"/>
            <p:cNvGrpSpPr>
              <a:grpSpLocks/>
            </p:cNvGrpSpPr>
            <p:nvPr/>
          </p:nvGrpSpPr>
          <p:grpSpPr bwMode="auto">
            <a:xfrm>
              <a:off x="4608" y="240"/>
              <a:ext cx="336" cy="624"/>
              <a:chOff x="5136" y="144"/>
              <a:chExt cx="336" cy="624"/>
            </a:xfrm>
          </p:grpSpPr>
          <p:grpSp>
            <p:nvGrpSpPr>
              <p:cNvPr id="15386" name="Group 33"/>
              <p:cNvGrpSpPr>
                <a:grpSpLocks/>
              </p:cNvGrpSpPr>
              <p:nvPr/>
            </p:nvGrpSpPr>
            <p:grpSpPr bwMode="auto">
              <a:xfrm>
                <a:off x="5136" y="506"/>
                <a:ext cx="336" cy="262"/>
                <a:chOff x="4608" y="144"/>
                <a:chExt cx="336" cy="595"/>
              </a:xfrm>
            </p:grpSpPr>
            <p:grpSp>
              <p:nvGrpSpPr>
                <p:cNvPr id="15397" name="Group 34"/>
                <p:cNvGrpSpPr>
                  <a:grpSpLocks/>
                </p:cNvGrpSpPr>
                <p:nvPr/>
              </p:nvGrpSpPr>
              <p:grpSpPr bwMode="auto">
                <a:xfrm>
                  <a:off x="4608" y="144"/>
                  <a:ext cx="336" cy="595"/>
                  <a:chOff x="4608" y="144"/>
                  <a:chExt cx="336" cy="595"/>
                </a:xfrm>
              </p:grpSpPr>
              <p:sp>
                <p:nvSpPr>
                  <p:cNvPr id="15399" name="AutoShape 35"/>
                  <p:cNvSpPr>
                    <a:spLocks noChangeArrowheads="1"/>
                  </p:cNvSpPr>
                  <p:nvPr/>
                </p:nvSpPr>
                <p:spPr bwMode="auto">
                  <a:xfrm>
                    <a:off x="4608" y="547"/>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5400" name="AutoShape 36"/>
                  <p:cNvSpPr>
                    <a:spLocks noChangeArrowheads="1"/>
                  </p:cNvSpPr>
                  <p:nvPr/>
                </p:nvSpPr>
                <p:spPr bwMode="auto">
                  <a:xfrm>
                    <a:off x="4608" y="144"/>
                    <a:ext cx="336" cy="576"/>
                  </a:xfrm>
                  <a:prstGeom prst="flowChartMagneticDisk">
                    <a:avLst/>
                  </a:prstGeom>
                  <a:solidFill>
                    <a:schemeClr val="accent2"/>
                  </a:solidFill>
                  <a:ln w="9525">
                    <a:solidFill>
                      <a:srgbClr val="191B5D"/>
                    </a:solidFill>
                    <a:round/>
                    <a:headEnd/>
                    <a:tailEnd/>
                  </a:ln>
                </p:spPr>
                <p:txBody>
                  <a:bodyPr wrap="none" anchor="ctr"/>
                  <a:lstStyle/>
                  <a:p>
                    <a:endParaRPr lang="en-US"/>
                  </a:p>
                </p:txBody>
              </p:sp>
            </p:grpSp>
            <p:sp>
              <p:nvSpPr>
                <p:cNvPr id="15398" name="AutoShape 37"/>
                <p:cNvSpPr>
                  <a:spLocks noChangeArrowheads="1"/>
                </p:cNvSpPr>
                <p:nvPr/>
              </p:nvSpPr>
              <p:spPr bwMode="auto">
                <a:xfrm>
                  <a:off x="4608" y="144"/>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grpSp>
          <p:grpSp>
            <p:nvGrpSpPr>
              <p:cNvPr id="15387" name="Group 38"/>
              <p:cNvGrpSpPr>
                <a:grpSpLocks/>
              </p:cNvGrpSpPr>
              <p:nvPr/>
            </p:nvGrpSpPr>
            <p:grpSpPr bwMode="auto">
              <a:xfrm>
                <a:off x="5136" y="326"/>
                <a:ext cx="336" cy="263"/>
                <a:chOff x="4608" y="144"/>
                <a:chExt cx="336" cy="595"/>
              </a:xfrm>
            </p:grpSpPr>
            <p:grpSp>
              <p:nvGrpSpPr>
                <p:cNvPr id="15393" name="Group 39"/>
                <p:cNvGrpSpPr>
                  <a:grpSpLocks/>
                </p:cNvGrpSpPr>
                <p:nvPr/>
              </p:nvGrpSpPr>
              <p:grpSpPr bwMode="auto">
                <a:xfrm>
                  <a:off x="4608" y="144"/>
                  <a:ext cx="336" cy="595"/>
                  <a:chOff x="4608" y="144"/>
                  <a:chExt cx="336" cy="595"/>
                </a:xfrm>
              </p:grpSpPr>
              <p:sp>
                <p:nvSpPr>
                  <p:cNvPr id="15395" name="AutoShape 40"/>
                  <p:cNvSpPr>
                    <a:spLocks noChangeArrowheads="1"/>
                  </p:cNvSpPr>
                  <p:nvPr/>
                </p:nvSpPr>
                <p:spPr bwMode="auto">
                  <a:xfrm>
                    <a:off x="4608" y="547"/>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5396" name="AutoShape 41"/>
                  <p:cNvSpPr>
                    <a:spLocks noChangeArrowheads="1"/>
                  </p:cNvSpPr>
                  <p:nvPr/>
                </p:nvSpPr>
                <p:spPr bwMode="auto">
                  <a:xfrm>
                    <a:off x="4608" y="144"/>
                    <a:ext cx="336" cy="576"/>
                  </a:xfrm>
                  <a:prstGeom prst="flowChartMagneticDisk">
                    <a:avLst/>
                  </a:prstGeom>
                  <a:solidFill>
                    <a:schemeClr val="accent2"/>
                  </a:solidFill>
                  <a:ln w="9525">
                    <a:solidFill>
                      <a:srgbClr val="191B5D"/>
                    </a:solidFill>
                    <a:round/>
                    <a:headEnd/>
                    <a:tailEnd/>
                  </a:ln>
                </p:spPr>
                <p:txBody>
                  <a:bodyPr wrap="none" anchor="ctr"/>
                  <a:lstStyle/>
                  <a:p>
                    <a:endParaRPr lang="en-US"/>
                  </a:p>
                </p:txBody>
              </p:sp>
            </p:grpSp>
            <p:sp>
              <p:nvSpPr>
                <p:cNvPr id="15394" name="AutoShape 42"/>
                <p:cNvSpPr>
                  <a:spLocks noChangeArrowheads="1"/>
                </p:cNvSpPr>
                <p:nvPr/>
              </p:nvSpPr>
              <p:spPr bwMode="auto">
                <a:xfrm>
                  <a:off x="4608" y="144"/>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grpSp>
          <p:grpSp>
            <p:nvGrpSpPr>
              <p:cNvPr id="15388" name="Group 43"/>
              <p:cNvGrpSpPr>
                <a:grpSpLocks/>
              </p:cNvGrpSpPr>
              <p:nvPr/>
            </p:nvGrpSpPr>
            <p:grpSpPr bwMode="auto">
              <a:xfrm>
                <a:off x="5136" y="144"/>
                <a:ext cx="336" cy="278"/>
                <a:chOff x="4608" y="144"/>
                <a:chExt cx="336" cy="595"/>
              </a:xfrm>
            </p:grpSpPr>
            <p:grpSp>
              <p:nvGrpSpPr>
                <p:cNvPr id="15389" name="Group 44"/>
                <p:cNvGrpSpPr>
                  <a:grpSpLocks/>
                </p:cNvGrpSpPr>
                <p:nvPr/>
              </p:nvGrpSpPr>
              <p:grpSpPr bwMode="auto">
                <a:xfrm>
                  <a:off x="4608" y="144"/>
                  <a:ext cx="336" cy="595"/>
                  <a:chOff x="4608" y="144"/>
                  <a:chExt cx="336" cy="595"/>
                </a:xfrm>
              </p:grpSpPr>
              <p:sp>
                <p:nvSpPr>
                  <p:cNvPr id="15391" name="AutoShape 45"/>
                  <p:cNvSpPr>
                    <a:spLocks noChangeArrowheads="1"/>
                  </p:cNvSpPr>
                  <p:nvPr/>
                </p:nvSpPr>
                <p:spPr bwMode="auto">
                  <a:xfrm>
                    <a:off x="4608" y="547"/>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5392" name="AutoShape 46"/>
                  <p:cNvSpPr>
                    <a:spLocks noChangeArrowheads="1"/>
                  </p:cNvSpPr>
                  <p:nvPr/>
                </p:nvSpPr>
                <p:spPr bwMode="auto">
                  <a:xfrm>
                    <a:off x="4608" y="144"/>
                    <a:ext cx="336" cy="576"/>
                  </a:xfrm>
                  <a:prstGeom prst="flowChartMagneticDisk">
                    <a:avLst/>
                  </a:prstGeom>
                  <a:solidFill>
                    <a:schemeClr val="accent2"/>
                  </a:solidFill>
                  <a:ln w="9525">
                    <a:solidFill>
                      <a:srgbClr val="191B5D"/>
                    </a:solidFill>
                    <a:round/>
                    <a:headEnd/>
                    <a:tailEnd/>
                  </a:ln>
                </p:spPr>
                <p:txBody>
                  <a:bodyPr wrap="none" anchor="ctr"/>
                  <a:lstStyle/>
                  <a:p>
                    <a:endParaRPr lang="en-US"/>
                  </a:p>
                </p:txBody>
              </p:sp>
            </p:grpSp>
            <p:sp>
              <p:nvSpPr>
                <p:cNvPr id="15390" name="AutoShape 47"/>
                <p:cNvSpPr>
                  <a:spLocks noChangeArrowheads="1"/>
                </p:cNvSpPr>
                <p:nvPr/>
              </p:nvSpPr>
              <p:spPr bwMode="auto">
                <a:xfrm>
                  <a:off x="4608" y="144"/>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grpSp>
        </p:grpSp>
        <p:grpSp>
          <p:nvGrpSpPr>
            <p:cNvPr id="15370" name="Group 48"/>
            <p:cNvGrpSpPr>
              <a:grpSpLocks/>
            </p:cNvGrpSpPr>
            <p:nvPr/>
          </p:nvGrpSpPr>
          <p:grpSpPr bwMode="auto">
            <a:xfrm>
              <a:off x="4848" y="288"/>
              <a:ext cx="336" cy="624"/>
              <a:chOff x="5136" y="144"/>
              <a:chExt cx="336" cy="624"/>
            </a:xfrm>
          </p:grpSpPr>
          <p:grpSp>
            <p:nvGrpSpPr>
              <p:cNvPr id="15371" name="Group 49"/>
              <p:cNvGrpSpPr>
                <a:grpSpLocks/>
              </p:cNvGrpSpPr>
              <p:nvPr/>
            </p:nvGrpSpPr>
            <p:grpSpPr bwMode="auto">
              <a:xfrm>
                <a:off x="5136" y="506"/>
                <a:ext cx="336" cy="262"/>
                <a:chOff x="4608" y="144"/>
                <a:chExt cx="336" cy="595"/>
              </a:xfrm>
            </p:grpSpPr>
            <p:grpSp>
              <p:nvGrpSpPr>
                <p:cNvPr id="15382" name="Group 50"/>
                <p:cNvGrpSpPr>
                  <a:grpSpLocks/>
                </p:cNvGrpSpPr>
                <p:nvPr/>
              </p:nvGrpSpPr>
              <p:grpSpPr bwMode="auto">
                <a:xfrm>
                  <a:off x="4608" y="144"/>
                  <a:ext cx="336" cy="595"/>
                  <a:chOff x="4608" y="144"/>
                  <a:chExt cx="336" cy="595"/>
                </a:xfrm>
              </p:grpSpPr>
              <p:sp>
                <p:nvSpPr>
                  <p:cNvPr id="15384" name="AutoShape 51"/>
                  <p:cNvSpPr>
                    <a:spLocks noChangeArrowheads="1"/>
                  </p:cNvSpPr>
                  <p:nvPr/>
                </p:nvSpPr>
                <p:spPr bwMode="auto">
                  <a:xfrm>
                    <a:off x="4608" y="547"/>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5385" name="AutoShape 52"/>
                  <p:cNvSpPr>
                    <a:spLocks noChangeArrowheads="1"/>
                  </p:cNvSpPr>
                  <p:nvPr/>
                </p:nvSpPr>
                <p:spPr bwMode="auto">
                  <a:xfrm>
                    <a:off x="4608" y="144"/>
                    <a:ext cx="336" cy="576"/>
                  </a:xfrm>
                  <a:prstGeom prst="flowChartMagneticDisk">
                    <a:avLst/>
                  </a:prstGeom>
                  <a:solidFill>
                    <a:schemeClr val="accent2"/>
                  </a:solidFill>
                  <a:ln w="9525">
                    <a:solidFill>
                      <a:schemeClr val="tx1"/>
                    </a:solidFill>
                    <a:round/>
                    <a:headEnd/>
                    <a:tailEnd/>
                  </a:ln>
                </p:spPr>
                <p:txBody>
                  <a:bodyPr wrap="none" anchor="ctr"/>
                  <a:lstStyle/>
                  <a:p>
                    <a:endParaRPr lang="en-US"/>
                  </a:p>
                </p:txBody>
              </p:sp>
            </p:grpSp>
            <p:sp>
              <p:nvSpPr>
                <p:cNvPr id="15383" name="AutoShape 53"/>
                <p:cNvSpPr>
                  <a:spLocks noChangeArrowheads="1"/>
                </p:cNvSpPr>
                <p:nvPr/>
              </p:nvSpPr>
              <p:spPr bwMode="auto">
                <a:xfrm>
                  <a:off x="4608" y="144"/>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grpSp>
          <p:grpSp>
            <p:nvGrpSpPr>
              <p:cNvPr id="15372" name="Group 54"/>
              <p:cNvGrpSpPr>
                <a:grpSpLocks/>
              </p:cNvGrpSpPr>
              <p:nvPr/>
            </p:nvGrpSpPr>
            <p:grpSpPr bwMode="auto">
              <a:xfrm>
                <a:off x="5136" y="326"/>
                <a:ext cx="336" cy="263"/>
                <a:chOff x="4608" y="144"/>
                <a:chExt cx="336" cy="595"/>
              </a:xfrm>
            </p:grpSpPr>
            <p:grpSp>
              <p:nvGrpSpPr>
                <p:cNvPr id="15378" name="Group 55"/>
                <p:cNvGrpSpPr>
                  <a:grpSpLocks/>
                </p:cNvGrpSpPr>
                <p:nvPr/>
              </p:nvGrpSpPr>
              <p:grpSpPr bwMode="auto">
                <a:xfrm>
                  <a:off x="4608" y="144"/>
                  <a:ext cx="336" cy="595"/>
                  <a:chOff x="4608" y="144"/>
                  <a:chExt cx="336" cy="595"/>
                </a:xfrm>
              </p:grpSpPr>
              <p:sp>
                <p:nvSpPr>
                  <p:cNvPr id="15380" name="AutoShape 56"/>
                  <p:cNvSpPr>
                    <a:spLocks noChangeArrowheads="1"/>
                  </p:cNvSpPr>
                  <p:nvPr/>
                </p:nvSpPr>
                <p:spPr bwMode="auto">
                  <a:xfrm>
                    <a:off x="4608" y="547"/>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5381" name="AutoShape 57"/>
                  <p:cNvSpPr>
                    <a:spLocks noChangeArrowheads="1"/>
                  </p:cNvSpPr>
                  <p:nvPr/>
                </p:nvSpPr>
                <p:spPr bwMode="auto">
                  <a:xfrm>
                    <a:off x="4608" y="144"/>
                    <a:ext cx="336" cy="576"/>
                  </a:xfrm>
                  <a:prstGeom prst="flowChartMagneticDisk">
                    <a:avLst/>
                  </a:prstGeom>
                  <a:solidFill>
                    <a:schemeClr val="accent2"/>
                  </a:solidFill>
                  <a:ln w="9525">
                    <a:solidFill>
                      <a:schemeClr val="tx1"/>
                    </a:solidFill>
                    <a:round/>
                    <a:headEnd/>
                    <a:tailEnd/>
                  </a:ln>
                </p:spPr>
                <p:txBody>
                  <a:bodyPr wrap="none" anchor="ctr"/>
                  <a:lstStyle/>
                  <a:p>
                    <a:endParaRPr lang="en-US"/>
                  </a:p>
                </p:txBody>
              </p:sp>
            </p:grpSp>
            <p:sp>
              <p:nvSpPr>
                <p:cNvPr id="15379" name="AutoShape 58"/>
                <p:cNvSpPr>
                  <a:spLocks noChangeArrowheads="1"/>
                </p:cNvSpPr>
                <p:nvPr/>
              </p:nvSpPr>
              <p:spPr bwMode="auto">
                <a:xfrm>
                  <a:off x="4608" y="144"/>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grpSp>
          <p:grpSp>
            <p:nvGrpSpPr>
              <p:cNvPr id="15373" name="Group 59"/>
              <p:cNvGrpSpPr>
                <a:grpSpLocks/>
              </p:cNvGrpSpPr>
              <p:nvPr/>
            </p:nvGrpSpPr>
            <p:grpSpPr bwMode="auto">
              <a:xfrm>
                <a:off x="5136" y="144"/>
                <a:ext cx="336" cy="278"/>
                <a:chOff x="4608" y="144"/>
                <a:chExt cx="336" cy="595"/>
              </a:xfrm>
            </p:grpSpPr>
            <p:grpSp>
              <p:nvGrpSpPr>
                <p:cNvPr id="15374" name="Group 60"/>
                <p:cNvGrpSpPr>
                  <a:grpSpLocks/>
                </p:cNvGrpSpPr>
                <p:nvPr/>
              </p:nvGrpSpPr>
              <p:grpSpPr bwMode="auto">
                <a:xfrm>
                  <a:off x="4608" y="144"/>
                  <a:ext cx="336" cy="595"/>
                  <a:chOff x="4608" y="144"/>
                  <a:chExt cx="336" cy="595"/>
                </a:xfrm>
              </p:grpSpPr>
              <p:sp>
                <p:nvSpPr>
                  <p:cNvPr id="15376" name="AutoShape 61"/>
                  <p:cNvSpPr>
                    <a:spLocks noChangeArrowheads="1"/>
                  </p:cNvSpPr>
                  <p:nvPr/>
                </p:nvSpPr>
                <p:spPr bwMode="auto">
                  <a:xfrm>
                    <a:off x="4608" y="547"/>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5377" name="AutoShape 62"/>
                  <p:cNvSpPr>
                    <a:spLocks noChangeArrowheads="1"/>
                  </p:cNvSpPr>
                  <p:nvPr/>
                </p:nvSpPr>
                <p:spPr bwMode="auto">
                  <a:xfrm>
                    <a:off x="4608" y="144"/>
                    <a:ext cx="336" cy="576"/>
                  </a:xfrm>
                  <a:prstGeom prst="flowChartMagneticDisk">
                    <a:avLst/>
                  </a:prstGeom>
                  <a:solidFill>
                    <a:schemeClr val="accent2"/>
                  </a:solidFill>
                  <a:ln w="9525">
                    <a:solidFill>
                      <a:schemeClr val="tx1"/>
                    </a:solidFill>
                    <a:round/>
                    <a:headEnd/>
                    <a:tailEnd/>
                  </a:ln>
                </p:spPr>
                <p:txBody>
                  <a:bodyPr wrap="none" anchor="ctr"/>
                  <a:lstStyle/>
                  <a:p>
                    <a:endParaRPr lang="en-US"/>
                  </a:p>
                </p:txBody>
              </p:sp>
            </p:grpSp>
            <p:sp>
              <p:nvSpPr>
                <p:cNvPr id="15375" name="AutoShape 63"/>
                <p:cNvSpPr>
                  <a:spLocks noChangeArrowheads="1"/>
                </p:cNvSpPr>
                <p:nvPr/>
              </p:nvSpPr>
              <p:spPr bwMode="auto">
                <a:xfrm>
                  <a:off x="4608" y="144"/>
                  <a:ext cx="336" cy="192"/>
                </a:xfrm>
                <a:custGeom>
                  <a:avLst/>
                  <a:gdLst>
                    <a:gd name="T0" fmla="*/ 168 w 21600"/>
                    <a:gd name="T1" fmla="*/ 0 h 21600"/>
                    <a:gd name="T2" fmla="*/ 49 w 21600"/>
                    <a:gd name="T3" fmla="*/ 28 h 21600"/>
                    <a:gd name="T4" fmla="*/ 0 w 21600"/>
                    <a:gd name="T5" fmla="*/ 96 h 21600"/>
                    <a:gd name="T6" fmla="*/ 49 w 21600"/>
                    <a:gd name="T7" fmla="*/ 164 h 21600"/>
                    <a:gd name="T8" fmla="*/ 168 w 21600"/>
                    <a:gd name="T9" fmla="*/ 192 h 21600"/>
                    <a:gd name="T10" fmla="*/ 287 w 21600"/>
                    <a:gd name="T11" fmla="*/ 164 h 21600"/>
                    <a:gd name="T12" fmla="*/ 336 w 21600"/>
                    <a:gd name="T13" fmla="*/ 96 h 21600"/>
                    <a:gd name="T14" fmla="*/ 287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3" y="10800"/>
                      </a:moveTo>
                      <a:cubicBezTo>
                        <a:pt x="1093" y="16161"/>
                        <a:pt x="5439" y="20507"/>
                        <a:pt x="10800" y="20507"/>
                      </a:cubicBezTo>
                      <a:cubicBezTo>
                        <a:pt x="16161" y="20507"/>
                        <a:pt x="20507" y="16161"/>
                        <a:pt x="20507" y="10800"/>
                      </a:cubicBezTo>
                      <a:cubicBezTo>
                        <a:pt x="20507" y="5439"/>
                        <a:pt x="16161" y="1093"/>
                        <a:pt x="10800" y="1093"/>
                      </a:cubicBezTo>
                      <a:cubicBezTo>
                        <a:pt x="5439" y="1093"/>
                        <a:pt x="1093" y="5439"/>
                        <a:pt x="1093" y="10800"/>
                      </a:cubicBezTo>
                      <a:close/>
                    </a:path>
                  </a:pathLst>
                </a:custGeom>
                <a:solidFill>
                  <a:schemeClr val="accent1"/>
                </a:solidFill>
                <a:ln w="9525">
                  <a:solidFill>
                    <a:schemeClr val="tx1"/>
                  </a:solidFill>
                  <a:round/>
                  <a:headEnd/>
                  <a:tailEnd/>
                </a:ln>
              </p:spPr>
              <p:txBody>
                <a:bodyPr wrap="none" anchor="ctr"/>
                <a:lstStyle/>
                <a:p>
                  <a:endParaRPr lang="en-US"/>
                </a:p>
              </p:txBody>
            </p:sp>
          </p:grpSp>
        </p:grpSp>
      </p:grpSp>
      <p:grpSp>
        <p:nvGrpSpPr>
          <p:cNvPr id="21505" name="Group 1"/>
          <p:cNvGrpSpPr>
            <a:grpSpLocks/>
          </p:cNvGrpSpPr>
          <p:nvPr/>
        </p:nvGrpSpPr>
        <p:grpSpPr bwMode="auto">
          <a:xfrm>
            <a:off x="5943601" y="3886200"/>
            <a:ext cx="2743240" cy="2743200"/>
            <a:chOff x="8190" y="6120"/>
            <a:chExt cx="5317" cy="5760"/>
          </a:xfrm>
        </p:grpSpPr>
        <p:grpSp>
          <p:nvGrpSpPr>
            <p:cNvPr id="21506" name="Group 2"/>
            <p:cNvGrpSpPr>
              <a:grpSpLocks/>
            </p:cNvGrpSpPr>
            <p:nvPr/>
          </p:nvGrpSpPr>
          <p:grpSpPr bwMode="auto">
            <a:xfrm>
              <a:off x="8190" y="6120"/>
              <a:ext cx="5317" cy="5760"/>
              <a:chOff x="8190" y="6120"/>
              <a:chExt cx="5317" cy="5760"/>
            </a:xfrm>
          </p:grpSpPr>
          <p:sp>
            <p:nvSpPr>
              <p:cNvPr id="21507" name="Rectangle 3"/>
              <p:cNvSpPr>
                <a:spLocks noChangeArrowheads="1"/>
              </p:cNvSpPr>
              <p:nvPr/>
            </p:nvSpPr>
            <p:spPr bwMode="auto">
              <a:xfrm>
                <a:off x="8190" y="6120"/>
                <a:ext cx="5317" cy="5760"/>
              </a:xfrm>
              <a:prstGeom prst="rect">
                <a:avLst/>
              </a:prstGeom>
              <a:solidFill>
                <a:srgbClr val="9900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08" name="WordArt 4"/>
              <p:cNvSpPr>
                <a:spLocks noChangeAspect="1" noChangeArrowheads="1" noChangeShapeType="1" noTextEdit="1"/>
              </p:cNvSpPr>
              <p:nvPr/>
            </p:nvSpPr>
            <p:spPr bwMode="auto">
              <a:xfrm>
                <a:off x="8446" y="6280"/>
                <a:ext cx="4913" cy="802"/>
              </a:xfrm>
              <a:prstGeom prst="rect">
                <a:avLst/>
              </a:prstGeom>
            </p:spPr>
            <p:txBody>
              <a:bodyPr wrap="none" fromWordArt="1">
                <a:prstTxWarp prst="textPlain">
                  <a:avLst>
                    <a:gd name="adj" fmla="val 50000"/>
                  </a:avLst>
                </a:prstTxWarp>
              </a:bodyPr>
              <a:lstStyle/>
              <a:p>
                <a:pPr algn="ctr" rtl="0"/>
                <a:r>
                  <a:rPr lang="en-US" sz="2800" kern="10" spc="0" dirty="0" smtClean="0">
                    <a:ln w="12700">
                      <a:solidFill>
                        <a:srgbClr val="000000"/>
                      </a:solidFill>
                      <a:round/>
                      <a:headEnd/>
                      <a:tailEnd/>
                    </a:ln>
                    <a:solidFill>
                      <a:srgbClr val="FFFFFF"/>
                    </a:solidFill>
                    <a:effectLst/>
                    <a:latin typeface="Arial Black"/>
                  </a:rPr>
                  <a:t>UNIVERSAL</a:t>
                </a:r>
                <a:endParaRPr lang="en-US" sz="2800" kern="10" spc="0" dirty="0">
                  <a:ln w="12700">
                    <a:solidFill>
                      <a:srgbClr val="000000"/>
                    </a:solidFill>
                    <a:round/>
                    <a:headEnd/>
                    <a:tailEnd/>
                  </a:ln>
                  <a:solidFill>
                    <a:srgbClr val="FFFFFF"/>
                  </a:solidFill>
                  <a:effectLst/>
                  <a:latin typeface="Arial Black"/>
                </a:endParaRPr>
              </a:p>
            </p:txBody>
          </p:sp>
          <p:sp>
            <p:nvSpPr>
              <p:cNvPr id="21509" name="WordArt 5"/>
              <p:cNvSpPr>
                <a:spLocks noChangeAspect="1" noChangeArrowheads="1" noChangeShapeType="1" noTextEdit="1"/>
              </p:cNvSpPr>
              <p:nvPr/>
            </p:nvSpPr>
            <p:spPr bwMode="auto">
              <a:xfrm>
                <a:off x="9519" y="7240"/>
                <a:ext cx="3102" cy="802"/>
              </a:xfrm>
              <a:prstGeom prst="rect">
                <a:avLst/>
              </a:prstGeom>
            </p:spPr>
            <p:txBody>
              <a:bodyPr wrap="none" fromWordArt="1">
                <a:prstTxWarp prst="textPlain">
                  <a:avLst>
                    <a:gd name="adj" fmla="val 50000"/>
                  </a:avLst>
                </a:prstTxWarp>
              </a:bodyPr>
              <a:lstStyle/>
              <a:p>
                <a:pPr algn="ctr" rtl="0"/>
                <a:r>
                  <a:rPr lang="en-US" sz="3200" kern="10" spc="0" dirty="0" smtClean="0">
                    <a:ln w="12700">
                      <a:solidFill>
                        <a:srgbClr val="000000"/>
                      </a:solidFill>
                      <a:round/>
                      <a:headEnd/>
                      <a:tailEnd/>
                    </a:ln>
                    <a:solidFill>
                      <a:srgbClr val="FFFFFF"/>
                    </a:solidFill>
                    <a:effectLst/>
                    <a:latin typeface="Arial Black"/>
                  </a:rPr>
                  <a:t>WASTE</a:t>
                </a:r>
                <a:endParaRPr lang="en-US" sz="3200" kern="10" spc="0" dirty="0">
                  <a:ln w="12700">
                    <a:solidFill>
                      <a:srgbClr val="000000"/>
                    </a:solidFill>
                    <a:round/>
                    <a:headEnd/>
                    <a:tailEnd/>
                  </a:ln>
                  <a:solidFill>
                    <a:srgbClr val="FFFFFF"/>
                  </a:solidFill>
                  <a:effectLst/>
                  <a:latin typeface="Arial Black"/>
                </a:endParaRPr>
              </a:p>
            </p:txBody>
          </p:sp>
          <p:sp>
            <p:nvSpPr>
              <p:cNvPr id="21510" name="Text Box 6"/>
              <p:cNvSpPr txBox="1">
                <a:spLocks noChangeAspect="1" noChangeArrowheads="1"/>
              </p:cNvSpPr>
              <p:nvPr/>
            </p:nvSpPr>
            <p:spPr bwMode="auto">
              <a:xfrm>
                <a:off x="9667" y="8200"/>
                <a:ext cx="3692" cy="3520"/>
              </a:xfrm>
              <a:prstGeom prst="rect">
                <a:avLst/>
              </a:prstGeom>
              <a:solidFill>
                <a:srgbClr val="FFFFFF"/>
              </a:solidFill>
              <a:ln w="9525">
                <a:solidFill>
                  <a:srgbClr val="000000"/>
                </a:solidFill>
                <a:miter lim="800000"/>
                <a:headEnd/>
                <a:tailEnd/>
              </a:ln>
            </p:spPr>
            <p:txBody>
              <a:bodyPr vert="horz" wrap="square" lIns="45720" tIns="27432"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GENERATOR: 	           </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University of Houston – Clear Lake</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2700 Bay Area Blvd        </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Houston, TX 77058-1098</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(281) 283-2106</a:t>
                </a:r>
              </a:p>
              <a:p>
                <a:pPr marL="0" marR="0" lvl="0" indent="0" algn="l" defTabSz="914400" rtl="0" eaLnBrk="1" fontAlgn="base" latinLnBrk="0" hangingPunct="1">
                  <a:lnSpc>
                    <a:spcPct val="100000"/>
                  </a:lnSpc>
                  <a:spcBef>
                    <a:spcPct val="0"/>
                  </a:spcBef>
                  <a:spcAft>
                    <a:spcPts val="0"/>
                  </a:spcAft>
                  <a:buClrTx/>
                  <a:buSzTx/>
                  <a:buFontTx/>
                  <a:buNone/>
                  <a:tabLst/>
                </a:pPr>
                <a:endParaRPr kumimoji="0" lang="en-US" sz="800" b="0" i="0" u="none" strike="noStrike" cap="none" normalizeH="0" baseline="0" dirty="0" smtClean="0">
                  <a:ln>
                    <a:noFill/>
                  </a:ln>
                  <a:solidFill>
                    <a:srgbClr val="191B5D"/>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Area/Room#: ___________________________</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Name: _________________________________</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Date Started                  Date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Filling: _____________ Filled: _____________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Contents: ______________________________</a:t>
                </a:r>
              </a:p>
            </p:txBody>
          </p:sp>
        </p:grpSp>
        <p:sp>
          <p:nvSpPr>
            <p:cNvPr id="21511" name="Text Box 7"/>
            <p:cNvSpPr txBox="1">
              <a:spLocks noChangeArrowheads="1"/>
            </p:cNvSpPr>
            <p:nvPr/>
          </p:nvSpPr>
          <p:spPr bwMode="auto">
            <a:xfrm>
              <a:off x="8338" y="8360"/>
              <a:ext cx="1375" cy="20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Arial Narrow" pitchFamily="34" charset="0"/>
                  <a:cs typeface="Arial" pitchFamily="34" charset="0"/>
                </a:rPr>
                <a:t>BATTERIES, LAMPS,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Arial Narrow" pitchFamily="34" charset="0"/>
                  <a:cs typeface="Arial" pitchFamily="34" charset="0"/>
                </a:rPr>
                <a:t>PAINT &amp; PAINT RELATED MATERIAL, MERCURY SWITCHES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1512" name="Group 8"/>
          <p:cNvGrpSpPr>
            <a:grpSpLocks/>
          </p:cNvGrpSpPr>
          <p:nvPr/>
        </p:nvGrpSpPr>
        <p:grpSpPr bwMode="auto">
          <a:xfrm>
            <a:off x="5867399" y="990600"/>
            <a:ext cx="2819441" cy="2743200"/>
            <a:chOff x="1219" y="6120"/>
            <a:chExt cx="5844" cy="5760"/>
          </a:xfrm>
        </p:grpSpPr>
        <p:grpSp>
          <p:nvGrpSpPr>
            <p:cNvPr id="21513" name="Group 9"/>
            <p:cNvGrpSpPr>
              <a:grpSpLocks/>
            </p:cNvGrpSpPr>
            <p:nvPr/>
          </p:nvGrpSpPr>
          <p:grpSpPr bwMode="auto">
            <a:xfrm>
              <a:off x="1219" y="6120"/>
              <a:ext cx="5844" cy="5760"/>
              <a:chOff x="1219" y="6120"/>
              <a:chExt cx="5844" cy="5760"/>
            </a:xfrm>
          </p:grpSpPr>
          <p:grpSp>
            <p:nvGrpSpPr>
              <p:cNvPr id="21514" name="Group 10"/>
              <p:cNvGrpSpPr>
                <a:grpSpLocks/>
              </p:cNvGrpSpPr>
              <p:nvPr/>
            </p:nvGrpSpPr>
            <p:grpSpPr bwMode="auto">
              <a:xfrm>
                <a:off x="1303" y="6120"/>
                <a:ext cx="5760" cy="5760"/>
                <a:chOff x="1303" y="6120"/>
                <a:chExt cx="5760" cy="5760"/>
              </a:xfrm>
            </p:grpSpPr>
            <p:grpSp>
              <p:nvGrpSpPr>
                <p:cNvPr id="21515" name="Group 11"/>
                <p:cNvGrpSpPr>
                  <a:grpSpLocks/>
                </p:cNvGrpSpPr>
                <p:nvPr/>
              </p:nvGrpSpPr>
              <p:grpSpPr bwMode="auto">
                <a:xfrm>
                  <a:off x="1303" y="6120"/>
                  <a:ext cx="5760" cy="5760"/>
                  <a:chOff x="1303" y="6120"/>
                  <a:chExt cx="5760" cy="5760"/>
                </a:xfrm>
              </p:grpSpPr>
              <p:sp>
                <p:nvSpPr>
                  <p:cNvPr id="21516" name="Rectangle 12"/>
                  <p:cNvSpPr>
                    <a:spLocks noChangeArrowheads="1"/>
                  </p:cNvSpPr>
                  <p:nvPr/>
                </p:nvSpPr>
                <p:spPr bwMode="auto">
                  <a:xfrm>
                    <a:off x="1303" y="6120"/>
                    <a:ext cx="5760" cy="576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17" name="WordArt 13"/>
                  <p:cNvSpPr>
                    <a:spLocks noChangeAspect="1" noChangeArrowheads="1" noChangeShapeType="1" noTextEdit="1"/>
                  </p:cNvSpPr>
                  <p:nvPr/>
                </p:nvSpPr>
                <p:spPr bwMode="auto">
                  <a:xfrm>
                    <a:off x="1547" y="6316"/>
                    <a:ext cx="5326" cy="677"/>
                  </a:xfrm>
                  <a:prstGeom prst="rect">
                    <a:avLst/>
                  </a:prstGeom>
                </p:spPr>
                <p:txBody>
                  <a:bodyPr wrap="none" fromWordArt="1">
                    <a:prstTxWarp prst="textPlain">
                      <a:avLst>
                        <a:gd name="adj" fmla="val 50000"/>
                      </a:avLst>
                    </a:prstTxWarp>
                  </a:bodyPr>
                  <a:lstStyle/>
                  <a:p>
                    <a:pPr algn="ctr" rtl="0"/>
                    <a:r>
                      <a:rPr lang="en-US" sz="2800" kern="10" spc="0" dirty="0" smtClean="0">
                        <a:ln w="12700">
                          <a:solidFill>
                            <a:srgbClr val="000000"/>
                          </a:solidFill>
                          <a:round/>
                          <a:headEnd/>
                          <a:tailEnd/>
                        </a:ln>
                        <a:solidFill>
                          <a:srgbClr val="FFFFFF"/>
                        </a:solidFill>
                        <a:effectLst/>
                        <a:latin typeface="Arial Black"/>
                      </a:rPr>
                      <a:t>HAZARDOUS</a:t>
                    </a:r>
                    <a:endParaRPr lang="en-US" sz="2800" kern="10" spc="0" dirty="0">
                      <a:ln w="12700">
                        <a:solidFill>
                          <a:srgbClr val="000000"/>
                        </a:solidFill>
                        <a:round/>
                        <a:headEnd/>
                        <a:tailEnd/>
                      </a:ln>
                      <a:solidFill>
                        <a:srgbClr val="FFFFFF"/>
                      </a:solidFill>
                      <a:effectLst/>
                      <a:latin typeface="Arial Black"/>
                    </a:endParaRPr>
                  </a:p>
                </p:txBody>
              </p:sp>
              <p:sp>
                <p:nvSpPr>
                  <p:cNvPr id="21518" name="WordArt 14"/>
                  <p:cNvSpPr>
                    <a:spLocks noChangeAspect="1" noChangeArrowheads="1" noChangeShapeType="1" noTextEdit="1"/>
                  </p:cNvSpPr>
                  <p:nvPr/>
                </p:nvSpPr>
                <p:spPr bwMode="auto">
                  <a:xfrm>
                    <a:off x="2830" y="7126"/>
                    <a:ext cx="3059" cy="648"/>
                  </a:xfrm>
                  <a:prstGeom prst="rect">
                    <a:avLst/>
                  </a:prstGeom>
                </p:spPr>
                <p:txBody>
                  <a:bodyPr wrap="none" fromWordArt="1">
                    <a:prstTxWarp prst="textPlain">
                      <a:avLst>
                        <a:gd name="adj" fmla="val 50000"/>
                      </a:avLst>
                    </a:prstTxWarp>
                  </a:bodyPr>
                  <a:lstStyle/>
                  <a:p>
                    <a:pPr algn="ctr" rtl="0"/>
                    <a:r>
                      <a:rPr lang="en-US" sz="3200" kern="10" spc="0" dirty="0" smtClean="0">
                        <a:ln w="12700">
                          <a:solidFill>
                            <a:srgbClr val="000000"/>
                          </a:solidFill>
                          <a:round/>
                          <a:headEnd/>
                          <a:tailEnd/>
                        </a:ln>
                        <a:solidFill>
                          <a:srgbClr val="FFFFFF"/>
                        </a:solidFill>
                        <a:effectLst/>
                        <a:latin typeface="Arial Black"/>
                      </a:rPr>
                      <a:t>WASTE</a:t>
                    </a:r>
                    <a:endParaRPr lang="en-US" sz="3200" kern="10" spc="0" dirty="0">
                      <a:ln w="12700">
                        <a:solidFill>
                          <a:srgbClr val="000000"/>
                        </a:solidFill>
                        <a:round/>
                        <a:headEnd/>
                        <a:tailEnd/>
                      </a:ln>
                      <a:solidFill>
                        <a:srgbClr val="FFFFFF"/>
                      </a:solidFill>
                      <a:effectLst/>
                      <a:latin typeface="Arial Black"/>
                    </a:endParaRPr>
                  </a:p>
                </p:txBody>
              </p:sp>
            </p:grpSp>
            <p:sp>
              <p:nvSpPr>
                <p:cNvPr id="21519" name="Text Box 15"/>
                <p:cNvSpPr txBox="1">
                  <a:spLocks noChangeAspect="1" noChangeArrowheads="1"/>
                </p:cNvSpPr>
                <p:nvPr/>
              </p:nvSpPr>
              <p:spPr bwMode="auto">
                <a:xfrm>
                  <a:off x="1303" y="7861"/>
                  <a:ext cx="5760" cy="4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191B5D"/>
                      </a:solidFill>
                      <a:effectLst/>
                      <a:latin typeface="Arial" pitchFamily="34" charset="0"/>
                      <a:cs typeface="Arial" pitchFamily="34" charset="0"/>
                    </a:rPr>
                    <a:t>FEDERAL LAW PROHIBITS IMPROPER DISPOSAL</a:t>
                  </a:r>
                  <a:endParaRPr kumimoji="0" lang="en-US" sz="800" b="0" i="0" u="none" strike="noStrike" cap="none" normalizeH="0" baseline="0" dirty="0" smtClean="0">
                    <a:ln>
                      <a:noFill/>
                    </a:ln>
                    <a:solidFill>
                      <a:srgbClr val="191B5D"/>
                    </a:solidFill>
                    <a:effectLst/>
                    <a:latin typeface="Arial" pitchFamily="34" charset="0"/>
                    <a:cs typeface="Arial" pitchFamily="34" charset="0"/>
                  </a:endParaRPr>
                </a:p>
              </p:txBody>
            </p:sp>
          </p:grpSp>
          <p:sp>
            <p:nvSpPr>
              <p:cNvPr id="21520" name="Text Box 16"/>
              <p:cNvSpPr txBox="1">
                <a:spLocks noChangeAspect="1" noChangeArrowheads="1"/>
              </p:cNvSpPr>
              <p:nvPr/>
            </p:nvSpPr>
            <p:spPr bwMode="auto">
              <a:xfrm>
                <a:off x="1219" y="8606"/>
                <a:ext cx="1611" cy="21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900" b="0" i="0" u="none" strike="noStrike" cap="none" normalizeH="0" baseline="0" dirty="0" smtClean="0">
                  <a:ln>
                    <a:noFill/>
                  </a:ln>
                  <a:solidFill>
                    <a:srgbClr val="191B5D"/>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900" b="0" i="0" u="none" strike="noStrike" cap="none" normalizeH="0" baseline="0" dirty="0" smtClean="0">
                  <a:ln>
                    <a:noFill/>
                  </a:ln>
                  <a:solidFill>
                    <a:srgbClr val="191B5D"/>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191B5D"/>
                    </a:solidFill>
                    <a:effectLst/>
                    <a:latin typeface="Arial Narrow" pitchFamily="34" charset="0"/>
                    <a:cs typeface="Arial" pitchFamily="34" charset="0"/>
                  </a:rPr>
                  <a:t>HANDLE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191B5D"/>
                    </a:solidFill>
                    <a:effectLst/>
                    <a:latin typeface="Arial Narrow" pitchFamily="34" charset="0"/>
                    <a:cs typeface="Arial" pitchFamily="34" charset="0"/>
                  </a:rPr>
                  <a:t>WITH CARE</a:t>
                </a:r>
                <a:endParaRPr kumimoji="0" lang="en-US" sz="1800" b="0" i="0" u="none" strike="noStrike" cap="none" normalizeH="0" baseline="0" dirty="0" smtClean="0">
                  <a:ln>
                    <a:noFill/>
                  </a:ln>
                  <a:solidFill>
                    <a:srgbClr val="191B5D"/>
                  </a:solidFill>
                  <a:effectLst/>
                  <a:latin typeface="Arial" pitchFamily="34" charset="0"/>
                  <a:cs typeface="Arial" pitchFamily="34" charset="0"/>
                </a:endParaRPr>
              </a:p>
            </p:txBody>
          </p:sp>
        </p:grpSp>
        <p:sp>
          <p:nvSpPr>
            <p:cNvPr id="21521" name="Text Box 17"/>
            <p:cNvSpPr txBox="1">
              <a:spLocks noChangeAspect="1" noChangeArrowheads="1"/>
            </p:cNvSpPr>
            <p:nvPr/>
          </p:nvSpPr>
          <p:spPr bwMode="auto">
            <a:xfrm>
              <a:off x="2959" y="8212"/>
              <a:ext cx="3914" cy="3456"/>
            </a:xfrm>
            <a:prstGeom prst="rect">
              <a:avLst/>
            </a:prstGeom>
            <a:solidFill>
              <a:srgbClr val="FFFFFF"/>
            </a:solidFill>
            <a:ln w="9525">
              <a:solidFill>
                <a:srgbClr val="000000"/>
              </a:solidFill>
              <a:miter lim="800000"/>
              <a:headEnd/>
              <a:tailEnd/>
            </a:ln>
          </p:spPr>
          <p:txBody>
            <a:bodyPr vert="horz" wrap="square" lIns="45720" tIns="27432"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GENERATOR: 	           </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University of Houston – Clear Lake</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2700 Bay Area Blvd        </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Houston, TX 77058-1098</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(281) 283-2106</a:t>
              </a:r>
            </a:p>
            <a:p>
              <a:pPr marL="0" marR="0" lvl="0" indent="0" algn="l" defTabSz="914400" rtl="0" eaLnBrk="1" fontAlgn="base" latinLnBrk="0" hangingPunct="1">
                <a:lnSpc>
                  <a:spcPct val="100000"/>
                </a:lnSpc>
                <a:spcBef>
                  <a:spcPct val="0"/>
                </a:spcBef>
                <a:spcAft>
                  <a:spcPts val="0"/>
                </a:spcAft>
                <a:buClrTx/>
                <a:buSzTx/>
                <a:buFontTx/>
                <a:buNone/>
                <a:tabLst/>
              </a:pPr>
              <a:endParaRPr kumimoji="0" lang="en-US" sz="800" b="0" i="0" u="none" strike="noStrike" cap="none" normalizeH="0" baseline="0" dirty="0" smtClean="0">
                <a:ln>
                  <a:noFill/>
                </a:ln>
                <a:solidFill>
                  <a:srgbClr val="191B5D"/>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Area/Room#: __________________________</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Name: ________________________________</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Date Started                  Date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Filling: _____________ Filled: _____________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Contents: _____________________________</a:t>
              </a:r>
              <a:endParaRPr kumimoji="0" lang="en-US" sz="800" b="0" i="0" u="none" strike="noStrike" cap="none" normalizeH="0" baseline="0" dirty="0" smtClean="0">
                <a:ln>
                  <a:noFill/>
                </a:ln>
                <a:solidFill>
                  <a:srgbClr val="191B5D"/>
                </a:solidFill>
                <a:effectLst/>
                <a:latin typeface="Arial" pitchFamily="34" charset="0"/>
                <a:cs typeface="Arial" pitchFamily="34" charset="0"/>
              </a:endParaRPr>
            </a:p>
          </p:txBody>
        </p:sp>
      </p:grpSp>
      <p:grpSp>
        <p:nvGrpSpPr>
          <p:cNvPr id="21522" name="Group 18"/>
          <p:cNvGrpSpPr>
            <a:grpSpLocks/>
          </p:cNvGrpSpPr>
          <p:nvPr/>
        </p:nvGrpSpPr>
        <p:grpSpPr bwMode="auto">
          <a:xfrm>
            <a:off x="3048000" y="3886200"/>
            <a:ext cx="2743200" cy="2743200"/>
            <a:chOff x="8190" y="360"/>
            <a:chExt cx="5760" cy="5760"/>
          </a:xfrm>
        </p:grpSpPr>
        <p:grpSp>
          <p:nvGrpSpPr>
            <p:cNvPr id="21523" name="Group 19"/>
            <p:cNvGrpSpPr>
              <a:grpSpLocks/>
            </p:cNvGrpSpPr>
            <p:nvPr/>
          </p:nvGrpSpPr>
          <p:grpSpPr bwMode="auto">
            <a:xfrm>
              <a:off x="8190" y="360"/>
              <a:ext cx="5760" cy="5760"/>
              <a:chOff x="8190" y="360"/>
              <a:chExt cx="5760" cy="5760"/>
            </a:xfrm>
          </p:grpSpPr>
          <p:grpSp>
            <p:nvGrpSpPr>
              <p:cNvPr id="21524" name="Group 20"/>
              <p:cNvGrpSpPr>
                <a:grpSpLocks/>
              </p:cNvGrpSpPr>
              <p:nvPr/>
            </p:nvGrpSpPr>
            <p:grpSpPr bwMode="auto">
              <a:xfrm>
                <a:off x="8190" y="360"/>
                <a:ext cx="5760" cy="5760"/>
                <a:chOff x="8190" y="360"/>
                <a:chExt cx="5760" cy="5760"/>
              </a:xfrm>
            </p:grpSpPr>
            <p:sp>
              <p:nvSpPr>
                <p:cNvPr id="21525" name="Rectangle 21"/>
                <p:cNvSpPr>
                  <a:spLocks noChangeArrowheads="1"/>
                </p:cNvSpPr>
                <p:nvPr/>
              </p:nvSpPr>
              <p:spPr bwMode="auto">
                <a:xfrm>
                  <a:off x="8190" y="360"/>
                  <a:ext cx="5760" cy="5760"/>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26" name="Text Box 22"/>
                <p:cNvSpPr txBox="1">
                  <a:spLocks noChangeAspect="1" noChangeArrowheads="1"/>
                </p:cNvSpPr>
                <p:nvPr/>
              </p:nvSpPr>
              <p:spPr bwMode="auto">
                <a:xfrm>
                  <a:off x="8317" y="2600"/>
                  <a:ext cx="1620" cy="29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FFFFFF"/>
                      </a:solidFill>
                      <a:effectLst/>
                      <a:latin typeface="Arial Narrow" pitchFamily="34" charset="0"/>
                      <a:cs typeface="Arial" pitchFamily="34" charset="0"/>
                    </a:rPr>
                    <a:t>CHEMICAL WASTES ARE SUBJECT TO TREATMENT AND/OR DISPOSAL THROUGH ENVIRONMENTAL HEALTH &amp; SAFETY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527" name="WordArt 23"/>
              <p:cNvSpPr>
                <a:spLocks noChangeAspect="1" noChangeArrowheads="1" noChangeShapeType="1" noTextEdit="1"/>
              </p:cNvSpPr>
              <p:nvPr/>
            </p:nvSpPr>
            <p:spPr bwMode="auto">
              <a:xfrm>
                <a:off x="8352" y="600"/>
                <a:ext cx="5472" cy="670"/>
              </a:xfrm>
              <a:prstGeom prst="rect">
                <a:avLst/>
              </a:prstGeom>
            </p:spPr>
            <p:txBody>
              <a:bodyPr wrap="none" fromWordArt="1">
                <a:prstTxWarp prst="textPlain">
                  <a:avLst>
                    <a:gd name="adj" fmla="val 50000"/>
                  </a:avLst>
                </a:prstTxWarp>
              </a:bodyPr>
              <a:lstStyle/>
              <a:p>
                <a:pPr algn="ctr" rtl="0"/>
                <a:r>
                  <a:rPr lang="en-US" sz="2400" kern="10" spc="0" smtClean="0">
                    <a:ln w="9525">
                      <a:solidFill>
                        <a:srgbClr val="000000"/>
                      </a:solidFill>
                      <a:round/>
                      <a:headEnd/>
                      <a:tailEnd/>
                    </a:ln>
                    <a:solidFill>
                      <a:srgbClr val="FFFFFF"/>
                    </a:solidFill>
                    <a:effectLst/>
                    <a:latin typeface="Arial Black"/>
                  </a:rPr>
                  <a:t>NON-HAZARDOUS</a:t>
                </a:r>
                <a:endParaRPr lang="en-US" sz="2400" kern="10" spc="0">
                  <a:ln w="9525">
                    <a:solidFill>
                      <a:srgbClr val="000000"/>
                    </a:solidFill>
                    <a:round/>
                    <a:headEnd/>
                    <a:tailEnd/>
                  </a:ln>
                  <a:solidFill>
                    <a:srgbClr val="FFFFFF"/>
                  </a:solidFill>
                  <a:effectLst/>
                  <a:latin typeface="Arial Black"/>
                </a:endParaRPr>
              </a:p>
            </p:txBody>
          </p:sp>
          <p:sp>
            <p:nvSpPr>
              <p:cNvPr id="21528" name="WordArt 24"/>
              <p:cNvSpPr>
                <a:spLocks noChangeAspect="1" noChangeArrowheads="1" noChangeShapeType="1" noTextEdit="1"/>
              </p:cNvSpPr>
              <p:nvPr/>
            </p:nvSpPr>
            <p:spPr bwMode="auto">
              <a:xfrm>
                <a:off x="8352" y="1375"/>
                <a:ext cx="5472" cy="670"/>
              </a:xfrm>
              <a:prstGeom prst="rect">
                <a:avLst/>
              </a:prstGeom>
            </p:spPr>
            <p:txBody>
              <a:bodyPr wrap="none" fromWordArt="1">
                <a:prstTxWarp prst="textPlain">
                  <a:avLst>
                    <a:gd name="adj" fmla="val 50000"/>
                  </a:avLst>
                </a:prstTxWarp>
              </a:bodyPr>
              <a:lstStyle/>
              <a:p>
                <a:pPr algn="ctr" rtl="0"/>
                <a:r>
                  <a:rPr lang="en-US" sz="2400" kern="10" spc="0" smtClean="0">
                    <a:ln w="9525">
                      <a:solidFill>
                        <a:srgbClr val="000000"/>
                      </a:solidFill>
                      <a:round/>
                      <a:headEnd/>
                      <a:tailEnd/>
                    </a:ln>
                    <a:solidFill>
                      <a:srgbClr val="FFFFFF"/>
                    </a:solidFill>
                    <a:effectLst/>
                    <a:latin typeface="Arial Black"/>
                  </a:rPr>
                  <a:t>CHEMICAL WASTE</a:t>
                </a:r>
                <a:endParaRPr lang="en-US" sz="2400" kern="10" spc="0">
                  <a:ln w="9525">
                    <a:solidFill>
                      <a:srgbClr val="000000"/>
                    </a:solidFill>
                    <a:round/>
                    <a:headEnd/>
                    <a:tailEnd/>
                  </a:ln>
                  <a:solidFill>
                    <a:srgbClr val="FFFFFF"/>
                  </a:solidFill>
                  <a:effectLst/>
                  <a:latin typeface="Arial Black"/>
                </a:endParaRPr>
              </a:p>
            </p:txBody>
          </p:sp>
        </p:grpSp>
        <p:sp>
          <p:nvSpPr>
            <p:cNvPr id="21529" name="Text Box 25"/>
            <p:cNvSpPr txBox="1">
              <a:spLocks noChangeAspect="1" noChangeArrowheads="1"/>
            </p:cNvSpPr>
            <p:nvPr/>
          </p:nvSpPr>
          <p:spPr bwMode="auto">
            <a:xfrm>
              <a:off x="10010" y="2293"/>
              <a:ext cx="3703" cy="3576"/>
            </a:xfrm>
            <a:prstGeom prst="rect">
              <a:avLst/>
            </a:prstGeom>
            <a:solidFill>
              <a:srgbClr val="FFFFFF"/>
            </a:solidFill>
            <a:ln w="9525">
              <a:solidFill>
                <a:srgbClr val="000000"/>
              </a:solidFill>
              <a:miter lim="800000"/>
              <a:headEnd/>
              <a:tailEnd/>
            </a:ln>
          </p:spPr>
          <p:txBody>
            <a:bodyPr vert="horz" wrap="square" lIns="45720" tIns="27432"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GENERATOR: 	           </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University of Houston – Clear Lake</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2700 Bay Area Blvd        </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Houston, TX 77058-1098</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(281) 283-2106</a:t>
              </a:r>
            </a:p>
            <a:p>
              <a:pPr marL="0" marR="0" lvl="0" indent="0" algn="l" defTabSz="914400" rtl="0" eaLnBrk="1" fontAlgn="base" latinLnBrk="0" hangingPunct="1">
                <a:lnSpc>
                  <a:spcPct val="100000"/>
                </a:lnSpc>
                <a:spcBef>
                  <a:spcPct val="0"/>
                </a:spcBef>
                <a:spcAft>
                  <a:spcPts val="0"/>
                </a:spcAft>
                <a:buClrTx/>
                <a:buSzTx/>
                <a:buFontTx/>
                <a:buNone/>
                <a:tabLst/>
              </a:pPr>
              <a:endParaRPr kumimoji="0" lang="en-US" sz="800" b="0" i="0" u="none" strike="noStrike" cap="none" normalizeH="0" baseline="0" dirty="0" smtClean="0">
                <a:ln>
                  <a:noFill/>
                </a:ln>
                <a:solidFill>
                  <a:srgbClr val="191B5D"/>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Area/Room#: ________________________</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Name: _____________________________</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Date Started                  Date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Filling: ____________ Filled: ___________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191B5D"/>
                  </a:solidFill>
                  <a:effectLst/>
                  <a:latin typeface="Arial Narrow" pitchFamily="34" charset="0"/>
                  <a:cs typeface="Arial" pitchFamily="34" charset="0"/>
                </a:rPr>
                <a:t>Contents: ____________________________</a:t>
              </a:r>
              <a:endParaRPr kumimoji="0" lang="en-US" sz="800" b="0" i="0" u="none" strike="noStrike" cap="none" normalizeH="0" baseline="0" dirty="0" smtClean="0">
                <a:ln>
                  <a:noFill/>
                </a:ln>
                <a:solidFill>
                  <a:srgbClr val="191B5D"/>
                </a:solidFill>
                <a:effectLst/>
                <a:latin typeface="Arial" pitchFamily="34" charset="0"/>
                <a:cs typeface="Arial" pitchFamily="34" charset="0"/>
              </a:endParaRPr>
            </a:p>
          </p:txBody>
        </p:sp>
      </p:grpSp>
      <p:sp>
        <p:nvSpPr>
          <p:cNvPr id="83" name="TextBox 82"/>
          <p:cNvSpPr txBox="1"/>
          <p:nvPr/>
        </p:nvSpPr>
        <p:spPr>
          <a:xfrm>
            <a:off x="2819400" y="2362200"/>
            <a:ext cx="3048000" cy="923330"/>
          </a:xfrm>
          <a:prstGeom prst="rect">
            <a:avLst/>
          </a:prstGeom>
          <a:noFill/>
        </p:spPr>
        <p:txBody>
          <a:bodyPr wrap="square" rtlCol="0">
            <a:spAutoFit/>
          </a:bodyPr>
          <a:lstStyle/>
          <a:p>
            <a:r>
              <a:rPr lang="en-US" sz="1800" b="0" dirty="0" smtClean="0">
                <a:solidFill>
                  <a:srgbClr val="202276"/>
                </a:solidFill>
              </a:rPr>
              <a:t>These are waste labels typically used for drums, buckets, or pallets</a:t>
            </a:r>
            <a:endParaRPr lang="en-US" sz="1800" b="0" dirty="0">
              <a:solidFill>
                <a:srgbClr val="202276"/>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rgbClr val="2C13E7"/>
      </a:dk1>
      <a:lt1>
        <a:srgbClr val="FFFFFF"/>
      </a:lt1>
      <a:dk2>
        <a:srgbClr val="2C13E7"/>
      </a:dk2>
      <a:lt2>
        <a:srgbClr val="D8E1FC"/>
      </a:lt2>
      <a:accent1>
        <a:srgbClr val="00823B"/>
      </a:accent1>
      <a:accent2>
        <a:srgbClr val="3C6CF2"/>
      </a:accent2>
      <a:accent3>
        <a:srgbClr val="00823B"/>
      </a:accent3>
      <a:accent4>
        <a:srgbClr val="FAB816"/>
      </a:accent4>
      <a:accent5>
        <a:srgbClr val="FEF000"/>
      </a:accent5>
      <a:accent6>
        <a:srgbClr val="FEF000"/>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UHCL Template-Lisa">
      <a:dk1>
        <a:srgbClr val="FFF6DC"/>
      </a:dk1>
      <a:lt1>
        <a:srgbClr val="FFF6DC"/>
      </a:lt1>
      <a:dk2>
        <a:srgbClr val="FFF6DC"/>
      </a:dk2>
      <a:lt2>
        <a:srgbClr val="D8E1FC"/>
      </a:lt2>
      <a:accent1>
        <a:srgbClr val="009FC2"/>
      </a:accent1>
      <a:accent2>
        <a:srgbClr val="00823B"/>
      </a:accent2>
      <a:accent3>
        <a:srgbClr val="0078AE"/>
      </a:accent3>
      <a:accent4>
        <a:srgbClr val="FAB816"/>
      </a:accent4>
      <a:accent5>
        <a:srgbClr val="00A84C"/>
      </a:accent5>
      <a:accent6>
        <a:srgbClr val="FEF000"/>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8865</TotalTime>
  <Words>1813</Words>
  <Application>Microsoft Office PowerPoint</Application>
  <PresentationFormat>On-screen Show (4:3)</PresentationFormat>
  <Paragraphs>223</Paragraphs>
  <Slides>23</Slides>
  <Notes>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Flow</vt:lpstr>
      <vt:lpstr>1_Flow</vt:lpstr>
      <vt:lpstr>UHCL Environmental Training</vt:lpstr>
      <vt:lpstr>RCRA Resource Conservation and Recovery Act  (Waste)</vt:lpstr>
      <vt:lpstr>Resource Conservation and Recovery Act  (RCRA)</vt:lpstr>
      <vt:lpstr>Resource Conservation and Recovery Act  (RCRA)</vt:lpstr>
      <vt:lpstr>PowerPoint Presentation</vt:lpstr>
      <vt:lpstr>PowerPoint Presentation</vt:lpstr>
      <vt:lpstr>RCRA: Waste Types</vt:lpstr>
      <vt:lpstr>RCRA: Waste Labeling</vt:lpstr>
      <vt:lpstr>Waste Labeling</vt:lpstr>
      <vt:lpstr>Waste Labeling</vt:lpstr>
      <vt:lpstr>Container Management</vt:lpstr>
      <vt:lpstr>Container Management</vt:lpstr>
      <vt:lpstr>Waste Rules</vt:lpstr>
      <vt:lpstr>Waste Storage Areas</vt:lpstr>
      <vt:lpstr>Quiz - Matching</vt:lpstr>
      <vt:lpstr>RCRA Take Home</vt:lpstr>
      <vt:lpstr>SPCC PLAN</vt:lpstr>
      <vt:lpstr>SPCC: Oil Spill Prevention</vt:lpstr>
      <vt:lpstr>PowerPoint Presentation</vt:lpstr>
      <vt:lpstr>PowerPoint Presentation</vt:lpstr>
      <vt:lpstr>STORMWATER POLLUTION PREVENTION PLAN</vt:lpstr>
      <vt:lpstr>Stormwater Pollution Prevention</vt:lpstr>
      <vt:lpstr>Toxic Substances Control Act (TSCA)</vt:lpstr>
    </vt:vector>
  </TitlesOfParts>
  <Company>Vincent Advertising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EH&amp;S Coordinator</dc:title>
  <dc:subject>Environmental Training</dc:subject>
  <dc:creator>Lisa Coen</dc:creator>
  <cp:keywords>RCRA, SPCC, Stormwater, TSCA</cp:keywords>
  <dc:description>Originally created for industrial setting.  Modified for University use.</dc:description>
  <cp:lastModifiedBy>Coen, Lisa Joy</cp:lastModifiedBy>
  <cp:revision>484</cp:revision>
  <cp:lastPrinted>2012-08-21T15:32:52Z</cp:lastPrinted>
  <dcterms:created xsi:type="dcterms:W3CDTF">2003-05-21T02:03:33Z</dcterms:created>
  <dcterms:modified xsi:type="dcterms:W3CDTF">2013-08-23T22:34:16Z</dcterms:modified>
</cp:coreProperties>
</file>