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74" r:id="rId3"/>
    <p:sldId id="276" r:id="rId4"/>
    <p:sldId id="270" r:id="rId5"/>
    <p:sldId id="263" r:id="rId6"/>
    <p:sldId id="264" r:id="rId7"/>
    <p:sldId id="265" r:id="rId8"/>
    <p:sldId id="266" r:id="rId9"/>
    <p:sldId id="267" r:id="rId10"/>
    <p:sldId id="257" r:id="rId11"/>
    <p:sldId id="258" r:id="rId12"/>
    <p:sldId id="259" r:id="rId13"/>
    <p:sldId id="260" r:id="rId14"/>
    <p:sldId id="269" r:id="rId15"/>
    <p:sldId id="262" r:id="rId16"/>
    <p:sldId id="275" r:id="rId17"/>
    <p:sldId id="261" r:id="rId18"/>
    <p:sldId id="271" r:id="rId19"/>
    <p:sldId id="26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114" d="100"/>
          <a:sy n="114" d="100"/>
        </p:scale>
        <p:origin x="30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6CACFB-5403-4D59-9CFB-83A8562EBFE6}"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342698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6CACFB-5403-4D59-9CFB-83A8562EBFE6}"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3541171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6CACFB-5403-4D59-9CFB-83A8562EBFE6}"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97BBE-B303-4C57-AA48-1569290576DB}"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81442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6CACFB-5403-4D59-9CFB-83A8562EBFE6}"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34790792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6CACFB-5403-4D59-9CFB-83A8562EBFE6}"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97BBE-B303-4C57-AA48-1569290576D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897495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6CACFB-5403-4D59-9CFB-83A8562EBFE6}"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2197098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CACFB-5403-4D59-9CFB-83A8562EBFE6}"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974415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CACFB-5403-4D59-9CFB-83A8562EBFE6}"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1666040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CACFB-5403-4D59-9CFB-83A8562EBFE6}"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493282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6CACFB-5403-4D59-9CFB-83A8562EBFE6}" type="datetimeFigureOut">
              <a:rPr lang="en-US" smtClean="0"/>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1434421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6CACFB-5403-4D59-9CFB-83A8562EBFE6}" type="datetimeFigureOut">
              <a:rPr lang="en-US" smtClean="0"/>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3569932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6CACFB-5403-4D59-9CFB-83A8562EBFE6}" type="datetimeFigureOut">
              <a:rPr lang="en-US" smtClean="0"/>
              <a:t>6/15/2021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3647310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56CACFB-5403-4D59-9CFB-83A8562EBFE6}" type="datetimeFigureOut">
              <a:rPr lang="en-US" smtClean="0"/>
              <a:t>6/15/2021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1990542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6CACFB-5403-4D59-9CFB-83A8562EBFE6}" type="datetimeFigureOut">
              <a:rPr lang="en-US" smtClean="0"/>
              <a:t>6/15/2021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2015474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6CACFB-5403-4D59-9CFB-83A8562EBFE6}" type="datetimeFigureOut">
              <a:rPr lang="en-US" smtClean="0"/>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580651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56CACFB-5403-4D59-9CFB-83A8562EBFE6}" type="datetimeFigureOut">
              <a:rPr lang="en-US" smtClean="0"/>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B97BBE-B303-4C57-AA48-1569290576DB}" type="slidenum">
              <a:rPr lang="en-US" smtClean="0"/>
              <a:t>‹#›</a:t>
            </a:fld>
            <a:endParaRPr lang="en-US"/>
          </a:p>
        </p:txBody>
      </p:sp>
    </p:spTree>
    <p:extLst>
      <p:ext uri="{BB962C8B-B14F-4D97-AF65-F5344CB8AC3E}">
        <p14:creationId xmlns:p14="http://schemas.microsoft.com/office/powerpoint/2010/main" val="1755000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56CACFB-5403-4D59-9CFB-83A8562EBFE6}" type="datetimeFigureOut">
              <a:rPr lang="en-US" smtClean="0"/>
              <a:t>6/15/2021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5B97BBE-B303-4C57-AA48-1569290576DB}" type="slidenum">
              <a:rPr lang="en-US" smtClean="0"/>
              <a:t>‹#›</a:t>
            </a:fld>
            <a:endParaRPr lang="en-US"/>
          </a:p>
        </p:txBody>
      </p:sp>
    </p:spTree>
    <p:extLst>
      <p:ext uri="{BB962C8B-B14F-4D97-AF65-F5344CB8AC3E}">
        <p14:creationId xmlns:p14="http://schemas.microsoft.com/office/powerpoint/2010/main" val="3720844221"/>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file:///\\b3308-adm\admfine\college-division%20bus%20admin\Budget%20Development\Budget_Development_Checklist_2-24-2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2808A-9152-4070-A1D7-5BF07578D042}"/>
              </a:ext>
            </a:extLst>
          </p:cNvPr>
          <p:cNvSpPr>
            <a:spLocks noGrp="1"/>
          </p:cNvSpPr>
          <p:nvPr>
            <p:ph type="ctrTitle"/>
          </p:nvPr>
        </p:nvSpPr>
        <p:spPr>
          <a:xfrm>
            <a:off x="961782" y="1782698"/>
            <a:ext cx="7766936" cy="1646302"/>
          </a:xfrm>
        </p:spPr>
        <p:txBody>
          <a:bodyPr/>
          <a:lstStyle/>
          <a:p>
            <a:r>
              <a:rPr lang="en-US" dirty="0"/>
              <a:t>Budget Development Process for DBA/CBA’s</a:t>
            </a:r>
          </a:p>
        </p:txBody>
      </p:sp>
      <p:sp>
        <p:nvSpPr>
          <p:cNvPr id="3" name="TextBox 2">
            <a:extLst>
              <a:ext uri="{FF2B5EF4-FFF2-40B4-BE49-F238E27FC236}">
                <a16:creationId xmlns:a16="http://schemas.microsoft.com/office/drawing/2014/main" id="{C70E1AD7-DCE5-4FE9-84AC-7472FEC08FE3}"/>
              </a:ext>
            </a:extLst>
          </p:cNvPr>
          <p:cNvSpPr txBox="1"/>
          <p:nvPr/>
        </p:nvSpPr>
        <p:spPr>
          <a:xfrm>
            <a:off x="1524000" y="3892492"/>
            <a:ext cx="9144000" cy="2062103"/>
          </a:xfrm>
          <a:prstGeom prst="rect">
            <a:avLst/>
          </a:prstGeom>
          <a:noFill/>
        </p:spPr>
        <p:txBody>
          <a:bodyPr wrap="square" rtlCol="0">
            <a:spAutoFit/>
          </a:bodyPr>
          <a:lstStyle/>
          <a:p>
            <a:pPr algn="ctr"/>
            <a:r>
              <a:rPr lang="en-US" sz="3200" dirty="0"/>
              <a:t>Budget Development Checklist</a:t>
            </a:r>
          </a:p>
          <a:p>
            <a:pPr algn="ctr"/>
            <a:r>
              <a:rPr lang="en-US" sz="3200" dirty="0" err="1"/>
              <a:t>CoogPlan</a:t>
            </a:r>
            <a:r>
              <a:rPr lang="en-US" sz="3200" dirty="0"/>
              <a:t> HR Funding Sources</a:t>
            </a:r>
          </a:p>
          <a:p>
            <a:pPr algn="ctr"/>
            <a:r>
              <a:rPr lang="en-US" sz="3200" dirty="0" err="1"/>
              <a:t>CoogPlan</a:t>
            </a:r>
            <a:r>
              <a:rPr lang="en-US" sz="3200" dirty="0"/>
              <a:t> Budget Data Extractor</a:t>
            </a:r>
          </a:p>
          <a:p>
            <a:pPr algn="ctr"/>
            <a:r>
              <a:rPr lang="en-US" sz="3200" dirty="0"/>
              <a:t>Funding Requests</a:t>
            </a:r>
          </a:p>
        </p:txBody>
      </p:sp>
    </p:spTree>
    <p:extLst>
      <p:ext uri="{BB962C8B-B14F-4D97-AF65-F5344CB8AC3E}">
        <p14:creationId xmlns:p14="http://schemas.microsoft.com/office/powerpoint/2010/main" val="2971813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0E2C8-3AE1-494F-9D42-60B4AAB98B2A}"/>
              </a:ext>
            </a:extLst>
          </p:cNvPr>
          <p:cNvSpPr>
            <a:spLocks noGrp="1"/>
          </p:cNvSpPr>
          <p:nvPr>
            <p:ph type="title"/>
          </p:nvPr>
        </p:nvSpPr>
        <p:spPr>
          <a:xfrm>
            <a:off x="-59422" y="142510"/>
            <a:ext cx="10515600" cy="1015172"/>
          </a:xfrm>
        </p:spPr>
        <p:txBody>
          <a:bodyPr>
            <a:normAutofit/>
          </a:bodyPr>
          <a:lstStyle/>
          <a:p>
            <a:pPr algn="ctr"/>
            <a:r>
              <a:rPr lang="en-US" sz="3200" b="1" u="sng" dirty="0" err="1"/>
              <a:t>CoogPlan</a:t>
            </a:r>
            <a:r>
              <a:rPr lang="en-US" sz="3200" b="1" u="sng" dirty="0"/>
              <a:t> Budget Data Extractor</a:t>
            </a:r>
          </a:p>
        </p:txBody>
      </p:sp>
      <p:sp>
        <p:nvSpPr>
          <p:cNvPr id="3" name="Content Placeholder 2">
            <a:extLst>
              <a:ext uri="{FF2B5EF4-FFF2-40B4-BE49-F238E27FC236}">
                <a16:creationId xmlns:a16="http://schemas.microsoft.com/office/drawing/2014/main" id="{96E2BFE6-9801-40E9-8B0E-183F35D1D57C}"/>
              </a:ext>
            </a:extLst>
          </p:cNvPr>
          <p:cNvSpPr>
            <a:spLocks noGrp="1"/>
          </p:cNvSpPr>
          <p:nvPr>
            <p:ph idx="1"/>
          </p:nvPr>
        </p:nvSpPr>
        <p:spPr>
          <a:xfrm>
            <a:off x="369116" y="1006680"/>
            <a:ext cx="9185945" cy="5708810"/>
          </a:xfrm>
        </p:spPr>
        <p:txBody>
          <a:bodyPr>
            <a:normAutofit fontScale="55000" lnSpcReduction="20000"/>
          </a:bodyPr>
          <a:lstStyle/>
          <a:p>
            <a:pPr>
              <a:buFont typeface="Wingdings" panose="05000000000000000000" pitchFamily="2" charset="2"/>
              <a:buChar char="Ø"/>
            </a:pPr>
            <a:r>
              <a:rPr lang="en-US" sz="2600" dirty="0"/>
              <a:t>The </a:t>
            </a:r>
            <a:r>
              <a:rPr lang="en-US" sz="2600" dirty="0" err="1"/>
              <a:t>Coogplan</a:t>
            </a:r>
            <a:r>
              <a:rPr lang="en-US" sz="2600" dirty="0"/>
              <a:t> Budget Data Extractor will show the base budget allocated for each cost center by budget node. It also shows the base FTEs in the cost center. </a:t>
            </a:r>
            <a:endParaRPr lang="en-US" sz="1600" dirty="0"/>
          </a:p>
          <a:p>
            <a:pPr>
              <a:buFont typeface="Wingdings" panose="05000000000000000000" pitchFamily="2" charset="2"/>
              <a:buChar char="Ø"/>
            </a:pPr>
            <a:r>
              <a:rPr lang="en-US" sz="2600" dirty="0"/>
              <a:t>Besides the Cost Center </a:t>
            </a:r>
            <a:r>
              <a:rPr lang="en-US" sz="2600" dirty="0" err="1"/>
              <a:t>chartfields</a:t>
            </a:r>
            <a:r>
              <a:rPr lang="en-US" sz="2600" dirty="0"/>
              <a:t>, there are 11 other columns on this table:</a:t>
            </a:r>
          </a:p>
          <a:p>
            <a:pPr>
              <a:buFont typeface="Wingdings" panose="05000000000000000000" pitchFamily="2" charset="2"/>
              <a:buChar char="Ø"/>
            </a:pPr>
            <a:endParaRPr lang="en-US" sz="2600" dirty="0"/>
          </a:p>
          <a:p>
            <a:pPr marL="514350" lvl="0" indent="-514350">
              <a:buFont typeface="+mj-lt"/>
              <a:buAutoNum type="arabicPeriod"/>
            </a:pPr>
            <a:r>
              <a:rPr lang="en-US" sz="2200" b="1" u="sng" dirty="0"/>
              <a:t>Budget Year:</a:t>
            </a:r>
            <a:r>
              <a:rPr lang="en-US" sz="2200" dirty="0"/>
              <a:t> </a:t>
            </a:r>
            <a:r>
              <a:rPr lang="en-US" sz="1900" dirty="0"/>
              <a:t>This is year that we are proposing the budget for (FY 22)</a:t>
            </a:r>
          </a:p>
          <a:p>
            <a:pPr lvl="1"/>
            <a:r>
              <a:rPr lang="en-US" sz="1900" dirty="0"/>
              <a:t>The example will say FY21 but that is because it was created before the FY 22 budget load and the amounts are from the FY21 load. </a:t>
            </a:r>
          </a:p>
          <a:p>
            <a:pPr marL="457200" lvl="1" indent="0">
              <a:buNone/>
            </a:pPr>
            <a:endParaRPr lang="en-US" dirty="0"/>
          </a:p>
          <a:p>
            <a:pPr marL="514350" lvl="0" indent="-514350">
              <a:buFont typeface="+mj-lt"/>
              <a:buAutoNum type="arabicPeriod"/>
            </a:pPr>
            <a:r>
              <a:rPr lang="en-US" sz="2200" b="1" u="sng" dirty="0"/>
              <a:t>Base Budget Amount:</a:t>
            </a:r>
            <a:r>
              <a:rPr lang="en-US" sz="2200" dirty="0"/>
              <a:t> </a:t>
            </a:r>
            <a:r>
              <a:rPr lang="en-US" sz="1900" dirty="0"/>
              <a:t>This is the base budget that was loaded on April 1, 2021. This column will show the amounts allocated for each budget node.</a:t>
            </a:r>
          </a:p>
          <a:p>
            <a:pPr lvl="1"/>
            <a:r>
              <a:rPr lang="en-US" sz="1900" dirty="0"/>
              <a:t>This column should not be edited by the DBA/CBA</a:t>
            </a:r>
          </a:p>
          <a:p>
            <a:pPr marL="457200" lvl="1" indent="0">
              <a:buNone/>
            </a:pPr>
            <a:endParaRPr lang="en-US" dirty="0"/>
          </a:p>
          <a:p>
            <a:pPr marL="514350" lvl="0" indent="-514350">
              <a:buFont typeface="+mj-lt"/>
              <a:buAutoNum type="arabicPeriod"/>
            </a:pPr>
            <a:r>
              <a:rPr lang="en-US" sz="2200" b="1" u="sng" dirty="0"/>
              <a:t>Proposed Budget Amount:</a:t>
            </a:r>
            <a:r>
              <a:rPr lang="en-US" sz="2200" dirty="0"/>
              <a:t> </a:t>
            </a:r>
            <a:r>
              <a:rPr lang="en-US" sz="1900" dirty="0"/>
              <a:t>This is where you are going to create your FY22 Budget.</a:t>
            </a:r>
          </a:p>
          <a:p>
            <a:pPr lvl="1"/>
            <a:r>
              <a:rPr lang="en-US" sz="1900" dirty="0"/>
              <a:t>You will use this column to shift funding around and place it in the appropriate CC or nodes for FY 22.</a:t>
            </a:r>
          </a:p>
          <a:p>
            <a:pPr lvl="1"/>
            <a:r>
              <a:rPr lang="en-US" sz="1900" dirty="0"/>
              <a:t>If you need to add new nodes then add a line and fill out the chart field information for the new node then continue with the rest of the columns.</a:t>
            </a:r>
          </a:p>
          <a:p>
            <a:pPr marL="457200" lvl="1" indent="0">
              <a:buNone/>
            </a:pPr>
            <a:endParaRPr lang="en-US" dirty="0"/>
          </a:p>
          <a:p>
            <a:pPr marL="514350" lvl="0" indent="-514350">
              <a:buFont typeface="+mj-lt"/>
              <a:buAutoNum type="arabicPeriod"/>
            </a:pPr>
            <a:r>
              <a:rPr lang="en-US" sz="2200" b="1" u="sng" dirty="0"/>
              <a:t>Budget Change Amount:</a:t>
            </a:r>
            <a:r>
              <a:rPr lang="en-US" sz="2200" dirty="0"/>
              <a:t> </a:t>
            </a:r>
            <a:r>
              <a:rPr lang="en-US" sz="1900" dirty="0"/>
              <a:t>This column will show the change from the proposed column when compared to the base column.</a:t>
            </a:r>
          </a:p>
          <a:p>
            <a:pPr lvl="1"/>
            <a:r>
              <a:rPr lang="en-US" sz="1900" dirty="0"/>
              <a:t>Utilize this column to ensure you stay in balance.</a:t>
            </a:r>
          </a:p>
          <a:p>
            <a:pPr lvl="1"/>
            <a:r>
              <a:rPr lang="en-US" sz="1900" dirty="0"/>
              <a:t>This column is auto-calculated and should not be edited by the DBA/CBA</a:t>
            </a:r>
          </a:p>
          <a:p>
            <a:pPr marL="457200" lvl="1" indent="0">
              <a:buNone/>
            </a:pPr>
            <a:endParaRPr lang="en-US" dirty="0"/>
          </a:p>
          <a:p>
            <a:pPr marL="514350" lvl="0" indent="-514350">
              <a:buFont typeface="+mj-lt"/>
              <a:buAutoNum type="arabicPeriod"/>
            </a:pPr>
            <a:r>
              <a:rPr lang="en-US" sz="2200" b="1" u="sng" dirty="0"/>
              <a:t>Base Budget FTE:</a:t>
            </a:r>
            <a:r>
              <a:rPr lang="en-US" sz="2200" dirty="0"/>
              <a:t>  </a:t>
            </a:r>
            <a:r>
              <a:rPr lang="en-US" sz="1900" dirty="0"/>
              <a:t>This is the total number of FTEs allocated to that CC</a:t>
            </a:r>
          </a:p>
          <a:p>
            <a:pPr lvl="1"/>
            <a:r>
              <a:rPr lang="en-US" sz="1900" dirty="0"/>
              <a:t>This total should be the same total reflected on the </a:t>
            </a:r>
            <a:r>
              <a:rPr lang="en-US" sz="1900" dirty="0" err="1"/>
              <a:t>Coogplan</a:t>
            </a:r>
            <a:r>
              <a:rPr lang="en-US" sz="1900" dirty="0"/>
              <a:t> HR Funding Source table</a:t>
            </a:r>
          </a:p>
          <a:p>
            <a:pPr lvl="1"/>
            <a:r>
              <a:rPr lang="en-US" sz="1900" dirty="0"/>
              <a:t>This column should not be edited by the DBA/CBA.</a:t>
            </a:r>
          </a:p>
          <a:p>
            <a:pPr marL="457200" lvl="1" indent="0">
              <a:buNone/>
            </a:pPr>
            <a:endParaRPr lang="en-US" dirty="0"/>
          </a:p>
          <a:p>
            <a:endParaRPr lang="en-US" dirty="0"/>
          </a:p>
        </p:txBody>
      </p:sp>
    </p:spTree>
    <p:extLst>
      <p:ext uri="{BB962C8B-B14F-4D97-AF65-F5344CB8AC3E}">
        <p14:creationId xmlns:p14="http://schemas.microsoft.com/office/powerpoint/2010/main" val="3110871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7B3E29-A0F7-4883-9DCD-28D93DFC2835}"/>
              </a:ext>
            </a:extLst>
          </p:cNvPr>
          <p:cNvSpPr>
            <a:spLocks noGrp="1"/>
          </p:cNvSpPr>
          <p:nvPr>
            <p:ph idx="1"/>
          </p:nvPr>
        </p:nvSpPr>
        <p:spPr>
          <a:xfrm>
            <a:off x="257263" y="297810"/>
            <a:ext cx="8853182" cy="6379828"/>
          </a:xfrm>
        </p:spPr>
        <p:txBody>
          <a:bodyPr>
            <a:normAutofit fontScale="77500" lnSpcReduction="20000"/>
          </a:bodyPr>
          <a:lstStyle/>
          <a:p>
            <a:pPr marL="514350" lvl="0" indent="-514350">
              <a:buFont typeface="+mj-lt"/>
              <a:buAutoNum type="arabicPeriod" startAt="6"/>
            </a:pPr>
            <a:r>
              <a:rPr lang="en-US" sz="1400" b="1" u="sng" dirty="0"/>
              <a:t> Proposed Budget FTE:</a:t>
            </a:r>
            <a:r>
              <a:rPr lang="en-US" sz="1400" dirty="0"/>
              <a:t> </a:t>
            </a:r>
            <a:r>
              <a:rPr lang="en-US" sz="1200" dirty="0"/>
              <a:t>This is where you are going to make your FTE changes if you need to move positions.</a:t>
            </a:r>
          </a:p>
          <a:p>
            <a:pPr lvl="1"/>
            <a:r>
              <a:rPr lang="en-US" sz="1200" dirty="0"/>
              <a:t>Any changes to FTE on this section should also be reflected on the </a:t>
            </a:r>
            <a:r>
              <a:rPr lang="en-US" sz="1200" dirty="0" err="1"/>
              <a:t>Coogplan</a:t>
            </a:r>
            <a:r>
              <a:rPr lang="en-US" sz="1200" dirty="0"/>
              <a:t> HR Funding Source Table. </a:t>
            </a:r>
          </a:p>
          <a:p>
            <a:pPr lvl="2"/>
            <a:r>
              <a:rPr lang="en-US" sz="1200" dirty="0"/>
              <a:t>You need to identify which Position(s) are being changed. This is important because you can change the FTE in Hyperion without changing the Position. They both need to be changed to be accurate. </a:t>
            </a:r>
          </a:p>
          <a:p>
            <a:pPr marL="914400" lvl="2" indent="0">
              <a:buNone/>
            </a:pPr>
            <a:endParaRPr lang="en-US" sz="1200" dirty="0"/>
          </a:p>
          <a:p>
            <a:pPr marL="514350" lvl="0" indent="-514350">
              <a:buFont typeface="+mj-lt"/>
              <a:buAutoNum type="arabicPeriod" startAt="7"/>
            </a:pPr>
            <a:r>
              <a:rPr lang="en-US" sz="1400" b="1" u="sng" dirty="0"/>
              <a:t>Budget Change FTE:</a:t>
            </a:r>
            <a:r>
              <a:rPr lang="en-US" sz="1400" dirty="0"/>
              <a:t> </a:t>
            </a:r>
            <a:r>
              <a:rPr lang="en-US" sz="1200" dirty="0"/>
              <a:t>This column will show the change from the proposed column when compared to the base column.</a:t>
            </a:r>
          </a:p>
          <a:p>
            <a:pPr lvl="1"/>
            <a:r>
              <a:rPr lang="en-US" sz="1200" dirty="0"/>
              <a:t>Utilize this column to ensure all your FTEs are accounted for</a:t>
            </a:r>
          </a:p>
          <a:p>
            <a:pPr lvl="1"/>
            <a:r>
              <a:rPr lang="en-US" sz="1200" dirty="0"/>
              <a:t>This column is auto-calculated and should not be edited by the DBA/CBA</a:t>
            </a:r>
          </a:p>
          <a:p>
            <a:pPr marL="457200" lvl="1" indent="0">
              <a:buNone/>
            </a:pPr>
            <a:endParaRPr lang="en-US" sz="1400" dirty="0"/>
          </a:p>
          <a:p>
            <a:pPr marL="514350" lvl="0" indent="-514350">
              <a:buFont typeface="+mj-lt"/>
              <a:buAutoNum type="arabicPeriod" startAt="8"/>
            </a:pPr>
            <a:r>
              <a:rPr lang="en-US" sz="1400" b="1" u="sng" dirty="0"/>
              <a:t>Comments:</a:t>
            </a:r>
            <a:r>
              <a:rPr lang="en-US" sz="1400" dirty="0"/>
              <a:t> </a:t>
            </a:r>
            <a:r>
              <a:rPr lang="en-US" sz="1200" dirty="0"/>
              <a:t>Explain what is being changed, why and where the change(s) will occur. Be informative, this will help if we need to look back and see why something was done.</a:t>
            </a:r>
          </a:p>
          <a:p>
            <a:pPr marL="0" lvl="0" indent="0">
              <a:buNone/>
            </a:pPr>
            <a:endParaRPr lang="en-US" sz="1300" dirty="0"/>
          </a:p>
          <a:p>
            <a:pPr marL="514350" lvl="0" indent="-514350">
              <a:buFont typeface="+mj-lt"/>
              <a:buAutoNum type="arabicPeriod" startAt="9"/>
            </a:pPr>
            <a:r>
              <a:rPr lang="en-US" sz="1400" b="1" u="sng" dirty="0"/>
              <a:t>Note from PBO:</a:t>
            </a:r>
            <a:r>
              <a:rPr lang="en-US" sz="1400" dirty="0"/>
              <a:t> </a:t>
            </a:r>
            <a:r>
              <a:rPr lang="en-US" sz="1200" dirty="0"/>
              <a:t>PBO will utilize this column to keep the CBA/DBA aware of when their requests have been processed.</a:t>
            </a:r>
          </a:p>
          <a:p>
            <a:pPr lvl="1"/>
            <a:r>
              <a:rPr lang="en-US" sz="1200" dirty="0"/>
              <a:t>If the note says “Changes Made” then the CBA/DBA must go into Hyperion and ensure those changes are correct.</a:t>
            </a:r>
          </a:p>
          <a:p>
            <a:pPr lvl="1"/>
            <a:r>
              <a:rPr lang="en-US" sz="1200" dirty="0"/>
              <a:t>If this column is empty then no changes have been made yet.</a:t>
            </a:r>
          </a:p>
          <a:p>
            <a:pPr lvl="1"/>
            <a:r>
              <a:rPr lang="en-US" sz="1200" dirty="0"/>
              <a:t>Any other comments noted here should be addressed. </a:t>
            </a:r>
          </a:p>
          <a:p>
            <a:pPr marL="457200" lvl="1" indent="0">
              <a:buNone/>
            </a:pPr>
            <a:endParaRPr lang="en-US" sz="1200" dirty="0"/>
          </a:p>
          <a:p>
            <a:pPr marL="514350" lvl="0" indent="-514350">
              <a:buFont typeface="+mj-lt"/>
              <a:buAutoNum type="arabicPeriod" startAt="10"/>
            </a:pPr>
            <a:r>
              <a:rPr lang="en-US" sz="1400" b="1" u="sng" dirty="0"/>
              <a:t>Response from DBA/CBA:</a:t>
            </a:r>
            <a:r>
              <a:rPr lang="en-US" sz="1400" b="1" dirty="0"/>
              <a:t>  </a:t>
            </a:r>
            <a:r>
              <a:rPr lang="en-US" sz="1200" dirty="0"/>
              <a:t>Utilize this section to let PBO know that you reviewed the changes made in Hyperion </a:t>
            </a:r>
            <a:r>
              <a:rPr lang="en-US" sz="1200" b="1" dirty="0"/>
              <a:t>OR</a:t>
            </a:r>
            <a:r>
              <a:rPr lang="en-US" sz="1200" dirty="0"/>
              <a:t> if you need additional changes made. </a:t>
            </a:r>
          </a:p>
          <a:p>
            <a:pPr lvl="1"/>
            <a:r>
              <a:rPr lang="en-US" sz="1200" dirty="0"/>
              <a:t>If you need to make changes AFTER changes were already made by PBO, state you need additional changes in this column. </a:t>
            </a:r>
          </a:p>
          <a:p>
            <a:pPr lvl="2"/>
            <a:r>
              <a:rPr lang="en-US" sz="1200" dirty="0"/>
              <a:t>If you need additional changes made: change the column(s) needed to reflect this new change including the comments section (include the date of the new request)- don’t erase the previous comments; needed for tracking. </a:t>
            </a:r>
          </a:p>
          <a:p>
            <a:pPr lvl="3"/>
            <a:r>
              <a:rPr lang="en-US" sz="1200" dirty="0"/>
              <a:t>Follow up with an email to PBO letting them know you updated your table with additional changes. That way it is not missed. </a:t>
            </a:r>
          </a:p>
          <a:p>
            <a:pPr lvl="2"/>
            <a:r>
              <a:rPr lang="en-US" sz="1200" dirty="0"/>
              <a:t>Once the new changes are made then PBO will note that in the “Note from PBO” column. </a:t>
            </a:r>
          </a:p>
          <a:p>
            <a:pPr marL="342900" lvl="0" indent="-342900">
              <a:buFont typeface="+mj-lt"/>
              <a:buAutoNum type="arabicPeriod" startAt="11"/>
            </a:pPr>
            <a:r>
              <a:rPr lang="en-US" sz="1400" b="1" u="sng" dirty="0"/>
              <a:t>Budget Changes Complete per DBA/CBA</a:t>
            </a:r>
            <a:r>
              <a:rPr lang="en-US" sz="1400" dirty="0"/>
              <a:t>: </a:t>
            </a:r>
            <a:r>
              <a:rPr lang="en-US" sz="1200" dirty="0"/>
              <a:t>Utilize this section to indicate the budget for the CC is complete</a:t>
            </a:r>
          </a:p>
          <a:p>
            <a:pPr lvl="1"/>
            <a:r>
              <a:rPr lang="en-US" sz="1200" dirty="0"/>
              <a:t>DBA/CBAs need to run the Budget Request form for each CC to ensure that the budget changes have been made.</a:t>
            </a:r>
          </a:p>
          <a:p>
            <a:pPr lvl="1"/>
            <a:r>
              <a:rPr lang="en-US" sz="1200" dirty="0"/>
              <a:t>Once the Cost Center is reviewed for changes and no additional changes are needed then the DBA/CBA will write “finished” in this column. **Only mark finish if you are sure no additional changes will be needed**</a:t>
            </a:r>
          </a:p>
          <a:p>
            <a:pPr lvl="1"/>
            <a:r>
              <a:rPr lang="en-US" sz="1200" dirty="0"/>
              <a:t>This indicates that the budget process for this particular cost center is now complete. </a:t>
            </a:r>
          </a:p>
          <a:p>
            <a:pPr lvl="1"/>
            <a:endParaRPr lang="en-US" dirty="0"/>
          </a:p>
          <a:p>
            <a:endParaRPr lang="en-US" dirty="0"/>
          </a:p>
        </p:txBody>
      </p:sp>
    </p:spTree>
    <p:extLst>
      <p:ext uri="{BB962C8B-B14F-4D97-AF65-F5344CB8AC3E}">
        <p14:creationId xmlns:p14="http://schemas.microsoft.com/office/powerpoint/2010/main" val="2928618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07BDCB13-E5D8-4784-BFDE-B1353174F42B}"/>
              </a:ext>
            </a:extLst>
          </p:cNvPr>
          <p:cNvSpPr txBox="1"/>
          <p:nvPr/>
        </p:nvSpPr>
        <p:spPr>
          <a:xfrm>
            <a:off x="584345" y="4610100"/>
            <a:ext cx="8576433" cy="1908215"/>
          </a:xfrm>
          <a:prstGeom prst="rect">
            <a:avLst/>
          </a:prstGeom>
          <a:noFill/>
        </p:spPr>
        <p:txBody>
          <a:bodyPr wrap="square" rtlCol="0">
            <a:spAutoFit/>
          </a:bodyPr>
          <a:lstStyle/>
          <a:p>
            <a:r>
              <a:rPr lang="en-US" sz="1600" dirty="0"/>
              <a:t>This is what your table will look like when you open your file- </a:t>
            </a:r>
            <a:r>
              <a:rPr lang="en-US" sz="1600" b="1" u="sng" dirty="0"/>
              <a:t>BEFORE</a:t>
            </a:r>
            <a:r>
              <a:rPr lang="en-US" sz="1600" dirty="0"/>
              <a:t> you make changes. </a:t>
            </a:r>
          </a:p>
          <a:p>
            <a:endParaRPr lang="en-US" sz="1600" dirty="0"/>
          </a:p>
          <a:p>
            <a:pPr marL="285750" indent="-285750">
              <a:buFont typeface="Wingdings" panose="05000000000000000000" pitchFamily="2" charset="2"/>
              <a:buChar char="§"/>
            </a:pPr>
            <a:r>
              <a:rPr lang="en-US" sz="1600" dirty="0"/>
              <a:t>The green columns are the only ones that the DBA/CBAs will edit. </a:t>
            </a:r>
          </a:p>
          <a:p>
            <a:pPr marL="285750" indent="-285750">
              <a:buFont typeface="Wingdings" panose="05000000000000000000" pitchFamily="2" charset="2"/>
              <a:buChar char="§"/>
            </a:pPr>
            <a:r>
              <a:rPr lang="en-US" sz="1600" dirty="0"/>
              <a:t>PBO suggests DBA/CBA’s to filter by FUND CODE to ensure that funds stay in balance.</a:t>
            </a:r>
          </a:p>
          <a:p>
            <a:pPr marL="285750" indent="-285750">
              <a:buFont typeface="Wingdings" panose="05000000000000000000" pitchFamily="2" charset="2"/>
              <a:buChar char="§"/>
            </a:pPr>
            <a:r>
              <a:rPr lang="en-US" sz="1600" dirty="0"/>
              <a:t> Utilize the comment section to give full information; this will be beneficial for both DBA/CBA and PBO. </a:t>
            </a:r>
          </a:p>
          <a:p>
            <a:endParaRPr lang="en-US" dirty="0"/>
          </a:p>
        </p:txBody>
      </p:sp>
      <p:pic>
        <p:nvPicPr>
          <p:cNvPr id="7" name="Content Placeholder 6">
            <a:extLst>
              <a:ext uri="{FF2B5EF4-FFF2-40B4-BE49-F238E27FC236}">
                <a16:creationId xmlns:a16="http://schemas.microsoft.com/office/drawing/2014/main" id="{6DEB57BE-F60C-4013-B742-0EB22C7EE4FB}"/>
              </a:ext>
            </a:extLst>
          </p:cNvPr>
          <p:cNvPicPr>
            <a:picLocks noGrp="1" noChangeAspect="1"/>
          </p:cNvPicPr>
          <p:nvPr>
            <p:ph idx="1"/>
          </p:nvPr>
        </p:nvPicPr>
        <p:blipFill>
          <a:blip r:embed="rId2"/>
          <a:stretch>
            <a:fillRect/>
          </a:stretch>
        </p:blipFill>
        <p:spPr>
          <a:xfrm>
            <a:off x="168828" y="309683"/>
            <a:ext cx="11854343" cy="4300417"/>
          </a:xfrm>
          <a:prstGeom prst="rect">
            <a:avLst/>
          </a:prstGeom>
        </p:spPr>
      </p:pic>
      <p:sp>
        <p:nvSpPr>
          <p:cNvPr id="2" name="Rectangle 1">
            <a:extLst>
              <a:ext uri="{FF2B5EF4-FFF2-40B4-BE49-F238E27FC236}">
                <a16:creationId xmlns:a16="http://schemas.microsoft.com/office/drawing/2014/main" id="{DB9FE3FF-A84B-4D00-B227-962E078C875F}"/>
              </a:ext>
            </a:extLst>
          </p:cNvPr>
          <p:cNvSpPr/>
          <p:nvPr/>
        </p:nvSpPr>
        <p:spPr>
          <a:xfrm>
            <a:off x="584345" y="931178"/>
            <a:ext cx="455890" cy="36072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535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B5E1B-035B-4A48-B501-C0FC0FE63616}"/>
              </a:ext>
            </a:extLst>
          </p:cNvPr>
          <p:cNvSpPr>
            <a:spLocks noGrp="1"/>
          </p:cNvSpPr>
          <p:nvPr>
            <p:ph type="title"/>
          </p:nvPr>
        </p:nvSpPr>
        <p:spPr>
          <a:xfrm>
            <a:off x="418750" y="238525"/>
            <a:ext cx="10515600" cy="1325563"/>
          </a:xfrm>
        </p:spPr>
        <p:txBody>
          <a:bodyPr>
            <a:normAutofit/>
          </a:bodyPr>
          <a:lstStyle/>
          <a:p>
            <a:r>
              <a:rPr lang="en-US" sz="3200" dirty="0"/>
              <a:t>Example</a:t>
            </a:r>
          </a:p>
        </p:txBody>
      </p:sp>
      <p:sp>
        <p:nvSpPr>
          <p:cNvPr id="6" name="Content Placeholder 5">
            <a:extLst>
              <a:ext uri="{FF2B5EF4-FFF2-40B4-BE49-F238E27FC236}">
                <a16:creationId xmlns:a16="http://schemas.microsoft.com/office/drawing/2014/main" id="{593A8DC0-FDFD-41F5-9F4D-B6F182F1CB5B}"/>
              </a:ext>
            </a:extLst>
          </p:cNvPr>
          <p:cNvSpPr>
            <a:spLocks noGrp="1"/>
          </p:cNvSpPr>
          <p:nvPr>
            <p:ph idx="1"/>
          </p:nvPr>
        </p:nvSpPr>
        <p:spPr/>
        <p:txBody>
          <a:bodyPr/>
          <a:lstStyle/>
          <a:p>
            <a:pPr marL="514350" indent="-514350">
              <a:buFont typeface="+mj-lt"/>
              <a:buAutoNum type="arabicPeriod"/>
            </a:pPr>
            <a:r>
              <a:rPr lang="en-US" dirty="0"/>
              <a:t>Juan needs to move a position and funding from one CC to another:</a:t>
            </a:r>
          </a:p>
        </p:txBody>
      </p:sp>
      <p:cxnSp>
        <p:nvCxnSpPr>
          <p:cNvPr id="9" name="Straight Arrow Connector 8">
            <a:extLst>
              <a:ext uri="{FF2B5EF4-FFF2-40B4-BE49-F238E27FC236}">
                <a16:creationId xmlns:a16="http://schemas.microsoft.com/office/drawing/2014/main" id="{AB24ED31-2E0B-407D-9C7F-55715ED910F3}"/>
              </a:ext>
            </a:extLst>
          </p:cNvPr>
          <p:cNvCxnSpPr/>
          <p:nvPr/>
        </p:nvCxnSpPr>
        <p:spPr>
          <a:xfrm>
            <a:off x="3020037" y="2975050"/>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4318F152-EF53-4B0C-8A2F-E2FCA3446FCE}"/>
              </a:ext>
            </a:extLst>
          </p:cNvPr>
          <p:cNvSpPr txBox="1"/>
          <p:nvPr/>
        </p:nvSpPr>
        <p:spPr>
          <a:xfrm>
            <a:off x="2320296" y="3551397"/>
            <a:ext cx="1065402" cy="1015663"/>
          </a:xfrm>
          <a:prstGeom prst="rect">
            <a:avLst/>
          </a:prstGeom>
          <a:noFill/>
        </p:spPr>
        <p:txBody>
          <a:bodyPr wrap="square" rtlCol="0">
            <a:spAutoFit/>
          </a:bodyPr>
          <a:lstStyle/>
          <a:p>
            <a:r>
              <a:rPr lang="en-US" sz="1200" dirty="0"/>
              <a:t>His funding was updated to reflect the changes needed</a:t>
            </a:r>
          </a:p>
        </p:txBody>
      </p:sp>
      <p:cxnSp>
        <p:nvCxnSpPr>
          <p:cNvPr id="11" name="Straight Arrow Connector 10">
            <a:extLst>
              <a:ext uri="{FF2B5EF4-FFF2-40B4-BE49-F238E27FC236}">
                <a16:creationId xmlns:a16="http://schemas.microsoft.com/office/drawing/2014/main" id="{0897C7CA-5BE5-4468-AAFC-EF0D9CECEF45}"/>
              </a:ext>
            </a:extLst>
          </p:cNvPr>
          <p:cNvCxnSpPr/>
          <p:nvPr/>
        </p:nvCxnSpPr>
        <p:spPr>
          <a:xfrm>
            <a:off x="4049467" y="2975050"/>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EED9DF72-AE93-4238-82F2-C7F1E41FCBDB}"/>
              </a:ext>
            </a:extLst>
          </p:cNvPr>
          <p:cNvSpPr txBox="1"/>
          <p:nvPr/>
        </p:nvSpPr>
        <p:spPr>
          <a:xfrm>
            <a:off x="3663245" y="3545862"/>
            <a:ext cx="897601" cy="1200329"/>
          </a:xfrm>
          <a:prstGeom prst="rect">
            <a:avLst/>
          </a:prstGeom>
          <a:noFill/>
        </p:spPr>
        <p:txBody>
          <a:bodyPr wrap="square" rtlCol="0">
            <a:spAutoFit/>
          </a:bodyPr>
          <a:lstStyle/>
          <a:p>
            <a:r>
              <a:rPr lang="en-US" sz="1200" dirty="0"/>
              <a:t>This column equals zero meaning he stayed in balance</a:t>
            </a:r>
          </a:p>
        </p:txBody>
      </p:sp>
      <p:cxnSp>
        <p:nvCxnSpPr>
          <p:cNvPr id="13" name="Straight Arrow Connector 12">
            <a:extLst>
              <a:ext uri="{FF2B5EF4-FFF2-40B4-BE49-F238E27FC236}">
                <a16:creationId xmlns:a16="http://schemas.microsoft.com/office/drawing/2014/main" id="{DF59FE49-A9ED-45B9-9AE6-8C01CD038763}"/>
              </a:ext>
            </a:extLst>
          </p:cNvPr>
          <p:cNvCxnSpPr/>
          <p:nvPr/>
        </p:nvCxnSpPr>
        <p:spPr>
          <a:xfrm>
            <a:off x="5489196" y="2975050"/>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40832CAB-2145-4EA7-9FB1-9284FEE0D1A6}"/>
              </a:ext>
            </a:extLst>
          </p:cNvPr>
          <p:cNvSpPr txBox="1"/>
          <p:nvPr/>
        </p:nvSpPr>
        <p:spPr>
          <a:xfrm>
            <a:off x="4923332" y="3624044"/>
            <a:ext cx="970326" cy="1015663"/>
          </a:xfrm>
          <a:prstGeom prst="rect">
            <a:avLst/>
          </a:prstGeom>
          <a:noFill/>
        </p:spPr>
        <p:txBody>
          <a:bodyPr wrap="square" rtlCol="0">
            <a:spAutoFit/>
          </a:bodyPr>
          <a:lstStyle/>
          <a:p>
            <a:r>
              <a:rPr lang="en-US" sz="1200" dirty="0"/>
              <a:t>His FTE was updated to reflect the changes needed</a:t>
            </a:r>
          </a:p>
        </p:txBody>
      </p:sp>
      <p:cxnSp>
        <p:nvCxnSpPr>
          <p:cNvPr id="15" name="Straight Arrow Connector 14">
            <a:extLst>
              <a:ext uri="{FF2B5EF4-FFF2-40B4-BE49-F238E27FC236}">
                <a16:creationId xmlns:a16="http://schemas.microsoft.com/office/drawing/2014/main" id="{A68E89A8-CE7C-4336-9522-4CCCFF7EE36C}"/>
              </a:ext>
            </a:extLst>
          </p:cNvPr>
          <p:cNvCxnSpPr/>
          <p:nvPr/>
        </p:nvCxnSpPr>
        <p:spPr>
          <a:xfrm>
            <a:off x="6312715" y="2999046"/>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A08FADCD-016C-42E6-B399-768191B48E7A}"/>
              </a:ext>
            </a:extLst>
          </p:cNvPr>
          <p:cNvSpPr txBox="1"/>
          <p:nvPr/>
        </p:nvSpPr>
        <p:spPr>
          <a:xfrm>
            <a:off x="5951685" y="3568348"/>
            <a:ext cx="970317" cy="1015663"/>
          </a:xfrm>
          <a:prstGeom prst="rect">
            <a:avLst/>
          </a:prstGeom>
          <a:noFill/>
        </p:spPr>
        <p:txBody>
          <a:bodyPr wrap="square" rtlCol="0">
            <a:spAutoFit/>
          </a:bodyPr>
          <a:lstStyle/>
          <a:p>
            <a:r>
              <a:rPr lang="en-US" sz="1200" dirty="0"/>
              <a:t>This column equals zero meaning his FTE count is accurate</a:t>
            </a:r>
          </a:p>
        </p:txBody>
      </p:sp>
      <p:cxnSp>
        <p:nvCxnSpPr>
          <p:cNvPr id="17" name="Straight Arrow Connector 16">
            <a:extLst>
              <a:ext uri="{FF2B5EF4-FFF2-40B4-BE49-F238E27FC236}">
                <a16:creationId xmlns:a16="http://schemas.microsoft.com/office/drawing/2014/main" id="{517C1458-6041-4584-804A-C0E14333D9B8}"/>
              </a:ext>
            </a:extLst>
          </p:cNvPr>
          <p:cNvCxnSpPr/>
          <p:nvPr/>
        </p:nvCxnSpPr>
        <p:spPr>
          <a:xfrm>
            <a:off x="7924799" y="2975050"/>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6E05E7CF-50A1-4BBD-BECF-C0839AC4AD26}"/>
              </a:ext>
            </a:extLst>
          </p:cNvPr>
          <p:cNvSpPr txBox="1"/>
          <p:nvPr/>
        </p:nvSpPr>
        <p:spPr>
          <a:xfrm>
            <a:off x="6916379" y="3545862"/>
            <a:ext cx="2608977" cy="1569660"/>
          </a:xfrm>
          <a:prstGeom prst="rect">
            <a:avLst/>
          </a:prstGeom>
          <a:noFill/>
        </p:spPr>
        <p:txBody>
          <a:bodyPr wrap="square" rtlCol="0">
            <a:spAutoFit/>
          </a:bodyPr>
          <a:lstStyle/>
          <a:p>
            <a:r>
              <a:rPr lang="en-US" sz="1200" dirty="0"/>
              <a:t>Tell WHAT you are moving (funding amounts, nodes, </a:t>
            </a:r>
            <a:r>
              <a:rPr lang="en-US" sz="1200" dirty="0" err="1"/>
              <a:t>etc</a:t>
            </a:r>
            <a:r>
              <a:rPr lang="en-US" sz="1200" dirty="0"/>
              <a:t>) Tell WHY and Tell WHERE (full CC information)**Since a change is being made to a position/FTE, this change needs to reflect on the </a:t>
            </a:r>
            <a:r>
              <a:rPr lang="en-US" sz="1200" dirty="0" err="1"/>
              <a:t>Coogplan</a:t>
            </a:r>
            <a:r>
              <a:rPr lang="en-US" sz="1200" dirty="0"/>
              <a:t> HR Funding Source table so changes are made to the correct position. </a:t>
            </a:r>
          </a:p>
        </p:txBody>
      </p:sp>
      <p:cxnSp>
        <p:nvCxnSpPr>
          <p:cNvPr id="19" name="Straight Arrow Connector 18">
            <a:extLst>
              <a:ext uri="{FF2B5EF4-FFF2-40B4-BE49-F238E27FC236}">
                <a16:creationId xmlns:a16="http://schemas.microsoft.com/office/drawing/2014/main" id="{78FBC412-322F-4170-8DD9-9C74CC8735F3}"/>
              </a:ext>
            </a:extLst>
          </p:cNvPr>
          <p:cNvCxnSpPr/>
          <p:nvPr/>
        </p:nvCxnSpPr>
        <p:spPr>
          <a:xfrm>
            <a:off x="9729830" y="2999046"/>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F892089A-4E54-42DB-A796-B37A5EF21DCD}"/>
              </a:ext>
            </a:extLst>
          </p:cNvPr>
          <p:cNvCxnSpPr/>
          <p:nvPr/>
        </p:nvCxnSpPr>
        <p:spPr>
          <a:xfrm>
            <a:off x="10468062" y="2999046"/>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C94F3F15-D7AB-48BC-9225-C3773ECA40E9}"/>
              </a:ext>
            </a:extLst>
          </p:cNvPr>
          <p:cNvSpPr txBox="1"/>
          <p:nvPr/>
        </p:nvSpPr>
        <p:spPr>
          <a:xfrm>
            <a:off x="9549827" y="3660680"/>
            <a:ext cx="1627458" cy="830997"/>
          </a:xfrm>
          <a:prstGeom prst="rect">
            <a:avLst/>
          </a:prstGeom>
          <a:noFill/>
        </p:spPr>
        <p:txBody>
          <a:bodyPr wrap="square" rtlCol="0">
            <a:spAutoFit/>
          </a:bodyPr>
          <a:lstStyle/>
          <a:p>
            <a:r>
              <a:rPr lang="en-US" sz="1200" dirty="0"/>
              <a:t>Both parties indicate changes are made and the changes in Hyperion are accurate.</a:t>
            </a:r>
          </a:p>
        </p:txBody>
      </p:sp>
      <p:cxnSp>
        <p:nvCxnSpPr>
          <p:cNvPr id="22" name="Straight Arrow Connector 21">
            <a:extLst>
              <a:ext uri="{FF2B5EF4-FFF2-40B4-BE49-F238E27FC236}">
                <a16:creationId xmlns:a16="http://schemas.microsoft.com/office/drawing/2014/main" id="{3D59BCB6-AB55-4CD7-954D-8AB981E06FAB}"/>
              </a:ext>
            </a:extLst>
          </p:cNvPr>
          <p:cNvCxnSpPr/>
          <p:nvPr/>
        </p:nvCxnSpPr>
        <p:spPr>
          <a:xfrm>
            <a:off x="295013" y="2999046"/>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29FE0DB-B63B-4D8E-A76A-4F0CA6667E5D}"/>
              </a:ext>
            </a:extLst>
          </p:cNvPr>
          <p:cNvSpPr txBox="1"/>
          <p:nvPr/>
        </p:nvSpPr>
        <p:spPr>
          <a:xfrm>
            <a:off x="111852" y="3563937"/>
            <a:ext cx="1090739" cy="1200329"/>
          </a:xfrm>
          <a:prstGeom prst="rect">
            <a:avLst/>
          </a:prstGeom>
          <a:noFill/>
        </p:spPr>
        <p:txBody>
          <a:bodyPr wrap="square" rtlCol="0">
            <a:spAutoFit/>
          </a:bodyPr>
          <a:lstStyle/>
          <a:p>
            <a:r>
              <a:rPr lang="en-US" sz="1200" dirty="0"/>
              <a:t>He is going to filter out all fund codes except the one being changed. </a:t>
            </a:r>
          </a:p>
        </p:txBody>
      </p:sp>
      <p:cxnSp>
        <p:nvCxnSpPr>
          <p:cNvPr id="24" name="Straight Arrow Connector 23">
            <a:extLst>
              <a:ext uri="{FF2B5EF4-FFF2-40B4-BE49-F238E27FC236}">
                <a16:creationId xmlns:a16="http://schemas.microsoft.com/office/drawing/2014/main" id="{76EA6CC2-4C5C-475C-9EDE-1BD53B881721}"/>
              </a:ext>
            </a:extLst>
          </p:cNvPr>
          <p:cNvCxnSpPr/>
          <p:nvPr/>
        </p:nvCxnSpPr>
        <p:spPr>
          <a:xfrm>
            <a:off x="11551640" y="2999046"/>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DE4A2138-9FEA-4C9D-843A-DCBD076D63AA}"/>
              </a:ext>
            </a:extLst>
          </p:cNvPr>
          <p:cNvSpPr txBox="1"/>
          <p:nvPr/>
        </p:nvSpPr>
        <p:spPr>
          <a:xfrm>
            <a:off x="11177285" y="3660680"/>
            <a:ext cx="902850" cy="1569660"/>
          </a:xfrm>
          <a:prstGeom prst="rect">
            <a:avLst/>
          </a:prstGeom>
          <a:noFill/>
        </p:spPr>
        <p:txBody>
          <a:bodyPr wrap="square" rtlCol="0">
            <a:spAutoFit/>
          </a:bodyPr>
          <a:lstStyle/>
          <a:p>
            <a:r>
              <a:rPr lang="en-US" sz="1200" dirty="0"/>
              <a:t>DBA/CBA confirms that BRF matches budget changes and the CC is finished</a:t>
            </a:r>
          </a:p>
        </p:txBody>
      </p:sp>
      <p:pic>
        <p:nvPicPr>
          <p:cNvPr id="5" name="Picture 4">
            <a:extLst>
              <a:ext uri="{FF2B5EF4-FFF2-40B4-BE49-F238E27FC236}">
                <a16:creationId xmlns:a16="http://schemas.microsoft.com/office/drawing/2014/main" id="{3BB3CE29-EA59-4EC5-9C12-04E79FB68D47}"/>
              </a:ext>
            </a:extLst>
          </p:cNvPr>
          <p:cNvPicPr>
            <a:picLocks noChangeAspect="1"/>
          </p:cNvPicPr>
          <p:nvPr/>
        </p:nvPicPr>
        <p:blipFill>
          <a:blip r:embed="rId2"/>
          <a:stretch>
            <a:fillRect/>
          </a:stretch>
        </p:blipFill>
        <p:spPr>
          <a:xfrm>
            <a:off x="0" y="2526961"/>
            <a:ext cx="12192000" cy="560476"/>
          </a:xfrm>
          <a:prstGeom prst="rect">
            <a:avLst/>
          </a:prstGeom>
        </p:spPr>
      </p:pic>
      <p:sp>
        <p:nvSpPr>
          <p:cNvPr id="3" name="Rectangle 2">
            <a:extLst>
              <a:ext uri="{FF2B5EF4-FFF2-40B4-BE49-F238E27FC236}">
                <a16:creationId xmlns:a16="http://schemas.microsoft.com/office/drawing/2014/main" id="{D10DC717-9D55-4A44-8B03-2C28E128CD89}"/>
              </a:ext>
            </a:extLst>
          </p:cNvPr>
          <p:cNvSpPr/>
          <p:nvPr/>
        </p:nvSpPr>
        <p:spPr>
          <a:xfrm>
            <a:off x="418750" y="2747147"/>
            <a:ext cx="478840" cy="2939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9321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2A6E4-C73C-4FAF-9A8A-D56F3C160F57}"/>
              </a:ext>
            </a:extLst>
          </p:cNvPr>
          <p:cNvSpPr>
            <a:spLocks noGrp="1"/>
          </p:cNvSpPr>
          <p:nvPr>
            <p:ph type="title"/>
          </p:nvPr>
        </p:nvSpPr>
        <p:spPr/>
        <p:txBody>
          <a:bodyPr/>
          <a:lstStyle/>
          <a:p>
            <a:r>
              <a:rPr lang="en-US" sz="3200" dirty="0"/>
              <a:t>Example</a:t>
            </a:r>
            <a:r>
              <a:rPr lang="en-US" dirty="0"/>
              <a:t>	</a:t>
            </a:r>
          </a:p>
        </p:txBody>
      </p:sp>
      <p:cxnSp>
        <p:nvCxnSpPr>
          <p:cNvPr id="6" name="Straight Arrow Connector 5">
            <a:extLst>
              <a:ext uri="{FF2B5EF4-FFF2-40B4-BE49-F238E27FC236}">
                <a16:creationId xmlns:a16="http://schemas.microsoft.com/office/drawing/2014/main" id="{E41F6E61-4FCA-4115-9C0B-570B2A9E72AD}"/>
              </a:ext>
            </a:extLst>
          </p:cNvPr>
          <p:cNvCxnSpPr/>
          <p:nvPr/>
        </p:nvCxnSpPr>
        <p:spPr>
          <a:xfrm>
            <a:off x="2424417" y="3218304"/>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E35C5750-59CB-4D9C-A2D6-439434AD9C5C}"/>
              </a:ext>
            </a:extLst>
          </p:cNvPr>
          <p:cNvCxnSpPr/>
          <p:nvPr/>
        </p:nvCxnSpPr>
        <p:spPr>
          <a:xfrm>
            <a:off x="3632432" y="3218304"/>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6A966E66-6FC2-45F7-B5E4-BAF5F18BE3D4}"/>
              </a:ext>
            </a:extLst>
          </p:cNvPr>
          <p:cNvCxnSpPr/>
          <p:nvPr/>
        </p:nvCxnSpPr>
        <p:spPr>
          <a:xfrm>
            <a:off x="7365533" y="3202025"/>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624DDB2F-568E-48E8-84C6-AB7C4C5492F6}"/>
              </a:ext>
            </a:extLst>
          </p:cNvPr>
          <p:cNvSpPr txBox="1"/>
          <p:nvPr/>
        </p:nvSpPr>
        <p:spPr>
          <a:xfrm>
            <a:off x="1795244" y="3703119"/>
            <a:ext cx="1115716" cy="1015663"/>
          </a:xfrm>
          <a:prstGeom prst="rect">
            <a:avLst/>
          </a:prstGeom>
          <a:noFill/>
        </p:spPr>
        <p:txBody>
          <a:bodyPr wrap="square" rtlCol="0">
            <a:spAutoFit/>
          </a:bodyPr>
          <a:lstStyle/>
          <a:p>
            <a:r>
              <a:rPr lang="en-US" sz="1200" dirty="0"/>
              <a:t>Since revenue is being reduced then expenses need to be reduced</a:t>
            </a:r>
          </a:p>
        </p:txBody>
      </p:sp>
      <p:sp>
        <p:nvSpPr>
          <p:cNvPr id="12" name="TextBox 11">
            <a:extLst>
              <a:ext uri="{FF2B5EF4-FFF2-40B4-BE49-F238E27FC236}">
                <a16:creationId xmlns:a16="http://schemas.microsoft.com/office/drawing/2014/main" id="{2E4454E0-B390-4B30-A09C-946B4E4310E3}"/>
              </a:ext>
            </a:extLst>
          </p:cNvPr>
          <p:cNvSpPr txBox="1"/>
          <p:nvPr/>
        </p:nvSpPr>
        <p:spPr>
          <a:xfrm>
            <a:off x="3268916" y="3672254"/>
            <a:ext cx="847287" cy="830997"/>
          </a:xfrm>
          <a:prstGeom prst="rect">
            <a:avLst/>
          </a:prstGeom>
          <a:noFill/>
        </p:spPr>
        <p:txBody>
          <a:bodyPr wrap="square" rtlCol="0">
            <a:spAutoFit/>
          </a:bodyPr>
          <a:lstStyle/>
          <a:p>
            <a:r>
              <a:rPr lang="en-US" sz="1200" dirty="0"/>
              <a:t>Confirms the CC is still balanced</a:t>
            </a:r>
          </a:p>
        </p:txBody>
      </p:sp>
      <p:sp>
        <p:nvSpPr>
          <p:cNvPr id="13" name="TextBox 12">
            <a:extLst>
              <a:ext uri="{FF2B5EF4-FFF2-40B4-BE49-F238E27FC236}">
                <a16:creationId xmlns:a16="http://schemas.microsoft.com/office/drawing/2014/main" id="{A5CF337E-4549-4908-BB94-66C794DE9A11}"/>
              </a:ext>
            </a:extLst>
          </p:cNvPr>
          <p:cNvSpPr txBox="1"/>
          <p:nvPr/>
        </p:nvSpPr>
        <p:spPr>
          <a:xfrm>
            <a:off x="6532232" y="3703119"/>
            <a:ext cx="2558642" cy="276999"/>
          </a:xfrm>
          <a:prstGeom prst="rect">
            <a:avLst/>
          </a:prstGeom>
          <a:noFill/>
        </p:spPr>
        <p:txBody>
          <a:bodyPr wrap="square" rtlCol="0">
            <a:spAutoFit/>
          </a:bodyPr>
          <a:lstStyle/>
          <a:p>
            <a:r>
              <a:rPr lang="en-US" sz="1200" dirty="0"/>
              <a:t>Informative comment</a:t>
            </a:r>
          </a:p>
        </p:txBody>
      </p:sp>
      <p:sp>
        <p:nvSpPr>
          <p:cNvPr id="14" name="TextBox 13">
            <a:extLst>
              <a:ext uri="{FF2B5EF4-FFF2-40B4-BE49-F238E27FC236}">
                <a16:creationId xmlns:a16="http://schemas.microsoft.com/office/drawing/2014/main" id="{0766D9A4-26CD-4FE4-A3F0-132CCB0F77AF}"/>
              </a:ext>
            </a:extLst>
          </p:cNvPr>
          <p:cNvSpPr txBox="1"/>
          <p:nvPr/>
        </p:nvSpPr>
        <p:spPr>
          <a:xfrm>
            <a:off x="461394" y="1690688"/>
            <a:ext cx="11375472" cy="523220"/>
          </a:xfrm>
          <a:prstGeom prst="rect">
            <a:avLst/>
          </a:prstGeom>
          <a:noFill/>
        </p:spPr>
        <p:txBody>
          <a:bodyPr wrap="square" rtlCol="0">
            <a:spAutoFit/>
          </a:bodyPr>
          <a:lstStyle/>
          <a:p>
            <a:pPr marL="514350" indent="-514350">
              <a:buFont typeface="+mj-lt"/>
              <a:buAutoNum type="arabicPeriod" startAt="3"/>
            </a:pPr>
            <a:r>
              <a:rPr lang="en-US" sz="2800" dirty="0"/>
              <a:t>Mila needs to reduce revenue  </a:t>
            </a:r>
          </a:p>
        </p:txBody>
      </p:sp>
      <p:pic>
        <p:nvPicPr>
          <p:cNvPr id="15" name="Picture 14">
            <a:extLst>
              <a:ext uri="{FF2B5EF4-FFF2-40B4-BE49-F238E27FC236}">
                <a16:creationId xmlns:a16="http://schemas.microsoft.com/office/drawing/2014/main" id="{FB2752DF-B806-408E-B095-48F50EC8B421}"/>
              </a:ext>
            </a:extLst>
          </p:cNvPr>
          <p:cNvPicPr>
            <a:picLocks noChangeAspect="1"/>
          </p:cNvPicPr>
          <p:nvPr/>
        </p:nvPicPr>
        <p:blipFill>
          <a:blip r:embed="rId2"/>
          <a:stretch>
            <a:fillRect/>
          </a:stretch>
        </p:blipFill>
        <p:spPr>
          <a:xfrm>
            <a:off x="0" y="2776695"/>
            <a:ext cx="12192000" cy="457288"/>
          </a:xfrm>
          <a:prstGeom prst="rect">
            <a:avLst/>
          </a:prstGeom>
        </p:spPr>
      </p:pic>
    </p:spTree>
    <p:extLst>
      <p:ext uri="{BB962C8B-B14F-4D97-AF65-F5344CB8AC3E}">
        <p14:creationId xmlns:p14="http://schemas.microsoft.com/office/powerpoint/2010/main" val="2485440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99CBF-D6B0-4F84-8981-27F41206955D}"/>
              </a:ext>
            </a:extLst>
          </p:cNvPr>
          <p:cNvSpPr>
            <a:spLocks noGrp="1"/>
          </p:cNvSpPr>
          <p:nvPr>
            <p:ph type="title"/>
          </p:nvPr>
        </p:nvSpPr>
        <p:spPr/>
        <p:txBody>
          <a:bodyPr>
            <a:normAutofit/>
          </a:bodyPr>
          <a:lstStyle/>
          <a:p>
            <a:pPr algn="ctr"/>
            <a:r>
              <a:rPr lang="en-US" sz="3200" b="1" u="sng" dirty="0"/>
              <a:t>Moving Funds from One Area to Another- Across multiple DBA/CBAs</a:t>
            </a:r>
          </a:p>
        </p:txBody>
      </p:sp>
      <p:sp>
        <p:nvSpPr>
          <p:cNvPr id="3" name="Content Placeholder 2">
            <a:extLst>
              <a:ext uri="{FF2B5EF4-FFF2-40B4-BE49-F238E27FC236}">
                <a16:creationId xmlns:a16="http://schemas.microsoft.com/office/drawing/2014/main" id="{A7BC0F16-1DFC-4211-9B2E-CDE36BF901B2}"/>
              </a:ext>
            </a:extLst>
          </p:cNvPr>
          <p:cNvSpPr>
            <a:spLocks noGrp="1"/>
          </p:cNvSpPr>
          <p:nvPr>
            <p:ph idx="1"/>
          </p:nvPr>
        </p:nvSpPr>
        <p:spPr/>
        <p:txBody>
          <a:bodyPr>
            <a:normAutofit lnSpcReduction="10000"/>
          </a:bodyPr>
          <a:lstStyle/>
          <a:p>
            <a:r>
              <a:rPr lang="en-US" dirty="0"/>
              <a:t>Transfers from one area to another may show the fund as out of balance on your table.</a:t>
            </a:r>
          </a:p>
          <a:p>
            <a:pPr lvl="1"/>
            <a:r>
              <a:rPr lang="en-US" sz="1400" dirty="0"/>
              <a:t>For example: EASF funding moved into several other CCs</a:t>
            </a:r>
          </a:p>
          <a:p>
            <a:pPr lvl="2"/>
            <a:r>
              <a:rPr lang="en-US" dirty="0"/>
              <a:t>The original EASF CC will show it being out of balance because the remainder of the funding is in other CCs. </a:t>
            </a:r>
          </a:p>
          <a:p>
            <a:pPr lvl="2"/>
            <a:r>
              <a:rPr lang="en-US" dirty="0"/>
              <a:t>The other CCs will also show out of balance because the funds are not coming from that certain area.</a:t>
            </a:r>
          </a:p>
          <a:p>
            <a:pPr marL="914400" lvl="2" indent="0">
              <a:buNone/>
            </a:pPr>
            <a:endParaRPr lang="en-US" sz="1200" dirty="0"/>
          </a:p>
          <a:p>
            <a:r>
              <a:rPr lang="en-US" dirty="0"/>
              <a:t>What to do?</a:t>
            </a:r>
          </a:p>
          <a:p>
            <a:pPr lvl="2"/>
            <a:r>
              <a:rPr lang="en-US" dirty="0"/>
              <a:t>In cases like this, simply state in the comments the full CC information of where the funding is coming from and going to including the amounts. </a:t>
            </a:r>
          </a:p>
          <a:p>
            <a:pPr lvl="3"/>
            <a:r>
              <a:rPr lang="en-US" sz="1400" dirty="0"/>
              <a:t>This will allow PBO the ability to cross reference to ensure that the funds stay in balance. </a:t>
            </a:r>
          </a:p>
          <a:p>
            <a:endParaRPr lang="en-US" dirty="0"/>
          </a:p>
        </p:txBody>
      </p:sp>
    </p:spTree>
    <p:extLst>
      <p:ext uri="{BB962C8B-B14F-4D97-AF65-F5344CB8AC3E}">
        <p14:creationId xmlns:p14="http://schemas.microsoft.com/office/powerpoint/2010/main" val="683344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BF497-9AF1-4B60-88A5-9B7CD9563663}"/>
              </a:ext>
            </a:extLst>
          </p:cNvPr>
          <p:cNvSpPr>
            <a:spLocks noGrp="1"/>
          </p:cNvSpPr>
          <p:nvPr>
            <p:ph type="title"/>
          </p:nvPr>
        </p:nvSpPr>
        <p:spPr/>
        <p:txBody>
          <a:bodyPr/>
          <a:lstStyle/>
          <a:p>
            <a:r>
              <a:rPr lang="en-US" dirty="0"/>
              <a:t>Adding New Budget Nodes or Cost Centers</a:t>
            </a:r>
          </a:p>
        </p:txBody>
      </p:sp>
      <p:sp>
        <p:nvSpPr>
          <p:cNvPr id="3" name="Content Placeholder 2">
            <a:extLst>
              <a:ext uri="{FF2B5EF4-FFF2-40B4-BE49-F238E27FC236}">
                <a16:creationId xmlns:a16="http://schemas.microsoft.com/office/drawing/2014/main" id="{5E585A24-1B0D-4554-80A0-8DFD01E76B1F}"/>
              </a:ext>
            </a:extLst>
          </p:cNvPr>
          <p:cNvSpPr>
            <a:spLocks noGrp="1"/>
          </p:cNvSpPr>
          <p:nvPr>
            <p:ph idx="1"/>
          </p:nvPr>
        </p:nvSpPr>
        <p:spPr/>
        <p:txBody>
          <a:bodyPr/>
          <a:lstStyle/>
          <a:p>
            <a:r>
              <a:rPr lang="en-US" dirty="0"/>
              <a:t>If a new budget node or new cost center needs to be established then the DBA/CBA can add a new line to the Budget Data Extractor. </a:t>
            </a:r>
          </a:p>
          <a:p>
            <a:r>
              <a:rPr lang="en-US" dirty="0"/>
              <a:t>The DBA/CBA will fill out the </a:t>
            </a:r>
            <a:r>
              <a:rPr lang="en-US" dirty="0" err="1"/>
              <a:t>Chartfield</a:t>
            </a:r>
            <a:r>
              <a:rPr lang="en-US" dirty="0"/>
              <a:t> lines with the Cost Center information including the Budget Node.</a:t>
            </a:r>
          </a:p>
          <a:p>
            <a:pPr lvl="1"/>
            <a:r>
              <a:rPr lang="en-US" dirty="0"/>
              <a:t>In the Budget Year column enter the word “ADD”. </a:t>
            </a:r>
          </a:p>
          <a:p>
            <a:pPr lvl="1"/>
            <a:r>
              <a:rPr lang="en-US" dirty="0"/>
              <a:t>The base budget amount will remain zero as this field can not be edited.</a:t>
            </a:r>
          </a:p>
          <a:p>
            <a:pPr lvl="1"/>
            <a:r>
              <a:rPr lang="en-US" dirty="0"/>
              <a:t>The DBA/CBA will enter the amount in the proposed column</a:t>
            </a:r>
          </a:p>
          <a:p>
            <a:pPr lvl="1"/>
            <a:r>
              <a:rPr lang="en-US" dirty="0"/>
              <a:t>The same steps will be followed if FTEs are needing to be moved to the new cost center and/or node. </a:t>
            </a:r>
          </a:p>
        </p:txBody>
      </p:sp>
    </p:spTree>
    <p:extLst>
      <p:ext uri="{BB962C8B-B14F-4D97-AF65-F5344CB8AC3E}">
        <p14:creationId xmlns:p14="http://schemas.microsoft.com/office/powerpoint/2010/main" val="2039967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5C1A80-831B-4EB3-9D89-AF885D65A527}"/>
              </a:ext>
            </a:extLst>
          </p:cNvPr>
          <p:cNvSpPr>
            <a:spLocks noGrp="1"/>
          </p:cNvSpPr>
          <p:nvPr>
            <p:ph idx="1"/>
          </p:nvPr>
        </p:nvSpPr>
        <p:spPr>
          <a:xfrm>
            <a:off x="536480" y="1783745"/>
            <a:ext cx="8596668" cy="3880773"/>
          </a:xfrm>
        </p:spPr>
        <p:txBody>
          <a:bodyPr/>
          <a:lstStyle/>
          <a:p>
            <a:pPr marL="514350" indent="-514350">
              <a:buFont typeface="+mj-lt"/>
              <a:buAutoNum type="arabicPeriod" startAt="2"/>
            </a:pPr>
            <a:r>
              <a:rPr lang="en-US" dirty="0"/>
              <a:t>Cindy needs to add a budget node and move funding into that node.</a:t>
            </a:r>
          </a:p>
        </p:txBody>
      </p:sp>
      <p:cxnSp>
        <p:nvCxnSpPr>
          <p:cNvPr id="5" name="Straight Arrow Connector 4">
            <a:extLst>
              <a:ext uri="{FF2B5EF4-FFF2-40B4-BE49-F238E27FC236}">
                <a16:creationId xmlns:a16="http://schemas.microsoft.com/office/drawing/2014/main" id="{4AFB75C2-2F4E-4618-B283-E8B6247C9A5C}"/>
              </a:ext>
            </a:extLst>
          </p:cNvPr>
          <p:cNvCxnSpPr/>
          <p:nvPr/>
        </p:nvCxnSpPr>
        <p:spPr>
          <a:xfrm>
            <a:off x="3011647" y="3426377"/>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9020C552-9C33-48E8-A76D-D0D5C2511052}"/>
              </a:ext>
            </a:extLst>
          </p:cNvPr>
          <p:cNvCxnSpPr/>
          <p:nvPr/>
        </p:nvCxnSpPr>
        <p:spPr>
          <a:xfrm>
            <a:off x="4019725" y="3439433"/>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9B383D80-548F-4D34-BE54-E72E9C264B54}"/>
              </a:ext>
            </a:extLst>
          </p:cNvPr>
          <p:cNvCxnSpPr/>
          <p:nvPr/>
        </p:nvCxnSpPr>
        <p:spPr>
          <a:xfrm>
            <a:off x="5429075" y="3426377"/>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2F085027-0164-42A7-BEF3-9972ED9F898D}"/>
              </a:ext>
            </a:extLst>
          </p:cNvPr>
          <p:cNvCxnSpPr/>
          <p:nvPr/>
        </p:nvCxnSpPr>
        <p:spPr>
          <a:xfrm>
            <a:off x="6192473" y="3426377"/>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97295869-81F1-4E3E-B6B8-40377AC39DFB}"/>
              </a:ext>
            </a:extLst>
          </p:cNvPr>
          <p:cNvCxnSpPr/>
          <p:nvPr/>
        </p:nvCxnSpPr>
        <p:spPr>
          <a:xfrm>
            <a:off x="7871669" y="3497157"/>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E04456A1-83C0-4259-A8DD-CB30824E3D50}"/>
              </a:ext>
            </a:extLst>
          </p:cNvPr>
          <p:cNvCxnSpPr/>
          <p:nvPr/>
        </p:nvCxnSpPr>
        <p:spPr>
          <a:xfrm>
            <a:off x="10346422" y="3426377"/>
            <a:ext cx="0" cy="453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CA8DCBD4-476D-4DEF-A6E1-3735B9EA806A}"/>
              </a:ext>
            </a:extLst>
          </p:cNvPr>
          <p:cNvSpPr txBox="1"/>
          <p:nvPr/>
        </p:nvSpPr>
        <p:spPr>
          <a:xfrm>
            <a:off x="2466380" y="4089384"/>
            <a:ext cx="1090533" cy="830997"/>
          </a:xfrm>
          <a:prstGeom prst="rect">
            <a:avLst/>
          </a:prstGeom>
          <a:noFill/>
        </p:spPr>
        <p:txBody>
          <a:bodyPr wrap="square" rtlCol="0">
            <a:spAutoFit/>
          </a:bodyPr>
          <a:lstStyle/>
          <a:p>
            <a:r>
              <a:rPr lang="en-US" sz="1200" dirty="0"/>
              <a:t>Funding updated to reflect changes. </a:t>
            </a:r>
          </a:p>
        </p:txBody>
      </p:sp>
      <p:sp>
        <p:nvSpPr>
          <p:cNvPr id="14" name="TextBox 13">
            <a:extLst>
              <a:ext uri="{FF2B5EF4-FFF2-40B4-BE49-F238E27FC236}">
                <a16:creationId xmlns:a16="http://schemas.microsoft.com/office/drawing/2014/main" id="{ECFE2C21-C685-439C-9040-C4A391EE74F7}"/>
              </a:ext>
            </a:extLst>
          </p:cNvPr>
          <p:cNvSpPr txBox="1"/>
          <p:nvPr/>
        </p:nvSpPr>
        <p:spPr>
          <a:xfrm>
            <a:off x="3619858" y="4089384"/>
            <a:ext cx="1023423" cy="646331"/>
          </a:xfrm>
          <a:prstGeom prst="rect">
            <a:avLst/>
          </a:prstGeom>
          <a:noFill/>
        </p:spPr>
        <p:txBody>
          <a:bodyPr wrap="square" rtlCol="0">
            <a:spAutoFit/>
          </a:bodyPr>
          <a:lstStyle/>
          <a:p>
            <a:r>
              <a:rPr lang="en-US" sz="1200" dirty="0"/>
              <a:t>This column shows he is in balance</a:t>
            </a:r>
          </a:p>
        </p:txBody>
      </p:sp>
      <p:sp>
        <p:nvSpPr>
          <p:cNvPr id="15" name="TextBox 14">
            <a:extLst>
              <a:ext uri="{FF2B5EF4-FFF2-40B4-BE49-F238E27FC236}">
                <a16:creationId xmlns:a16="http://schemas.microsoft.com/office/drawing/2014/main" id="{E9454571-ADEC-4566-90AE-38B948A67800}"/>
              </a:ext>
            </a:extLst>
          </p:cNvPr>
          <p:cNvSpPr txBox="1"/>
          <p:nvPr/>
        </p:nvSpPr>
        <p:spPr>
          <a:xfrm>
            <a:off x="4834814" y="4076996"/>
            <a:ext cx="1675729" cy="461665"/>
          </a:xfrm>
          <a:prstGeom prst="rect">
            <a:avLst/>
          </a:prstGeom>
          <a:noFill/>
        </p:spPr>
        <p:txBody>
          <a:bodyPr wrap="square" rtlCol="0">
            <a:spAutoFit/>
          </a:bodyPr>
          <a:lstStyle/>
          <a:p>
            <a:r>
              <a:rPr lang="en-US" sz="1200" dirty="0"/>
              <a:t>No changes being made to FTE</a:t>
            </a:r>
          </a:p>
        </p:txBody>
      </p:sp>
      <p:cxnSp>
        <p:nvCxnSpPr>
          <p:cNvPr id="21" name="Straight Connector 20">
            <a:extLst>
              <a:ext uri="{FF2B5EF4-FFF2-40B4-BE49-F238E27FC236}">
                <a16:creationId xmlns:a16="http://schemas.microsoft.com/office/drawing/2014/main" id="{392F9AB8-4E00-4EAE-803D-1E86B891DD31}"/>
              </a:ext>
            </a:extLst>
          </p:cNvPr>
          <p:cNvCxnSpPr/>
          <p:nvPr/>
        </p:nvCxnSpPr>
        <p:spPr>
          <a:xfrm>
            <a:off x="48936" y="3439433"/>
            <a:ext cx="15939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28011E03-59A9-477C-B705-EF21BD96C71A}"/>
              </a:ext>
            </a:extLst>
          </p:cNvPr>
          <p:cNvCxnSpPr>
            <a:cxnSpLocks/>
          </p:cNvCxnSpPr>
          <p:nvPr/>
        </p:nvCxnSpPr>
        <p:spPr>
          <a:xfrm>
            <a:off x="838200" y="3523269"/>
            <a:ext cx="0" cy="4278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D51AD237-A645-45BE-AFAA-99A033AFA101}"/>
              </a:ext>
            </a:extLst>
          </p:cNvPr>
          <p:cNvSpPr txBox="1"/>
          <p:nvPr/>
        </p:nvSpPr>
        <p:spPr>
          <a:xfrm>
            <a:off x="167780" y="4076996"/>
            <a:ext cx="1652628" cy="923330"/>
          </a:xfrm>
          <a:prstGeom prst="rect">
            <a:avLst/>
          </a:prstGeom>
          <a:noFill/>
        </p:spPr>
        <p:txBody>
          <a:bodyPr wrap="square" rtlCol="0">
            <a:spAutoFit/>
          </a:bodyPr>
          <a:lstStyle/>
          <a:p>
            <a:r>
              <a:rPr lang="en-US" sz="1200" dirty="0"/>
              <a:t>Line added to accommodate the new budget node that is needed</a:t>
            </a:r>
            <a:r>
              <a:rPr lang="en-US" dirty="0"/>
              <a:t>. </a:t>
            </a:r>
          </a:p>
        </p:txBody>
      </p:sp>
      <p:sp>
        <p:nvSpPr>
          <p:cNvPr id="26" name="TextBox 25">
            <a:extLst>
              <a:ext uri="{FF2B5EF4-FFF2-40B4-BE49-F238E27FC236}">
                <a16:creationId xmlns:a16="http://schemas.microsoft.com/office/drawing/2014/main" id="{7F2E66FF-C6DD-4ADC-B3F8-80098C043CBA}"/>
              </a:ext>
            </a:extLst>
          </p:cNvPr>
          <p:cNvSpPr txBox="1"/>
          <p:nvPr/>
        </p:nvSpPr>
        <p:spPr>
          <a:xfrm>
            <a:off x="6510543" y="4076996"/>
            <a:ext cx="2852250" cy="646331"/>
          </a:xfrm>
          <a:prstGeom prst="rect">
            <a:avLst/>
          </a:prstGeom>
          <a:noFill/>
        </p:spPr>
        <p:txBody>
          <a:bodyPr wrap="square" rtlCol="0">
            <a:spAutoFit/>
          </a:bodyPr>
          <a:lstStyle/>
          <a:p>
            <a:r>
              <a:rPr lang="en-US" sz="1200" dirty="0"/>
              <a:t>Comments include original changes AND additional changes that were requested after PBO made the first changes</a:t>
            </a:r>
          </a:p>
        </p:txBody>
      </p:sp>
      <p:sp>
        <p:nvSpPr>
          <p:cNvPr id="27" name="TextBox 26">
            <a:extLst>
              <a:ext uri="{FF2B5EF4-FFF2-40B4-BE49-F238E27FC236}">
                <a16:creationId xmlns:a16="http://schemas.microsoft.com/office/drawing/2014/main" id="{AB87490E-1E93-4CBF-A629-CB163C317DAC}"/>
              </a:ext>
            </a:extLst>
          </p:cNvPr>
          <p:cNvSpPr txBox="1"/>
          <p:nvPr/>
        </p:nvSpPr>
        <p:spPr>
          <a:xfrm>
            <a:off x="9799740" y="3955052"/>
            <a:ext cx="1244367" cy="1015663"/>
          </a:xfrm>
          <a:prstGeom prst="rect">
            <a:avLst/>
          </a:prstGeom>
          <a:noFill/>
        </p:spPr>
        <p:txBody>
          <a:bodyPr wrap="square" rtlCol="0">
            <a:spAutoFit/>
          </a:bodyPr>
          <a:lstStyle/>
          <a:p>
            <a:r>
              <a:rPr lang="en-US" sz="1200" dirty="0"/>
              <a:t>DBA/CBA is letting PBO know that they need additional changes made </a:t>
            </a:r>
          </a:p>
        </p:txBody>
      </p:sp>
      <p:sp>
        <p:nvSpPr>
          <p:cNvPr id="28" name="Rectangle 27">
            <a:extLst>
              <a:ext uri="{FF2B5EF4-FFF2-40B4-BE49-F238E27FC236}">
                <a16:creationId xmlns:a16="http://schemas.microsoft.com/office/drawing/2014/main" id="{1CC27621-8297-4DF1-BB19-59B90DFC0FE6}"/>
              </a:ext>
            </a:extLst>
          </p:cNvPr>
          <p:cNvSpPr/>
          <p:nvPr/>
        </p:nvSpPr>
        <p:spPr>
          <a:xfrm>
            <a:off x="641121" y="407642"/>
            <a:ext cx="10712679" cy="584775"/>
          </a:xfrm>
          <a:prstGeom prst="rect">
            <a:avLst/>
          </a:prstGeom>
        </p:spPr>
        <p:txBody>
          <a:bodyPr wrap="square">
            <a:spAutoFit/>
          </a:bodyPr>
          <a:lstStyle/>
          <a:p>
            <a:r>
              <a:rPr lang="en-US" sz="3200" dirty="0"/>
              <a:t>Example</a:t>
            </a:r>
          </a:p>
        </p:txBody>
      </p:sp>
      <p:pic>
        <p:nvPicPr>
          <p:cNvPr id="10" name="Picture 9">
            <a:extLst>
              <a:ext uri="{FF2B5EF4-FFF2-40B4-BE49-F238E27FC236}">
                <a16:creationId xmlns:a16="http://schemas.microsoft.com/office/drawing/2014/main" id="{0F0C7350-666B-4FE6-A354-D2E2C180BCF9}"/>
              </a:ext>
            </a:extLst>
          </p:cNvPr>
          <p:cNvPicPr>
            <a:picLocks noChangeAspect="1"/>
          </p:cNvPicPr>
          <p:nvPr/>
        </p:nvPicPr>
        <p:blipFill>
          <a:blip r:embed="rId2"/>
          <a:stretch>
            <a:fillRect/>
          </a:stretch>
        </p:blipFill>
        <p:spPr>
          <a:xfrm>
            <a:off x="0" y="2291926"/>
            <a:ext cx="12192000" cy="994593"/>
          </a:xfrm>
          <a:prstGeom prst="rect">
            <a:avLst/>
          </a:prstGeom>
        </p:spPr>
      </p:pic>
      <p:sp>
        <p:nvSpPr>
          <p:cNvPr id="2" name="Rectangle 1">
            <a:extLst>
              <a:ext uri="{FF2B5EF4-FFF2-40B4-BE49-F238E27FC236}">
                <a16:creationId xmlns:a16="http://schemas.microsoft.com/office/drawing/2014/main" id="{9998040A-F541-496C-A3E3-4D8CCF67EFBD}"/>
              </a:ext>
            </a:extLst>
          </p:cNvPr>
          <p:cNvSpPr/>
          <p:nvPr/>
        </p:nvSpPr>
        <p:spPr>
          <a:xfrm>
            <a:off x="402672" y="2583809"/>
            <a:ext cx="587229" cy="6291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8772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10463-585A-4DD6-8919-DA92CDC3D21C}"/>
              </a:ext>
            </a:extLst>
          </p:cNvPr>
          <p:cNvSpPr>
            <a:spLocks noGrp="1"/>
          </p:cNvSpPr>
          <p:nvPr>
            <p:ph type="title"/>
          </p:nvPr>
        </p:nvSpPr>
        <p:spPr/>
        <p:txBody>
          <a:bodyPr>
            <a:normAutofit/>
          </a:bodyPr>
          <a:lstStyle/>
          <a:p>
            <a:pPr algn="ctr"/>
            <a:r>
              <a:rPr lang="en-US" sz="3200" b="1" u="sng" dirty="0"/>
              <a:t>GAP Funding Requests for State and 2064</a:t>
            </a:r>
          </a:p>
        </p:txBody>
      </p:sp>
      <p:sp>
        <p:nvSpPr>
          <p:cNvPr id="3" name="Content Placeholder 2">
            <a:extLst>
              <a:ext uri="{FF2B5EF4-FFF2-40B4-BE49-F238E27FC236}">
                <a16:creationId xmlns:a16="http://schemas.microsoft.com/office/drawing/2014/main" id="{2F714F2C-41F6-4838-B08E-C3E54431D58D}"/>
              </a:ext>
            </a:extLst>
          </p:cNvPr>
          <p:cNvSpPr>
            <a:spLocks noGrp="1"/>
          </p:cNvSpPr>
          <p:nvPr>
            <p:ph idx="1"/>
          </p:nvPr>
        </p:nvSpPr>
        <p:spPr>
          <a:xfrm>
            <a:off x="677334" y="1660063"/>
            <a:ext cx="8596668" cy="3880773"/>
          </a:xfrm>
        </p:spPr>
        <p:txBody>
          <a:bodyPr/>
          <a:lstStyle/>
          <a:p>
            <a:r>
              <a:rPr lang="en-US" sz="1400" dirty="0"/>
              <a:t>If GAP funding is needed, there will be a tab labeled “Funding Requests” on the excel sheet.</a:t>
            </a:r>
          </a:p>
          <a:p>
            <a:r>
              <a:rPr lang="en-US" sz="1400" dirty="0"/>
              <a:t>This is where you will type in all the information needed and you can keep track whether the request was approved or denied.</a:t>
            </a:r>
          </a:p>
          <a:p>
            <a:endParaRPr lang="en-US" dirty="0"/>
          </a:p>
          <a:p>
            <a:endParaRPr lang="en-US" dirty="0"/>
          </a:p>
        </p:txBody>
      </p:sp>
      <p:pic>
        <p:nvPicPr>
          <p:cNvPr id="4" name="Picture 3">
            <a:extLst>
              <a:ext uri="{FF2B5EF4-FFF2-40B4-BE49-F238E27FC236}">
                <a16:creationId xmlns:a16="http://schemas.microsoft.com/office/drawing/2014/main" id="{DE1D8341-B919-4BA5-A586-3EE6ACD7CC5D}"/>
              </a:ext>
            </a:extLst>
          </p:cNvPr>
          <p:cNvPicPr>
            <a:picLocks noChangeAspect="1"/>
          </p:cNvPicPr>
          <p:nvPr/>
        </p:nvPicPr>
        <p:blipFill>
          <a:blip r:embed="rId2"/>
          <a:stretch>
            <a:fillRect/>
          </a:stretch>
        </p:blipFill>
        <p:spPr>
          <a:xfrm>
            <a:off x="304800" y="4175905"/>
            <a:ext cx="11449050" cy="1552575"/>
          </a:xfrm>
          <a:prstGeom prst="rect">
            <a:avLst/>
          </a:prstGeom>
        </p:spPr>
      </p:pic>
      <p:pic>
        <p:nvPicPr>
          <p:cNvPr id="5" name="Picture 4">
            <a:extLst>
              <a:ext uri="{FF2B5EF4-FFF2-40B4-BE49-F238E27FC236}">
                <a16:creationId xmlns:a16="http://schemas.microsoft.com/office/drawing/2014/main" id="{C36B1E0C-1D52-484A-B8F7-B0F27FA8B34E}"/>
              </a:ext>
            </a:extLst>
          </p:cNvPr>
          <p:cNvPicPr>
            <a:picLocks noChangeAspect="1"/>
          </p:cNvPicPr>
          <p:nvPr/>
        </p:nvPicPr>
        <p:blipFill>
          <a:blip r:embed="rId3"/>
          <a:stretch>
            <a:fillRect/>
          </a:stretch>
        </p:blipFill>
        <p:spPr>
          <a:xfrm>
            <a:off x="588096" y="2858453"/>
            <a:ext cx="8296275" cy="895350"/>
          </a:xfrm>
          <a:prstGeom prst="rect">
            <a:avLst/>
          </a:prstGeom>
        </p:spPr>
      </p:pic>
    </p:spTree>
    <p:extLst>
      <p:ext uri="{BB962C8B-B14F-4D97-AF65-F5344CB8AC3E}">
        <p14:creationId xmlns:p14="http://schemas.microsoft.com/office/powerpoint/2010/main" val="2032816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AF1F1-618E-4700-9A5B-C4B81085057A}"/>
              </a:ext>
            </a:extLst>
          </p:cNvPr>
          <p:cNvSpPr>
            <a:spLocks noGrp="1"/>
          </p:cNvSpPr>
          <p:nvPr>
            <p:ph type="title"/>
          </p:nvPr>
        </p:nvSpPr>
        <p:spPr/>
        <p:txBody>
          <a:bodyPr>
            <a:normAutofit/>
          </a:bodyPr>
          <a:lstStyle/>
          <a:p>
            <a:r>
              <a:rPr lang="en-US" sz="3200" dirty="0"/>
              <a:t>Reminders</a:t>
            </a:r>
          </a:p>
        </p:txBody>
      </p:sp>
      <p:sp>
        <p:nvSpPr>
          <p:cNvPr id="3" name="Content Placeholder 2">
            <a:extLst>
              <a:ext uri="{FF2B5EF4-FFF2-40B4-BE49-F238E27FC236}">
                <a16:creationId xmlns:a16="http://schemas.microsoft.com/office/drawing/2014/main" id="{6E8FB935-F9B1-4844-BF70-EB386C5B00EC}"/>
              </a:ext>
            </a:extLst>
          </p:cNvPr>
          <p:cNvSpPr>
            <a:spLocks noGrp="1"/>
          </p:cNvSpPr>
          <p:nvPr>
            <p:ph idx="1"/>
          </p:nvPr>
        </p:nvSpPr>
        <p:spPr/>
        <p:txBody>
          <a:bodyPr/>
          <a:lstStyle/>
          <a:p>
            <a:endParaRPr lang="en-US" dirty="0"/>
          </a:p>
          <a:p>
            <a:endParaRPr lang="en-US" dirty="0"/>
          </a:p>
        </p:txBody>
      </p:sp>
      <p:sp>
        <p:nvSpPr>
          <p:cNvPr id="4" name="TextBox 3">
            <a:extLst>
              <a:ext uri="{FF2B5EF4-FFF2-40B4-BE49-F238E27FC236}">
                <a16:creationId xmlns:a16="http://schemas.microsoft.com/office/drawing/2014/main" id="{F12B3006-38BA-41D8-859F-AB963D49672B}"/>
              </a:ext>
            </a:extLst>
          </p:cNvPr>
          <p:cNvSpPr txBox="1"/>
          <p:nvPr/>
        </p:nvSpPr>
        <p:spPr>
          <a:xfrm>
            <a:off x="295275" y="1447086"/>
            <a:ext cx="10515600" cy="4801314"/>
          </a:xfrm>
          <a:prstGeom prst="rect">
            <a:avLst/>
          </a:prstGeom>
          <a:noFill/>
        </p:spPr>
        <p:txBody>
          <a:bodyPr wrap="square" rtlCol="0">
            <a:spAutoFit/>
          </a:bodyPr>
          <a:lstStyle/>
          <a:p>
            <a:pPr marL="285750" indent="-285750">
              <a:buFont typeface="Wingdings" panose="05000000000000000000" pitchFamily="2" charset="2"/>
              <a:buChar char="Ø"/>
            </a:pPr>
            <a:r>
              <a:rPr lang="en-US" sz="1400" dirty="0"/>
              <a:t>Run reports </a:t>
            </a:r>
            <a:r>
              <a:rPr lang="en-US" sz="1400" b="1" u="sng" dirty="0"/>
              <a:t>BEFORE</a:t>
            </a:r>
            <a:r>
              <a:rPr lang="en-US" sz="1400" dirty="0"/>
              <a:t> any corrections are made</a:t>
            </a:r>
          </a:p>
          <a:p>
            <a:pPr marL="742950" lvl="1" indent="-285750">
              <a:buFont typeface="Wingdings" panose="05000000000000000000" pitchFamily="2" charset="2"/>
              <a:buChar char="Ø"/>
            </a:pPr>
            <a:r>
              <a:rPr lang="en-US" sz="1400" dirty="0"/>
              <a:t>The type of reports can be found </a:t>
            </a:r>
            <a:r>
              <a:rPr lang="en-US" sz="1400" dirty="0">
                <a:hlinkClick r:id="rId2" action="ppaction://hlinkfile"/>
              </a:rPr>
              <a:t>Y:\Budget Development\Budget_Development_Checklist_2-24-21.docx</a:t>
            </a:r>
            <a:r>
              <a:rPr lang="en-US" sz="1400" dirty="0"/>
              <a:t> OR on the Budget Development Checklist tab in the excel file. </a:t>
            </a:r>
          </a:p>
          <a:p>
            <a:pPr marL="742950" lvl="1" indent="-285750">
              <a:buFont typeface="Wingdings" panose="05000000000000000000" pitchFamily="2" charset="2"/>
              <a:buChar char="Ø"/>
            </a:pPr>
            <a:r>
              <a:rPr lang="en-US" sz="1400" dirty="0"/>
              <a:t>Other useful reports in Hyperion to help with projections</a:t>
            </a:r>
          </a:p>
          <a:p>
            <a:pPr marL="1200150" lvl="2" indent="-285750">
              <a:buFont typeface="Wingdings" panose="05000000000000000000" pitchFamily="2" charset="2"/>
              <a:buChar char="Ø"/>
            </a:pPr>
            <a:r>
              <a:rPr lang="en-US" sz="1400" dirty="0"/>
              <a:t>Expense Detail by CC</a:t>
            </a:r>
          </a:p>
          <a:p>
            <a:pPr marL="1200150" lvl="2" indent="-285750">
              <a:buFont typeface="Wingdings" panose="05000000000000000000" pitchFamily="2" charset="2"/>
              <a:buChar char="Ø"/>
            </a:pPr>
            <a:r>
              <a:rPr lang="en-US" sz="1400" dirty="0"/>
              <a:t>Account Balances by CC</a:t>
            </a:r>
          </a:p>
          <a:p>
            <a:pPr lvl="2"/>
            <a:endParaRPr lang="en-US" sz="1400" dirty="0"/>
          </a:p>
          <a:p>
            <a:pPr marL="285750" indent="-285750">
              <a:buFont typeface="Wingdings" panose="05000000000000000000" pitchFamily="2" charset="2"/>
              <a:buChar char="Ø"/>
            </a:pPr>
            <a:r>
              <a:rPr lang="en-US" sz="1400" dirty="0"/>
              <a:t>Review all positions, make sure they have funding and are in the correct Cost Center</a:t>
            </a:r>
          </a:p>
          <a:p>
            <a:pPr marL="742950" lvl="1" indent="-285750">
              <a:buFont typeface="Wingdings" panose="05000000000000000000" pitchFamily="2" charset="2"/>
              <a:buChar char="Ø"/>
            </a:pPr>
            <a:r>
              <a:rPr lang="en-US" sz="1400" dirty="0"/>
              <a:t>Allocate the appropriate amount of Fringe including longevity. Longevity goes into B5006</a:t>
            </a:r>
          </a:p>
          <a:p>
            <a:pPr marL="1200150" lvl="2" indent="-285750">
              <a:buFont typeface="Wingdings" panose="05000000000000000000" pitchFamily="2" charset="2"/>
              <a:buChar char="Ø"/>
            </a:pPr>
            <a:r>
              <a:rPr lang="en-US" sz="1400" dirty="0"/>
              <a:t>PBO will do fringe for 2064</a:t>
            </a:r>
          </a:p>
          <a:p>
            <a:pPr lvl="2"/>
            <a:endParaRPr lang="en-US" sz="1400" dirty="0"/>
          </a:p>
          <a:p>
            <a:pPr marL="285750" indent="-285750">
              <a:buFont typeface="Wingdings" panose="05000000000000000000" pitchFamily="2" charset="2"/>
              <a:buChar char="Ø"/>
            </a:pPr>
            <a:r>
              <a:rPr lang="en-US" sz="1400" dirty="0"/>
              <a:t>Stay in balance!</a:t>
            </a:r>
          </a:p>
          <a:p>
            <a:pPr marL="742950" lvl="1" indent="-285750">
              <a:buFont typeface="Wingdings" panose="05000000000000000000" pitchFamily="2" charset="2"/>
              <a:buChar char="Ø"/>
            </a:pPr>
            <a:r>
              <a:rPr lang="en-US" sz="1400" dirty="0"/>
              <a:t>If funds are moved within multiple areas then communicate that and be informative in the comments.</a:t>
            </a:r>
          </a:p>
          <a:p>
            <a:pPr marL="742950" lvl="1" indent="-285750">
              <a:buFont typeface="Wingdings" panose="05000000000000000000" pitchFamily="2" charset="2"/>
              <a:buChar char="Ø"/>
            </a:pPr>
            <a:endParaRPr lang="en-US" sz="1400" dirty="0"/>
          </a:p>
          <a:p>
            <a:pPr lvl="1"/>
            <a:endParaRPr lang="en-US" sz="1400" dirty="0"/>
          </a:p>
          <a:p>
            <a:pPr marL="285750" indent="-285750">
              <a:buFont typeface="Wingdings" panose="05000000000000000000" pitchFamily="2" charset="2"/>
              <a:buChar char="Ø"/>
            </a:pPr>
            <a:r>
              <a:rPr lang="en-US" sz="1400" dirty="0"/>
              <a:t>Always communicate with PBO if you have issues, concerns or need help.</a:t>
            </a:r>
          </a:p>
          <a:p>
            <a:pPr lvl="1"/>
            <a:endParaRPr lang="en-US" sz="1400" dirty="0"/>
          </a:p>
          <a:p>
            <a:pPr marL="742950" lvl="1" indent="-285750">
              <a:buFont typeface="Wingdings" panose="05000000000000000000" pitchFamily="2" charset="2"/>
              <a:buChar char="Ø"/>
            </a:pPr>
            <a:r>
              <a:rPr lang="en-US" sz="1400" dirty="0"/>
              <a:t>A log will be kept during Budget Development to track common issues or areas of improvement for the next cycle. </a:t>
            </a:r>
          </a:p>
          <a:p>
            <a:pPr marL="1200150" lvl="2" indent="-285750">
              <a:buFont typeface="Wingdings" panose="05000000000000000000" pitchFamily="2" charset="2"/>
              <a:buChar char="Ø"/>
            </a:pPr>
            <a:endParaRPr lang="en-US" dirty="0"/>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endParaRPr lang="en-US" dirty="0"/>
          </a:p>
        </p:txBody>
      </p:sp>
    </p:spTree>
    <p:extLst>
      <p:ext uri="{BB962C8B-B14F-4D97-AF65-F5344CB8AC3E}">
        <p14:creationId xmlns:p14="http://schemas.microsoft.com/office/powerpoint/2010/main" val="1803539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9E53A-5B29-42FB-A95E-9C447A90FA4C}"/>
              </a:ext>
            </a:extLst>
          </p:cNvPr>
          <p:cNvSpPr>
            <a:spLocks noGrp="1"/>
          </p:cNvSpPr>
          <p:nvPr>
            <p:ph type="title"/>
          </p:nvPr>
        </p:nvSpPr>
        <p:spPr/>
        <p:txBody>
          <a:bodyPr>
            <a:normAutofit/>
          </a:bodyPr>
          <a:lstStyle/>
          <a:p>
            <a:pPr algn="ctr"/>
            <a:r>
              <a:rPr lang="en-US" sz="3200" b="1" u="sng" dirty="0"/>
              <a:t>FY 22 Budget Development Timeline</a:t>
            </a:r>
          </a:p>
        </p:txBody>
      </p:sp>
      <p:sp>
        <p:nvSpPr>
          <p:cNvPr id="3" name="Content Placeholder 2">
            <a:extLst>
              <a:ext uri="{FF2B5EF4-FFF2-40B4-BE49-F238E27FC236}">
                <a16:creationId xmlns:a16="http://schemas.microsoft.com/office/drawing/2014/main" id="{378476AD-F419-433B-A449-9EF655B77C35}"/>
              </a:ext>
            </a:extLst>
          </p:cNvPr>
          <p:cNvSpPr>
            <a:spLocks noGrp="1"/>
          </p:cNvSpPr>
          <p:nvPr>
            <p:ph idx="1"/>
          </p:nvPr>
        </p:nvSpPr>
        <p:spPr>
          <a:xfrm>
            <a:off x="677334" y="1571625"/>
            <a:ext cx="8596668" cy="4838700"/>
          </a:xfrm>
        </p:spPr>
        <p:txBody>
          <a:bodyPr>
            <a:normAutofit fontScale="92500" lnSpcReduction="10000"/>
          </a:bodyPr>
          <a:lstStyle/>
          <a:p>
            <a:r>
              <a:rPr lang="en-US" sz="1900" dirty="0"/>
              <a:t>Week of April 26</a:t>
            </a:r>
            <a:r>
              <a:rPr lang="en-US" sz="1900" baseline="30000" dirty="0"/>
              <a:t>th</a:t>
            </a:r>
            <a:r>
              <a:rPr lang="en-US" sz="1900" dirty="0"/>
              <a:t> : </a:t>
            </a:r>
            <a:r>
              <a:rPr lang="en-US" sz="1500" dirty="0"/>
              <a:t>Budget analyst begins compiling the tables. </a:t>
            </a:r>
            <a:endParaRPr lang="en-US" sz="1900" dirty="0"/>
          </a:p>
          <a:p>
            <a:r>
              <a:rPr lang="en-US" sz="1900" dirty="0"/>
              <a:t>May 3</a:t>
            </a:r>
            <a:r>
              <a:rPr lang="en-US" sz="1900" baseline="30000" dirty="0"/>
              <a:t>rd</a:t>
            </a:r>
            <a:r>
              <a:rPr lang="en-US" sz="1900" dirty="0"/>
              <a:t> through May 14</a:t>
            </a:r>
            <a:r>
              <a:rPr lang="en-US" sz="1900" baseline="30000" dirty="0"/>
              <a:t>th</a:t>
            </a:r>
            <a:r>
              <a:rPr lang="en-US" sz="1900" dirty="0"/>
              <a:t> : </a:t>
            </a:r>
            <a:r>
              <a:rPr lang="en-US" sz="1600" dirty="0"/>
              <a:t>DBA/CBAs will work on completing both the Data Extractor and HR tables.</a:t>
            </a:r>
          </a:p>
          <a:p>
            <a:endParaRPr lang="en-US" dirty="0"/>
          </a:p>
          <a:p>
            <a:r>
              <a:rPr lang="en-US" sz="1900" dirty="0"/>
              <a:t>May 17</a:t>
            </a:r>
            <a:r>
              <a:rPr lang="en-US" sz="1900" baseline="30000" dirty="0"/>
              <a:t>th</a:t>
            </a:r>
            <a:r>
              <a:rPr lang="en-US" sz="1900" dirty="0"/>
              <a:t> through May 31</a:t>
            </a:r>
            <a:r>
              <a:rPr lang="en-US" sz="1900" baseline="30000" dirty="0"/>
              <a:t>st</a:t>
            </a:r>
            <a:r>
              <a:rPr lang="en-US" sz="1900" dirty="0"/>
              <a:t>: </a:t>
            </a:r>
            <a:r>
              <a:rPr lang="en-US" sz="1600" dirty="0"/>
              <a:t>Budget analyst will begin inputting the data from the tables into Hyperion.</a:t>
            </a:r>
          </a:p>
          <a:p>
            <a:pPr lvl="1"/>
            <a:r>
              <a:rPr lang="en-US" sz="1500" dirty="0"/>
              <a:t>Changes can still be made during this time by the DBA/CBA; utilize the columns to communicate that additional changes are being requested.  </a:t>
            </a:r>
          </a:p>
          <a:p>
            <a:pPr lvl="1"/>
            <a:r>
              <a:rPr lang="en-US" sz="1500" dirty="0"/>
              <a:t>All changes from the DBA/CBAs should be requested by May 31</a:t>
            </a:r>
            <a:r>
              <a:rPr lang="en-US" sz="1500" baseline="30000" dirty="0"/>
              <a:t>st.</a:t>
            </a:r>
            <a:endParaRPr lang="en-US" sz="1500" dirty="0"/>
          </a:p>
          <a:p>
            <a:pPr marL="457200" lvl="1" indent="0">
              <a:buNone/>
            </a:pPr>
            <a:endParaRPr lang="en-US" dirty="0"/>
          </a:p>
          <a:p>
            <a:r>
              <a:rPr lang="en-US" sz="1900" dirty="0"/>
              <a:t>June 1</a:t>
            </a:r>
            <a:r>
              <a:rPr lang="en-US" sz="1900" baseline="30000" dirty="0"/>
              <a:t>st</a:t>
            </a:r>
            <a:r>
              <a:rPr lang="en-US" sz="1900" dirty="0"/>
              <a:t> through June 30</a:t>
            </a:r>
            <a:r>
              <a:rPr lang="en-US" sz="1900" baseline="30000" dirty="0"/>
              <a:t>th</a:t>
            </a:r>
            <a:r>
              <a:rPr lang="en-US" sz="1900" dirty="0"/>
              <a:t>: </a:t>
            </a:r>
            <a:r>
              <a:rPr lang="en-US" sz="1500" dirty="0"/>
              <a:t>Budget analyst will work on other areas of the budget development process</a:t>
            </a:r>
          </a:p>
          <a:p>
            <a:pPr lvl="1"/>
            <a:r>
              <a:rPr lang="en-US" sz="1500" dirty="0"/>
              <a:t>DBA/CBAs can request last minute changes during this time for unforeseen circumstances or new hires that need to be sync in Hyperion.</a:t>
            </a:r>
          </a:p>
          <a:p>
            <a:pPr lvl="1"/>
            <a:r>
              <a:rPr lang="en-US" sz="1500" dirty="0"/>
              <a:t>DBA/CBAs must have all reports and tables complete/saved to their budget development folders by June 30</a:t>
            </a:r>
            <a:r>
              <a:rPr lang="en-US" sz="1500" baseline="30000" dirty="0"/>
              <a:t>th</a:t>
            </a:r>
            <a:r>
              <a:rPr lang="en-US" sz="1500" dirty="0"/>
              <a:t> – this folder will act as your “Budget Packet”. </a:t>
            </a:r>
          </a:p>
        </p:txBody>
      </p:sp>
    </p:spTree>
    <p:extLst>
      <p:ext uri="{BB962C8B-B14F-4D97-AF65-F5344CB8AC3E}">
        <p14:creationId xmlns:p14="http://schemas.microsoft.com/office/powerpoint/2010/main" val="2778350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182D-FFAB-4E98-9F88-D990EB74E141}"/>
              </a:ext>
            </a:extLst>
          </p:cNvPr>
          <p:cNvSpPr>
            <a:spLocks noGrp="1"/>
          </p:cNvSpPr>
          <p:nvPr>
            <p:ph type="title"/>
          </p:nvPr>
        </p:nvSpPr>
        <p:spPr/>
        <p:txBody>
          <a:bodyPr/>
          <a:lstStyle/>
          <a:p>
            <a:r>
              <a:rPr lang="en-US" dirty="0"/>
              <a:t>Budget Development Folder</a:t>
            </a:r>
          </a:p>
        </p:txBody>
      </p:sp>
      <p:sp>
        <p:nvSpPr>
          <p:cNvPr id="3" name="Content Placeholder 2">
            <a:extLst>
              <a:ext uri="{FF2B5EF4-FFF2-40B4-BE49-F238E27FC236}">
                <a16:creationId xmlns:a16="http://schemas.microsoft.com/office/drawing/2014/main" id="{38F64146-917D-435A-A98F-BBBBB4F44D2D}"/>
              </a:ext>
            </a:extLst>
          </p:cNvPr>
          <p:cNvSpPr>
            <a:spLocks noGrp="1"/>
          </p:cNvSpPr>
          <p:nvPr>
            <p:ph idx="1"/>
          </p:nvPr>
        </p:nvSpPr>
        <p:spPr>
          <a:xfrm>
            <a:off x="677334" y="2367627"/>
            <a:ext cx="8596668" cy="3880773"/>
          </a:xfrm>
        </p:spPr>
        <p:txBody>
          <a:bodyPr/>
          <a:lstStyle/>
          <a:p>
            <a:r>
              <a:rPr lang="en-US" dirty="0"/>
              <a:t>Each DBA/CBA will have an excel file saved under their name in the Budget Development folder section.</a:t>
            </a:r>
          </a:p>
          <a:p>
            <a:r>
              <a:rPr lang="en-US" dirty="0"/>
              <a:t>This folder will act as the budget packet for the DBA/CBA where it will store</a:t>
            </a:r>
          </a:p>
          <a:p>
            <a:pPr lvl="1"/>
            <a:r>
              <a:rPr lang="en-US" dirty="0"/>
              <a:t>Reports</a:t>
            </a:r>
          </a:p>
          <a:p>
            <a:pPr lvl="1"/>
            <a:r>
              <a:rPr lang="en-US" dirty="0"/>
              <a:t>Budget Development tables</a:t>
            </a:r>
          </a:p>
          <a:p>
            <a:pPr lvl="1"/>
            <a:r>
              <a:rPr lang="en-US" dirty="0"/>
              <a:t>Any additional documentation that assisted with the budget development cycle</a:t>
            </a:r>
          </a:p>
        </p:txBody>
      </p:sp>
      <p:pic>
        <p:nvPicPr>
          <p:cNvPr id="4" name="Picture 3">
            <a:extLst>
              <a:ext uri="{FF2B5EF4-FFF2-40B4-BE49-F238E27FC236}">
                <a16:creationId xmlns:a16="http://schemas.microsoft.com/office/drawing/2014/main" id="{6C7E2D27-7A77-4719-A7ED-F74AADB944D2}"/>
              </a:ext>
            </a:extLst>
          </p:cNvPr>
          <p:cNvPicPr>
            <a:picLocks noChangeAspect="1"/>
          </p:cNvPicPr>
          <p:nvPr/>
        </p:nvPicPr>
        <p:blipFill>
          <a:blip r:embed="rId2"/>
          <a:stretch>
            <a:fillRect/>
          </a:stretch>
        </p:blipFill>
        <p:spPr>
          <a:xfrm>
            <a:off x="1320241" y="1717404"/>
            <a:ext cx="6714979" cy="425992"/>
          </a:xfrm>
          <a:prstGeom prst="rect">
            <a:avLst/>
          </a:prstGeom>
        </p:spPr>
      </p:pic>
    </p:spTree>
    <p:extLst>
      <p:ext uri="{BB962C8B-B14F-4D97-AF65-F5344CB8AC3E}">
        <p14:creationId xmlns:p14="http://schemas.microsoft.com/office/powerpoint/2010/main" val="790356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072D2-9283-4B3D-B0D4-6EF90AF65397}"/>
              </a:ext>
            </a:extLst>
          </p:cNvPr>
          <p:cNvSpPr>
            <a:spLocks noGrp="1"/>
          </p:cNvSpPr>
          <p:nvPr>
            <p:ph type="title"/>
          </p:nvPr>
        </p:nvSpPr>
        <p:spPr/>
        <p:txBody>
          <a:bodyPr/>
          <a:lstStyle/>
          <a:p>
            <a:pPr algn="ctr"/>
            <a:r>
              <a:rPr lang="en-US" sz="3200" b="1" u="sng" dirty="0"/>
              <a:t>Budget Development Checklist </a:t>
            </a:r>
            <a:r>
              <a:rPr lang="en-US" dirty="0"/>
              <a:t>	</a:t>
            </a:r>
          </a:p>
        </p:txBody>
      </p:sp>
      <p:sp>
        <p:nvSpPr>
          <p:cNvPr id="3" name="Content Placeholder 2">
            <a:extLst>
              <a:ext uri="{FF2B5EF4-FFF2-40B4-BE49-F238E27FC236}">
                <a16:creationId xmlns:a16="http://schemas.microsoft.com/office/drawing/2014/main" id="{235D4A7C-661A-4F51-808B-BAC980ACDAFC}"/>
              </a:ext>
            </a:extLst>
          </p:cNvPr>
          <p:cNvSpPr>
            <a:spLocks noGrp="1"/>
          </p:cNvSpPr>
          <p:nvPr>
            <p:ph idx="1"/>
          </p:nvPr>
        </p:nvSpPr>
        <p:spPr>
          <a:xfrm>
            <a:off x="677334" y="1488613"/>
            <a:ext cx="8596668" cy="3880773"/>
          </a:xfrm>
        </p:spPr>
        <p:txBody>
          <a:bodyPr>
            <a:normAutofit/>
          </a:bodyPr>
          <a:lstStyle/>
          <a:p>
            <a:r>
              <a:rPr lang="en-US" sz="1200" dirty="0"/>
              <a:t>This tab was added as a guide to ensure reports are being saved to the budget development folder</a:t>
            </a:r>
          </a:p>
          <a:p>
            <a:r>
              <a:rPr lang="en-US" sz="1200" dirty="0"/>
              <a:t>Utilize this page and check off after each report is ran and saved. </a:t>
            </a:r>
          </a:p>
          <a:p>
            <a:r>
              <a:rPr lang="en-US" sz="1200" dirty="0"/>
              <a:t>The Budget Development folder will act as the Budget Packet, so any  documentation, not just the reports listed, that was beneficial to development should be saved.</a:t>
            </a:r>
          </a:p>
        </p:txBody>
      </p:sp>
      <p:pic>
        <p:nvPicPr>
          <p:cNvPr id="5" name="Picture 4">
            <a:extLst>
              <a:ext uri="{FF2B5EF4-FFF2-40B4-BE49-F238E27FC236}">
                <a16:creationId xmlns:a16="http://schemas.microsoft.com/office/drawing/2014/main" id="{AFA0BEF5-7779-4E56-BCB3-8124C1A75AA2}"/>
              </a:ext>
            </a:extLst>
          </p:cNvPr>
          <p:cNvPicPr>
            <a:picLocks noChangeAspect="1"/>
          </p:cNvPicPr>
          <p:nvPr/>
        </p:nvPicPr>
        <p:blipFill>
          <a:blip r:embed="rId2"/>
          <a:stretch>
            <a:fillRect/>
          </a:stretch>
        </p:blipFill>
        <p:spPr>
          <a:xfrm>
            <a:off x="888010" y="2809413"/>
            <a:ext cx="6743700" cy="3733800"/>
          </a:xfrm>
          <a:prstGeom prst="rect">
            <a:avLst/>
          </a:prstGeom>
        </p:spPr>
      </p:pic>
    </p:spTree>
    <p:extLst>
      <p:ext uri="{BB962C8B-B14F-4D97-AF65-F5344CB8AC3E}">
        <p14:creationId xmlns:p14="http://schemas.microsoft.com/office/powerpoint/2010/main" val="763677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F4127-624E-48B2-A40F-F98DC09841E4}"/>
              </a:ext>
            </a:extLst>
          </p:cNvPr>
          <p:cNvSpPr>
            <a:spLocks noGrp="1"/>
          </p:cNvSpPr>
          <p:nvPr>
            <p:ph type="title"/>
          </p:nvPr>
        </p:nvSpPr>
        <p:spPr/>
        <p:txBody>
          <a:bodyPr>
            <a:normAutofit/>
          </a:bodyPr>
          <a:lstStyle/>
          <a:p>
            <a:pPr algn="ctr"/>
            <a:r>
              <a:rPr lang="en-US" sz="3200" b="1" u="sng" dirty="0" err="1"/>
              <a:t>CoogPlan</a:t>
            </a:r>
            <a:r>
              <a:rPr lang="en-US" sz="3200" b="1" u="sng" dirty="0"/>
              <a:t> HR Funding Sources</a:t>
            </a:r>
          </a:p>
        </p:txBody>
      </p:sp>
      <p:sp>
        <p:nvSpPr>
          <p:cNvPr id="3" name="Content Placeholder 2">
            <a:extLst>
              <a:ext uri="{FF2B5EF4-FFF2-40B4-BE49-F238E27FC236}">
                <a16:creationId xmlns:a16="http://schemas.microsoft.com/office/drawing/2014/main" id="{D15A6E61-FCDB-46A9-B05D-97605C6E7A9B}"/>
              </a:ext>
            </a:extLst>
          </p:cNvPr>
          <p:cNvSpPr>
            <a:spLocks noGrp="1"/>
          </p:cNvSpPr>
          <p:nvPr>
            <p:ph idx="1"/>
          </p:nvPr>
        </p:nvSpPr>
        <p:spPr>
          <a:xfrm>
            <a:off x="838200" y="1426127"/>
            <a:ext cx="8708472" cy="5318621"/>
          </a:xfrm>
        </p:spPr>
        <p:txBody>
          <a:bodyPr>
            <a:normAutofit/>
          </a:bodyPr>
          <a:lstStyle/>
          <a:p>
            <a:pPr>
              <a:buFont typeface="Wingdings" panose="05000000000000000000" pitchFamily="2" charset="2"/>
              <a:buChar char="Ø"/>
            </a:pPr>
            <a:r>
              <a:rPr lang="en-US" sz="1600" dirty="0"/>
              <a:t> The HR Funding Sources table will show every position including allocation, FTE and Job amount, that is in that DEPT. </a:t>
            </a:r>
            <a:endParaRPr lang="en-US" sz="1200" dirty="0"/>
          </a:p>
          <a:p>
            <a:pPr>
              <a:buFont typeface="Wingdings" panose="05000000000000000000" pitchFamily="2" charset="2"/>
              <a:buChar char="Ø"/>
            </a:pPr>
            <a:r>
              <a:rPr lang="en-US" sz="1600" dirty="0"/>
              <a:t>This table will be included in the same excel file as the data extractor table. </a:t>
            </a:r>
          </a:p>
          <a:p>
            <a:pPr>
              <a:buFont typeface="Wingdings" panose="05000000000000000000" pitchFamily="2" charset="2"/>
              <a:buChar char="Ø"/>
            </a:pPr>
            <a:r>
              <a:rPr lang="en-US" sz="1600" dirty="0"/>
              <a:t> Besides the CC information, there are 9 other columns listed:</a:t>
            </a:r>
          </a:p>
          <a:p>
            <a:pPr>
              <a:buFont typeface="Wingdings" panose="05000000000000000000" pitchFamily="2" charset="2"/>
              <a:buChar char="Ø"/>
            </a:pPr>
            <a:endParaRPr lang="en-US" sz="1600" dirty="0"/>
          </a:p>
          <a:p>
            <a:pPr marL="342900" indent="-342900">
              <a:buFont typeface="+mj-lt"/>
              <a:buAutoNum type="arabicPeriod"/>
            </a:pPr>
            <a:r>
              <a:rPr lang="en-US" sz="1400" b="1" u="sng" dirty="0"/>
              <a:t>Employee: </a:t>
            </a:r>
            <a:r>
              <a:rPr lang="en-US" sz="1200" dirty="0"/>
              <a:t>This is the employee that is assigned to the position and CC listed</a:t>
            </a:r>
          </a:p>
          <a:p>
            <a:pPr lvl="1"/>
            <a:r>
              <a:rPr lang="en-US" sz="1200" dirty="0"/>
              <a:t>May also show as VACANT or Lumpsum</a:t>
            </a:r>
          </a:p>
          <a:p>
            <a:pPr marL="0" indent="0">
              <a:buNone/>
            </a:pPr>
            <a:endParaRPr lang="en-US" sz="1200" dirty="0"/>
          </a:p>
          <a:p>
            <a:pPr marL="342900" indent="-342900">
              <a:buFont typeface="+mj-lt"/>
              <a:buAutoNum type="arabicPeriod" startAt="2"/>
            </a:pPr>
            <a:r>
              <a:rPr lang="en-US" sz="1400" b="1" u="sng" dirty="0"/>
              <a:t>Position: </a:t>
            </a:r>
            <a:r>
              <a:rPr lang="en-US" sz="1200" dirty="0"/>
              <a:t>This is the position that is assigned to the employee and CC listed</a:t>
            </a:r>
          </a:p>
          <a:p>
            <a:pPr marL="0" indent="0">
              <a:buNone/>
            </a:pPr>
            <a:endParaRPr lang="en-US" sz="1200" dirty="0"/>
          </a:p>
          <a:p>
            <a:pPr marL="342900" indent="-342900">
              <a:buFont typeface="+mj-lt"/>
              <a:buAutoNum type="arabicPeriod" startAt="3"/>
            </a:pPr>
            <a:r>
              <a:rPr lang="en-US" sz="1400" b="1" u="sng" dirty="0"/>
              <a:t>Percent Allocation: </a:t>
            </a:r>
            <a:r>
              <a:rPr lang="en-US" sz="1200" dirty="0"/>
              <a:t>This is the percentage of the position that is funded by the CC listed</a:t>
            </a:r>
          </a:p>
          <a:p>
            <a:pPr marL="0" indent="0">
              <a:buNone/>
            </a:pPr>
            <a:endParaRPr lang="en-US" sz="1200" dirty="0"/>
          </a:p>
          <a:p>
            <a:pPr marL="342900" indent="-342900">
              <a:buFont typeface="+mj-lt"/>
              <a:buAutoNum type="arabicPeriod" startAt="4"/>
            </a:pPr>
            <a:r>
              <a:rPr lang="en-US" sz="1400" b="1" u="sng" dirty="0"/>
              <a:t>Alloc Job Amount: </a:t>
            </a:r>
            <a:r>
              <a:rPr lang="en-US" sz="1200" dirty="0"/>
              <a:t>This is the funding amount for this position for the CC listed.</a:t>
            </a:r>
          </a:p>
          <a:p>
            <a:pPr marL="342900" indent="-342900">
              <a:buFont typeface="+mj-lt"/>
              <a:buAutoNum type="arabicPeriod" startAt="4"/>
            </a:pPr>
            <a:endParaRPr lang="en-US" sz="1200" dirty="0"/>
          </a:p>
          <a:p>
            <a:pPr marL="342900" indent="-342900">
              <a:buFont typeface="+mj-lt"/>
              <a:buAutoNum type="arabicPeriod" startAt="4"/>
            </a:pPr>
            <a:r>
              <a:rPr lang="en-US" sz="1400" b="1" u="sng" dirty="0"/>
              <a:t>Alloc Job FTE: </a:t>
            </a:r>
            <a:r>
              <a:rPr lang="en-US" sz="1200" dirty="0"/>
              <a:t>This is the FTE that the position holds</a:t>
            </a:r>
          </a:p>
          <a:p>
            <a:pPr marL="800100" lvl="1" indent="-342900">
              <a:buFont typeface="+mj-lt"/>
              <a:buAutoNum type="arabicPeriod"/>
            </a:pPr>
            <a:endParaRPr lang="en-US" sz="500" dirty="0"/>
          </a:p>
          <a:p>
            <a:pPr>
              <a:buFont typeface="Wingdings" panose="05000000000000000000" pitchFamily="2" charset="2"/>
              <a:buChar char="Ø"/>
            </a:pPr>
            <a:endParaRPr lang="en-US" sz="160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626538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8F4B07-2B69-4CEC-8B30-19E396787AA6}"/>
              </a:ext>
            </a:extLst>
          </p:cNvPr>
          <p:cNvSpPr>
            <a:spLocks noGrp="1"/>
          </p:cNvSpPr>
          <p:nvPr>
            <p:ph idx="1"/>
          </p:nvPr>
        </p:nvSpPr>
        <p:spPr>
          <a:xfrm>
            <a:off x="302004" y="243281"/>
            <a:ext cx="9479559" cy="6677636"/>
          </a:xfrm>
        </p:spPr>
        <p:txBody>
          <a:bodyPr>
            <a:normAutofit fontScale="92500" lnSpcReduction="10000"/>
          </a:bodyPr>
          <a:lstStyle/>
          <a:p>
            <a:pPr marL="342900" indent="-342900">
              <a:buFont typeface="+mj-lt"/>
              <a:buAutoNum type="arabicPeriod" startAt="6"/>
            </a:pPr>
            <a:r>
              <a:rPr lang="en-US" sz="1400" b="1" u="sng" dirty="0"/>
              <a:t>Changes Needed: </a:t>
            </a:r>
            <a:r>
              <a:rPr lang="en-US" sz="1200" dirty="0"/>
              <a:t>Any changes needed to the position will be listed here. Changes may include</a:t>
            </a:r>
            <a:r>
              <a:rPr lang="en-US" sz="1600" dirty="0"/>
              <a:t>:</a:t>
            </a:r>
          </a:p>
          <a:p>
            <a:pPr lvl="1"/>
            <a:r>
              <a:rPr lang="en-US" sz="1200" dirty="0"/>
              <a:t>Employee/Position status: If a position/employee needs to be vacated or synced into Hyperion</a:t>
            </a:r>
          </a:p>
          <a:p>
            <a:pPr lvl="1"/>
            <a:r>
              <a:rPr lang="en-US" sz="1200" dirty="0"/>
              <a:t>Percent Allocation: If the funding allocation changes, state the new percent amounts. </a:t>
            </a:r>
          </a:p>
          <a:p>
            <a:pPr lvl="2"/>
            <a:r>
              <a:rPr lang="en-US" sz="1200" dirty="0"/>
              <a:t>If it is being split funded then include the other CCs information </a:t>
            </a:r>
          </a:p>
          <a:p>
            <a:pPr lvl="1"/>
            <a:r>
              <a:rPr lang="en-US" sz="1200" dirty="0"/>
              <a:t>Alloc Job FTE: If the FTE is being moved to another CC, include the information of the CC that is taking the FTE. </a:t>
            </a:r>
          </a:p>
          <a:p>
            <a:pPr marL="800100" lvl="1" indent="-342900">
              <a:buFont typeface="+mj-lt"/>
              <a:buAutoNum type="arabicPeriod"/>
            </a:pPr>
            <a:endParaRPr lang="en-US" sz="1200" dirty="0"/>
          </a:p>
          <a:p>
            <a:pPr marL="514350" lvl="0" indent="-514350">
              <a:buFont typeface="+mj-lt"/>
              <a:buAutoNum type="arabicPeriod" startAt="7"/>
            </a:pPr>
            <a:r>
              <a:rPr lang="en-US" sz="1400" b="1" u="sng" dirty="0"/>
              <a:t>Note from PBO: </a:t>
            </a:r>
            <a:r>
              <a:rPr lang="en-US" sz="1200" dirty="0"/>
              <a:t>PBO will utilize this column to keep the CBA/DBA aware of when their requests have been processed.</a:t>
            </a:r>
          </a:p>
          <a:p>
            <a:pPr lvl="1"/>
            <a:r>
              <a:rPr lang="en-US" sz="1200" dirty="0"/>
              <a:t>If the note says “Changes Made” then the CBA/DBA must go into Hyperion and ensure those changes are correct.</a:t>
            </a:r>
          </a:p>
          <a:p>
            <a:pPr lvl="1"/>
            <a:r>
              <a:rPr lang="en-US" sz="1200" dirty="0"/>
              <a:t>If this column is empty then no changes have been made yet.</a:t>
            </a:r>
          </a:p>
          <a:p>
            <a:pPr lvl="1"/>
            <a:r>
              <a:rPr lang="en-US" sz="1200" dirty="0"/>
              <a:t>Any other comments noted here should be addressed. </a:t>
            </a:r>
          </a:p>
          <a:p>
            <a:pPr lvl="1"/>
            <a:endParaRPr lang="en-US" sz="1200" dirty="0"/>
          </a:p>
          <a:p>
            <a:pPr marL="514350" lvl="0" indent="-514350">
              <a:buFont typeface="+mj-lt"/>
              <a:buAutoNum type="arabicPeriod" startAt="8"/>
            </a:pPr>
            <a:r>
              <a:rPr lang="en-US" sz="1400" b="1" u="sng" dirty="0"/>
              <a:t>Response from DBA/CBA:</a:t>
            </a:r>
            <a:r>
              <a:rPr lang="en-US" sz="1400" b="1" dirty="0"/>
              <a:t>  </a:t>
            </a:r>
            <a:r>
              <a:rPr lang="en-US" sz="1200" dirty="0"/>
              <a:t>Utilize this section to let PBO know that you reviewed the changes made in Hyperion </a:t>
            </a:r>
            <a:r>
              <a:rPr lang="en-US" sz="1200" b="1" dirty="0"/>
              <a:t>OR</a:t>
            </a:r>
            <a:r>
              <a:rPr lang="en-US" sz="1200" dirty="0"/>
              <a:t> if you need additional changes made. </a:t>
            </a:r>
          </a:p>
          <a:p>
            <a:pPr lvl="1"/>
            <a:r>
              <a:rPr lang="en-US" sz="1200" dirty="0"/>
              <a:t>If you need to make changes AFTER changes were already made by PBO, state you need additional changes in this column. </a:t>
            </a:r>
          </a:p>
          <a:p>
            <a:pPr lvl="2"/>
            <a:r>
              <a:rPr lang="en-US" sz="1200" dirty="0"/>
              <a:t>If you need additional changes made: change the column(s) needed to reflect this new change including the comments section (include the date of the new request)- don’t erase the previous comments; needed for tracking. </a:t>
            </a:r>
          </a:p>
          <a:p>
            <a:pPr lvl="3"/>
            <a:r>
              <a:rPr lang="en-US" sz="1200" dirty="0"/>
              <a:t>Follow up with an email to PBO letting them know you updated your table with additional changes. That way it is not missed. </a:t>
            </a:r>
          </a:p>
          <a:p>
            <a:pPr lvl="2"/>
            <a:r>
              <a:rPr lang="en-US" sz="1200" dirty="0"/>
              <a:t>Once the new changes are made then PBO will note that. </a:t>
            </a:r>
          </a:p>
          <a:p>
            <a:pPr marL="342900" lvl="0" indent="-342900">
              <a:buFont typeface="+mj-lt"/>
              <a:buAutoNum type="arabicPeriod" startAt="9"/>
            </a:pPr>
            <a:r>
              <a:rPr lang="en-US" sz="1400" b="1" u="sng" dirty="0"/>
              <a:t>Budget Changes Complete per DBA/CBA</a:t>
            </a:r>
            <a:r>
              <a:rPr lang="en-US" sz="1400" dirty="0"/>
              <a:t>:</a:t>
            </a:r>
            <a:r>
              <a:rPr lang="en-US" sz="1200" dirty="0"/>
              <a:t> Utilize this section to indicate the budget for the CC is complete</a:t>
            </a:r>
          </a:p>
          <a:p>
            <a:pPr lvl="1"/>
            <a:r>
              <a:rPr lang="en-US" sz="1200" dirty="0"/>
              <a:t>DBA/CBAs need to run the Budget Request form for each CC to ensure that the budget changes have been made.</a:t>
            </a:r>
          </a:p>
          <a:p>
            <a:pPr lvl="1"/>
            <a:r>
              <a:rPr lang="en-US" sz="1200" dirty="0"/>
              <a:t>Once the Cost Center is reviewed for changes and no additional changes are needed then the DBA/CBA will write “finished” in this column. **Only mark finish if you are sure no additional changes are needed**</a:t>
            </a:r>
          </a:p>
          <a:p>
            <a:pPr lvl="1"/>
            <a:r>
              <a:rPr lang="en-US" sz="1200" dirty="0"/>
              <a:t>This indicates that the budget process for this particular cost center is now complete. </a:t>
            </a:r>
          </a:p>
          <a:p>
            <a:endParaRPr lang="en-US" sz="2000" dirty="0"/>
          </a:p>
          <a:p>
            <a:pPr lvl="1"/>
            <a:endParaRPr lang="en-US" sz="1200" dirty="0"/>
          </a:p>
          <a:p>
            <a:pPr marL="342900" indent="-342900">
              <a:buFont typeface="+mj-lt"/>
              <a:buAutoNum type="arabicPeriod"/>
            </a:pPr>
            <a:endParaRPr lang="en-US" sz="1600" dirty="0"/>
          </a:p>
          <a:p>
            <a:pPr marL="342900" indent="-342900">
              <a:buFont typeface="+mj-lt"/>
              <a:buAutoNum type="arabicPeriod"/>
            </a:pPr>
            <a:endParaRPr lang="en-US" sz="1600" dirty="0"/>
          </a:p>
          <a:p>
            <a:endParaRPr lang="en-US" dirty="0"/>
          </a:p>
        </p:txBody>
      </p:sp>
    </p:spTree>
    <p:extLst>
      <p:ext uri="{BB962C8B-B14F-4D97-AF65-F5344CB8AC3E}">
        <p14:creationId xmlns:p14="http://schemas.microsoft.com/office/powerpoint/2010/main" val="2146103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CDF07E0-5381-412F-89DF-6C50399E2372}"/>
              </a:ext>
            </a:extLst>
          </p:cNvPr>
          <p:cNvSpPr txBox="1"/>
          <p:nvPr/>
        </p:nvSpPr>
        <p:spPr>
          <a:xfrm>
            <a:off x="328744" y="4698271"/>
            <a:ext cx="9159205" cy="1477328"/>
          </a:xfrm>
          <a:prstGeom prst="rect">
            <a:avLst/>
          </a:prstGeom>
          <a:noFill/>
        </p:spPr>
        <p:txBody>
          <a:bodyPr wrap="square" rtlCol="0">
            <a:spAutoFit/>
          </a:bodyPr>
          <a:lstStyle/>
          <a:p>
            <a:r>
              <a:rPr lang="en-US" dirty="0"/>
              <a:t>This is what the table will look like </a:t>
            </a:r>
            <a:r>
              <a:rPr lang="en-US" b="1" u="sng" dirty="0"/>
              <a:t>BEFORE</a:t>
            </a:r>
            <a:r>
              <a:rPr lang="en-US" dirty="0"/>
              <a:t> changes are made.  You may filter the table by Dept or Fund, </a:t>
            </a:r>
            <a:r>
              <a:rPr lang="en-US" dirty="0" err="1"/>
              <a:t>etc</a:t>
            </a:r>
            <a:r>
              <a:rPr lang="en-US" dirty="0"/>
              <a:t> to make it easier to view. </a:t>
            </a:r>
          </a:p>
          <a:p>
            <a:endParaRPr lang="en-US" dirty="0"/>
          </a:p>
          <a:p>
            <a:pPr marL="285750" indent="-285750">
              <a:buFont typeface="Wingdings" panose="05000000000000000000" pitchFamily="2" charset="2"/>
              <a:buChar char="§"/>
            </a:pPr>
            <a:r>
              <a:rPr lang="en-US" dirty="0"/>
              <a:t>The green columns are the only sections editable by the DBA/CBA</a:t>
            </a:r>
          </a:p>
          <a:p>
            <a:pPr marL="285750" indent="-285750">
              <a:buFont typeface="Wingdings" panose="05000000000000000000" pitchFamily="2" charset="2"/>
              <a:buChar char="§"/>
            </a:pPr>
            <a:r>
              <a:rPr lang="en-US" dirty="0"/>
              <a:t>Be as informative as possible in the “Changes Needed” column. </a:t>
            </a:r>
          </a:p>
        </p:txBody>
      </p:sp>
      <p:pic>
        <p:nvPicPr>
          <p:cNvPr id="5" name="Content Placeholder 4">
            <a:extLst>
              <a:ext uri="{FF2B5EF4-FFF2-40B4-BE49-F238E27FC236}">
                <a16:creationId xmlns:a16="http://schemas.microsoft.com/office/drawing/2014/main" id="{6C4B4AA3-350B-4D7F-889B-DC11A01E1C25}"/>
              </a:ext>
            </a:extLst>
          </p:cNvPr>
          <p:cNvPicPr>
            <a:picLocks noGrp="1" noChangeAspect="1"/>
          </p:cNvPicPr>
          <p:nvPr>
            <p:ph idx="1"/>
          </p:nvPr>
        </p:nvPicPr>
        <p:blipFill>
          <a:blip r:embed="rId2"/>
          <a:stretch>
            <a:fillRect/>
          </a:stretch>
        </p:blipFill>
        <p:spPr>
          <a:xfrm>
            <a:off x="79947" y="191079"/>
            <a:ext cx="12032105" cy="4266621"/>
          </a:xfrm>
          <a:prstGeom prst="rect">
            <a:avLst/>
          </a:prstGeom>
        </p:spPr>
      </p:pic>
      <p:sp>
        <p:nvSpPr>
          <p:cNvPr id="2" name="Rectangle 1">
            <a:extLst>
              <a:ext uri="{FF2B5EF4-FFF2-40B4-BE49-F238E27FC236}">
                <a16:creationId xmlns:a16="http://schemas.microsoft.com/office/drawing/2014/main" id="{60BC6C54-5867-4C5D-B6C2-F3FB53C3A606}"/>
              </a:ext>
            </a:extLst>
          </p:cNvPr>
          <p:cNvSpPr/>
          <p:nvPr/>
        </p:nvSpPr>
        <p:spPr>
          <a:xfrm>
            <a:off x="4908346" y="774680"/>
            <a:ext cx="788565" cy="23908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25138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061BA-11B6-414B-98C1-5E34F58EDCB3}"/>
              </a:ext>
            </a:extLst>
          </p:cNvPr>
          <p:cNvSpPr>
            <a:spLocks noGrp="1"/>
          </p:cNvSpPr>
          <p:nvPr>
            <p:ph type="title"/>
          </p:nvPr>
        </p:nvSpPr>
        <p:spPr>
          <a:xfrm>
            <a:off x="349282" y="159391"/>
            <a:ext cx="9838448" cy="600119"/>
          </a:xfrm>
        </p:spPr>
        <p:txBody>
          <a:bodyPr>
            <a:normAutofit/>
          </a:bodyPr>
          <a:lstStyle/>
          <a:p>
            <a:r>
              <a:rPr lang="en-US" sz="3200" dirty="0"/>
              <a:t>Example of a complete table</a:t>
            </a:r>
          </a:p>
        </p:txBody>
      </p:sp>
      <p:pic>
        <p:nvPicPr>
          <p:cNvPr id="8" name="Content Placeholder 7">
            <a:extLst>
              <a:ext uri="{FF2B5EF4-FFF2-40B4-BE49-F238E27FC236}">
                <a16:creationId xmlns:a16="http://schemas.microsoft.com/office/drawing/2014/main" id="{A21543D8-3D5F-48E6-AC12-25F509F75F34}"/>
              </a:ext>
            </a:extLst>
          </p:cNvPr>
          <p:cNvPicPr>
            <a:picLocks noGrp="1" noChangeAspect="1"/>
          </p:cNvPicPr>
          <p:nvPr>
            <p:ph idx="1"/>
          </p:nvPr>
        </p:nvPicPr>
        <p:blipFill>
          <a:blip r:embed="rId2"/>
          <a:stretch>
            <a:fillRect/>
          </a:stretch>
        </p:blipFill>
        <p:spPr>
          <a:xfrm>
            <a:off x="192247" y="968794"/>
            <a:ext cx="11879843" cy="4349826"/>
          </a:xfrm>
          <a:prstGeom prst="rect">
            <a:avLst/>
          </a:prstGeom>
        </p:spPr>
      </p:pic>
      <p:sp>
        <p:nvSpPr>
          <p:cNvPr id="3" name="Rectangle 2">
            <a:extLst>
              <a:ext uri="{FF2B5EF4-FFF2-40B4-BE49-F238E27FC236}">
                <a16:creationId xmlns:a16="http://schemas.microsoft.com/office/drawing/2014/main" id="{93E0DCD8-26B1-4F7D-BC1D-6383DFB3B37A}"/>
              </a:ext>
            </a:extLst>
          </p:cNvPr>
          <p:cNvSpPr/>
          <p:nvPr/>
        </p:nvSpPr>
        <p:spPr>
          <a:xfrm>
            <a:off x="4244829" y="1459684"/>
            <a:ext cx="671120" cy="2743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4296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1AEF7-4951-4C96-ADF8-F23DD3817379}"/>
              </a:ext>
            </a:extLst>
          </p:cNvPr>
          <p:cNvSpPr>
            <a:spLocks noGrp="1"/>
          </p:cNvSpPr>
          <p:nvPr>
            <p:ph type="title"/>
          </p:nvPr>
        </p:nvSpPr>
        <p:spPr/>
        <p:txBody>
          <a:bodyPr>
            <a:normAutofit/>
          </a:bodyPr>
          <a:lstStyle/>
          <a:p>
            <a:r>
              <a:rPr lang="en-US" sz="3200" dirty="0"/>
              <a:t>After changes are made to positions….</a:t>
            </a:r>
          </a:p>
        </p:txBody>
      </p:sp>
      <p:sp>
        <p:nvSpPr>
          <p:cNvPr id="3" name="Content Placeholder 2">
            <a:extLst>
              <a:ext uri="{FF2B5EF4-FFF2-40B4-BE49-F238E27FC236}">
                <a16:creationId xmlns:a16="http://schemas.microsoft.com/office/drawing/2014/main" id="{5356EBBA-5EA1-4CAE-9BB0-113E5A4DBBD4}"/>
              </a:ext>
            </a:extLst>
          </p:cNvPr>
          <p:cNvSpPr>
            <a:spLocks noGrp="1"/>
          </p:cNvSpPr>
          <p:nvPr>
            <p:ph idx="1"/>
          </p:nvPr>
        </p:nvSpPr>
        <p:spPr>
          <a:xfrm>
            <a:off x="343949" y="1535185"/>
            <a:ext cx="11009851" cy="4641778"/>
          </a:xfrm>
        </p:spPr>
        <p:txBody>
          <a:bodyPr>
            <a:normAutofit/>
          </a:bodyPr>
          <a:lstStyle/>
          <a:p>
            <a:r>
              <a:rPr lang="en-US" sz="1200" dirty="0"/>
              <a:t>Always go into Hyperion and check to see if you have adequate funding after the position changes are made. </a:t>
            </a:r>
          </a:p>
          <a:p>
            <a:r>
              <a:rPr lang="en-US" sz="1200" dirty="0"/>
              <a:t>You can do this by..</a:t>
            </a:r>
          </a:p>
          <a:p>
            <a:r>
              <a:rPr lang="en-US" sz="1200" dirty="0"/>
              <a:t>Going into Hyperion </a:t>
            </a:r>
            <a:r>
              <a:rPr lang="en-US" sz="1200" dirty="0">
                <a:sym typeface="Wingdings" panose="05000000000000000000" pitchFamily="2" charset="2"/>
              </a:rPr>
              <a:t> </a:t>
            </a:r>
            <a:r>
              <a:rPr lang="en-US" sz="1200" dirty="0" err="1">
                <a:sym typeface="Wingdings" panose="05000000000000000000" pitchFamily="2" charset="2"/>
              </a:rPr>
              <a:t>Coogplan</a:t>
            </a:r>
            <a:r>
              <a:rPr lang="en-US" sz="1200" dirty="0">
                <a:sym typeface="Wingdings" panose="05000000000000000000" pitchFamily="2" charset="2"/>
              </a:rPr>
              <a:t>  Search and Enter Budgets</a:t>
            </a:r>
          </a:p>
          <a:p>
            <a:r>
              <a:rPr lang="en-US" sz="1200" dirty="0">
                <a:sym typeface="Wingdings" panose="05000000000000000000" pitchFamily="2" charset="2"/>
              </a:rPr>
              <a:t>Search by Departments then right click on the department you want to view and select “ View Cost Center Summary”</a:t>
            </a:r>
          </a:p>
          <a:p>
            <a:r>
              <a:rPr lang="en-US" sz="1200" dirty="0">
                <a:sym typeface="Wingdings" panose="05000000000000000000" pitchFamily="2" charset="2"/>
              </a:rPr>
              <a:t>The table on the right will show you if you have enough funding for the jobs that are allocated. </a:t>
            </a:r>
          </a:p>
          <a:p>
            <a:pPr lvl="1"/>
            <a:r>
              <a:rPr lang="en-US" sz="1200" dirty="0">
                <a:sym typeface="Wingdings" panose="05000000000000000000" pitchFamily="2" charset="2"/>
              </a:rPr>
              <a:t>If there is not enough funding then the boxes will be red, as shown below</a:t>
            </a:r>
          </a:p>
          <a:p>
            <a:pPr marL="457200" lvl="1" indent="0">
              <a:buNone/>
            </a:pPr>
            <a:endParaRPr lang="en-US" sz="1200" dirty="0">
              <a:sym typeface="Wingdings" panose="05000000000000000000" pitchFamily="2" charset="2"/>
            </a:endParaRPr>
          </a:p>
          <a:p>
            <a:pPr marL="457200" lvl="1" indent="0">
              <a:buNone/>
            </a:pPr>
            <a:endParaRPr lang="en-US" sz="1200" dirty="0">
              <a:sym typeface="Wingdings" panose="05000000000000000000" pitchFamily="2" charset="2"/>
            </a:endParaRPr>
          </a:p>
        </p:txBody>
      </p:sp>
      <p:pic>
        <p:nvPicPr>
          <p:cNvPr id="4" name="Picture 3">
            <a:extLst>
              <a:ext uri="{FF2B5EF4-FFF2-40B4-BE49-F238E27FC236}">
                <a16:creationId xmlns:a16="http://schemas.microsoft.com/office/drawing/2014/main" id="{7CCB3CA4-FB03-4509-8E74-BA28BF205C4A}"/>
              </a:ext>
            </a:extLst>
          </p:cNvPr>
          <p:cNvPicPr>
            <a:picLocks noChangeAspect="1"/>
          </p:cNvPicPr>
          <p:nvPr/>
        </p:nvPicPr>
        <p:blipFill>
          <a:blip r:embed="rId2"/>
          <a:stretch>
            <a:fillRect/>
          </a:stretch>
        </p:blipFill>
        <p:spPr>
          <a:xfrm>
            <a:off x="677334" y="3429000"/>
            <a:ext cx="5428376" cy="3242507"/>
          </a:xfrm>
          <a:prstGeom prst="rect">
            <a:avLst/>
          </a:prstGeom>
        </p:spPr>
      </p:pic>
      <p:sp>
        <p:nvSpPr>
          <p:cNvPr id="5" name="TextBox 4">
            <a:extLst>
              <a:ext uri="{FF2B5EF4-FFF2-40B4-BE49-F238E27FC236}">
                <a16:creationId xmlns:a16="http://schemas.microsoft.com/office/drawing/2014/main" id="{70B26B68-E71C-41C8-9C22-904F6A5013DA}"/>
              </a:ext>
            </a:extLst>
          </p:cNvPr>
          <p:cNvSpPr txBox="1"/>
          <p:nvPr/>
        </p:nvSpPr>
        <p:spPr>
          <a:xfrm>
            <a:off x="6184172" y="4070943"/>
            <a:ext cx="3496723" cy="1384995"/>
          </a:xfrm>
          <a:prstGeom prst="rect">
            <a:avLst/>
          </a:prstGeom>
          <a:noFill/>
        </p:spPr>
        <p:txBody>
          <a:bodyPr wrap="square" rtlCol="0">
            <a:spAutoFit/>
          </a:bodyPr>
          <a:lstStyle/>
          <a:p>
            <a:r>
              <a:rPr lang="en-US" sz="1400" dirty="0"/>
              <a:t>If you have red boxes then you need to update the data extractor table to move enough funding into that node. </a:t>
            </a:r>
          </a:p>
          <a:p>
            <a:endParaRPr lang="en-US" sz="1400" dirty="0"/>
          </a:p>
          <a:p>
            <a:r>
              <a:rPr lang="en-US" sz="1400" dirty="0"/>
              <a:t>- In this example, it shows that B5038 will be 36,935.50 short on funds.</a:t>
            </a:r>
          </a:p>
        </p:txBody>
      </p:sp>
    </p:spTree>
    <p:extLst>
      <p:ext uri="{BB962C8B-B14F-4D97-AF65-F5344CB8AC3E}">
        <p14:creationId xmlns:p14="http://schemas.microsoft.com/office/powerpoint/2010/main" val="3045701899"/>
      </p:ext>
    </p:extLst>
  </p:cSld>
  <p:clrMapOvr>
    <a:masterClrMapping/>
  </p:clrMapOvr>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54466</TotalTime>
  <Words>2581</Words>
  <Application>Microsoft Office PowerPoint</Application>
  <PresentationFormat>Widescreen</PresentationFormat>
  <Paragraphs>192</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Trebuchet MS</vt:lpstr>
      <vt:lpstr>Wingdings</vt:lpstr>
      <vt:lpstr>Wingdings 3</vt:lpstr>
      <vt:lpstr>Facet</vt:lpstr>
      <vt:lpstr>Budget Development Process for DBA/CBA’s</vt:lpstr>
      <vt:lpstr>FY 22 Budget Development Timeline</vt:lpstr>
      <vt:lpstr>Budget Development Folder</vt:lpstr>
      <vt:lpstr>Budget Development Checklist  </vt:lpstr>
      <vt:lpstr>CoogPlan HR Funding Sources</vt:lpstr>
      <vt:lpstr>PowerPoint Presentation</vt:lpstr>
      <vt:lpstr>PowerPoint Presentation</vt:lpstr>
      <vt:lpstr>Example of a complete table</vt:lpstr>
      <vt:lpstr>After changes are made to positions….</vt:lpstr>
      <vt:lpstr>CoogPlan Budget Data Extractor</vt:lpstr>
      <vt:lpstr>PowerPoint Presentation</vt:lpstr>
      <vt:lpstr>PowerPoint Presentation</vt:lpstr>
      <vt:lpstr>Example</vt:lpstr>
      <vt:lpstr>Example </vt:lpstr>
      <vt:lpstr>Moving Funds from One Area to Another- Across multiple DBA/CBAs</vt:lpstr>
      <vt:lpstr>Adding New Budget Nodes or Cost Centers</vt:lpstr>
      <vt:lpstr>PowerPoint Presentation</vt:lpstr>
      <vt:lpstr>GAP Funding Requests for State and 2064</vt:lpstr>
      <vt:lpstr>Reminders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 Development Process for DBA/CBA’s</dc:title>
  <dc:creator>Hibbits, Ashton Lynnea</dc:creator>
  <cp:lastModifiedBy>Hibbits, Ashton Lynnea</cp:lastModifiedBy>
  <cp:revision>62</cp:revision>
  <dcterms:created xsi:type="dcterms:W3CDTF">2021-02-04T21:42:32Z</dcterms:created>
  <dcterms:modified xsi:type="dcterms:W3CDTF">2021-06-15T20:19:22Z</dcterms:modified>
</cp:coreProperties>
</file>