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7" r:id="rId4"/>
  </p:sldMasterIdLst>
  <p:notesMasterIdLst>
    <p:notesMasterId r:id="rId39"/>
  </p:notesMasterIdLst>
  <p:sldIdLst>
    <p:sldId id="256" r:id="rId5"/>
    <p:sldId id="321" r:id="rId6"/>
    <p:sldId id="288" r:id="rId7"/>
    <p:sldId id="259" r:id="rId8"/>
    <p:sldId id="336" r:id="rId9"/>
    <p:sldId id="263" r:id="rId10"/>
    <p:sldId id="262" r:id="rId11"/>
    <p:sldId id="294" r:id="rId12"/>
    <p:sldId id="281" r:id="rId13"/>
    <p:sldId id="320" r:id="rId14"/>
    <p:sldId id="300" r:id="rId15"/>
    <p:sldId id="266" r:id="rId16"/>
    <p:sldId id="302" r:id="rId17"/>
    <p:sldId id="268" r:id="rId18"/>
    <p:sldId id="284" r:id="rId19"/>
    <p:sldId id="303" r:id="rId20"/>
    <p:sldId id="269" r:id="rId21"/>
    <p:sldId id="315" r:id="rId22"/>
    <p:sldId id="272" r:id="rId23"/>
    <p:sldId id="307" r:id="rId24"/>
    <p:sldId id="311" r:id="rId25"/>
    <p:sldId id="322" r:id="rId26"/>
    <p:sldId id="323" r:id="rId27"/>
    <p:sldId id="324" r:id="rId28"/>
    <p:sldId id="337" r:id="rId29"/>
    <p:sldId id="326" r:id="rId30"/>
    <p:sldId id="331" r:id="rId31"/>
    <p:sldId id="332" r:id="rId32"/>
    <p:sldId id="333" r:id="rId33"/>
    <p:sldId id="334" r:id="rId34"/>
    <p:sldId id="335" r:id="rId35"/>
    <p:sldId id="338" r:id="rId36"/>
    <p:sldId id="339" r:id="rId37"/>
    <p:sldId id="319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bos, Grecia" initials="CG" lastIdx="8" clrIdx="0">
    <p:extLst>
      <p:ext uri="{19B8F6BF-5375-455C-9EA6-DF929625EA0E}">
        <p15:presenceInfo xmlns:p15="http://schemas.microsoft.com/office/powerpoint/2012/main" userId="S-1-5-21-944278203-3023816869-1453745740-275363" providerId="AD"/>
      </p:ext>
    </p:extLst>
  </p:cmAuthor>
  <p:cmAuthor id="2" name="Muscarello, Pam" initials="MP" lastIdx="1" clrIdx="1">
    <p:extLst>
      <p:ext uri="{19B8F6BF-5375-455C-9EA6-DF929625EA0E}">
        <p15:presenceInfo xmlns:p15="http://schemas.microsoft.com/office/powerpoint/2012/main" userId="Muscarello, Pa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65"/>
    <p:restoredTop sz="79963" autoAdjust="0"/>
  </p:normalViewPr>
  <p:slideViewPr>
    <p:cSldViewPr snapToGrid="0" snapToObjects="1">
      <p:cViewPr varScale="1">
        <p:scale>
          <a:sx n="91" d="100"/>
          <a:sy n="91" d="100"/>
        </p:scale>
        <p:origin x="10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874D7-675E-43CC-AD23-AC962088363B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3C38C-6F4A-46EE-B29A-29C0DC961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3C38C-6F4A-46EE-B29A-29C0DC9619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62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3C38C-6F4A-46EE-B29A-29C0DC9619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0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3C38C-6F4A-46EE-B29A-29C0DC9619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88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3C38C-6F4A-46EE-B29A-29C0DC9619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22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3C38C-6F4A-46EE-B29A-29C0DC9619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91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3C38C-6F4A-46EE-B29A-29C0DC9619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17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3C38C-6F4A-46EE-B29A-29C0DC9619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03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3C38C-6F4A-46EE-B29A-29C0DC9619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92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3C38C-6F4A-46EE-B29A-29C0DC9619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42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3C38C-6F4A-46EE-B29A-29C0DC9619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86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3C38C-6F4A-46EE-B29A-29C0DC9619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49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3C38C-6F4A-46EE-B29A-29C0DC9619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53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3C38C-6F4A-46EE-B29A-29C0DC9619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15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3C38C-6F4A-46EE-B29A-29C0DC9619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38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3C38C-6F4A-46EE-B29A-29C0DC9619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7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3C38C-6F4A-46EE-B29A-29C0DC9619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06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CCE3-20CD-4309-8DD2-2A525AF43F9E}" type="datetime1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C12D584-68F3-C443-B66E-6A7BCEAC3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40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AC0F1-5BC8-4F8D-AFA2-7C348CDBF157}" type="datetime1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C12D584-68F3-C443-B66E-6A7BCEAC3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93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1699-EEC5-42D8-8A5C-4832D98941B2}" type="datetime1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C12D584-68F3-C443-B66E-6A7BCEAC325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6039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931A-8533-4635-999E-BC0D9FF7F99B}" type="datetime1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C12D584-68F3-C443-B66E-6A7BCEAC3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34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2EBA-FF3D-4E24-8DE0-3D1385E93612}" type="datetime1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C12D584-68F3-C443-B66E-6A7BCEAC325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3057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32F85-570D-4AFA-8CF2-6B955098A658}" type="datetime1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C12D584-68F3-C443-B66E-6A7BCEAC3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9644-AD5D-463E-BAC8-0C12C5B6F462}" type="datetime1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D584-68F3-C443-B66E-6A7BCEAC3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88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AB83-E3EA-4EB6-A242-E48BC12CEF5D}" type="datetime1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D584-68F3-C443-B66E-6A7BCEAC3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2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BACA-D2C7-4122-A5C1-8902F829FDD4}" type="datetime1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D584-68F3-C443-B66E-6A7BCEAC3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48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8D1E0-C747-4AF6-B810-466B4FDA20A5}" type="datetime1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C12D584-68F3-C443-B66E-6A7BCEAC3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06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73DA-A33E-44C0-AC01-BAE9E74E369D}" type="datetime1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C12D584-68F3-C443-B66E-6A7BCEAC3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ED91-21DF-4CE2-A404-DD94CD7F9350}" type="datetime1">
              <a:rPr lang="en-US" smtClean="0"/>
              <a:t>10/20/2022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C12D584-68F3-C443-B66E-6A7BCEAC3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05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EDFC-BF89-475E-BABC-F3E318631694}" type="datetime1">
              <a:rPr lang="en-US" smtClean="0"/>
              <a:t>10/20/2022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D584-68F3-C443-B66E-6A7BCEAC3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76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B185-24D0-4E87-B139-1C0E2FBF3A97}" type="datetime1">
              <a:rPr lang="en-US" smtClean="0"/>
              <a:t>10/20/2022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D584-68F3-C443-B66E-6A7BCEAC3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50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47D5-193A-4F1B-9A29-7F2232CB1F5D}" type="datetime1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D584-68F3-C443-B66E-6A7BCEAC3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63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B610E-A003-4978-B4B4-0AC86AF82A61}" type="datetime1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C12D584-68F3-C443-B66E-6A7BCEAC3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71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407AD-D36D-49A8-B0D2-34310CF1E695}" type="datetime1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C12D584-68F3-C443-B66E-6A7BCEAC3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2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uh.edu/office-of-finance/tax-information/taxable-fringe-benefits/exhibit-b.pdf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D41ED-019D-3D47-BF9D-2196B1185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2311" y="1663263"/>
            <a:ext cx="9612301" cy="1765737"/>
          </a:xfrm>
        </p:spPr>
        <p:txBody>
          <a:bodyPr>
            <a:normAutofit/>
          </a:bodyPr>
          <a:lstStyle/>
          <a:p>
            <a:r>
              <a:rPr lang="en-US" b="1" u="sng" dirty="0"/>
              <a:t>Accounts Payable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DC03C-BD3F-C248-B59D-FE3856E669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University of Houston Clear Lake – Accounts Payable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4A36B2-6E8D-40C5-A55B-A5649C26D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524" y="6027736"/>
            <a:ext cx="7024577" cy="53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96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61128" y="234996"/>
            <a:ext cx="8794547" cy="1325563"/>
          </a:xfrm>
        </p:spPr>
        <p:txBody>
          <a:bodyPr/>
          <a:lstStyle/>
          <a:p>
            <a:pPr algn="ctr"/>
            <a:r>
              <a:rPr lang="en-US" b="1" u="sng" dirty="0"/>
              <a:t>Example: Voucher number entry error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10194" y="5473201"/>
            <a:ext cx="5204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8102E"/>
              </a:buClr>
              <a:buFont typeface="Wingdings 3" panose="05040102010807070707" pitchFamily="18" charset="2"/>
              <a:buChar char=""/>
            </a:pPr>
            <a:r>
              <a:rPr lang="en-US" b="1" dirty="0"/>
              <a:t>Incorrect Invoice Number: </a:t>
            </a:r>
          </a:p>
          <a:p>
            <a:r>
              <a:rPr lang="en-US" dirty="0"/>
              <a:t>Voucher will be denied to correct voucher entry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18278" y="5473201"/>
            <a:ext cx="5195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8102E"/>
              </a:buClr>
              <a:buFont typeface="Wingdings 3" panose="05040102010807070707" pitchFamily="18" charset="2"/>
              <a:buChar char=""/>
            </a:pPr>
            <a:r>
              <a:rPr lang="en-US" b="1" dirty="0"/>
              <a:t>Correct Invoice Number: </a:t>
            </a:r>
          </a:p>
          <a:p>
            <a:r>
              <a:rPr lang="en-US" dirty="0"/>
              <a:t>Voucher entry correctly matches the Invoice Number.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925" y="1560559"/>
            <a:ext cx="5380952" cy="8761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354" y="3039035"/>
            <a:ext cx="4763543" cy="19668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7442" y="2991120"/>
            <a:ext cx="4766260" cy="20147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60D55-09F2-4093-B519-441EDE069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D584-68F3-C443-B66E-6A7BCEAC32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83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589213" y="2514601"/>
            <a:ext cx="8915399" cy="914400"/>
          </a:xfrm>
        </p:spPr>
        <p:txBody>
          <a:bodyPr/>
          <a:lstStyle/>
          <a:p>
            <a:r>
              <a:rPr lang="en-US" dirty="0"/>
              <a:t>Date Accuracy 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44601A-807D-42C8-A37A-6234DE7D5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524" y="6027736"/>
            <a:ext cx="7024577" cy="53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92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0BA6B-DE15-1E44-ACCC-C2CC8D937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012" y="596992"/>
            <a:ext cx="10515600" cy="1305168"/>
          </a:xfrm>
        </p:spPr>
        <p:txBody>
          <a:bodyPr/>
          <a:lstStyle/>
          <a:p>
            <a:r>
              <a:rPr lang="en-US" b="1" u="sng" dirty="0"/>
              <a:t>Date Accuracy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1B389-3E1F-BC4D-9061-27488263B3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5012" y="1787261"/>
            <a:ext cx="4313864" cy="3777622"/>
          </a:xfrm>
        </p:spPr>
        <p:txBody>
          <a:bodyPr>
            <a:normAutofit/>
          </a:bodyPr>
          <a:lstStyle/>
          <a:p>
            <a:r>
              <a:rPr lang="en-US" u="sng" dirty="0"/>
              <a:t>TERMS TO KNOW</a:t>
            </a:r>
          </a:p>
          <a:p>
            <a:pPr lvl="1"/>
            <a:r>
              <a:rPr lang="en-US" dirty="0"/>
              <a:t>Invoice Date = Date on the invoice</a:t>
            </a:r>
          </a:p>
          <a:p>
            <a:pPr lvl="1"/>
            <a:r>
              <a:rPr lang="en-US" dirty="0"/>
              <a:t>Invoice Receipt Date = Earliest Stamped Date on Invoice</a:t>
            </a:r>
          </a:p>
          <a:p>
            <a:pPr lvl="1"/>
            <a:r>
              <a:rPr lang="en-US" dirty="0"/>
              <a:t>Goods Receipt Date &amp; Acceptance Date = the day you received, inspect, and accept the goods</a:t>
            </a:r>
          </a:p>
          <a:p>
            <a:pPr lvl="2"/>
            <a:r>
              <a:rPr lang="en-US" dirty="0"/>
              <a:t>This may not be printed on the invoice.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876" y="337016"/>
            <a:ext cx="5879006" cy="62627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963A7C-C62C-4127-872A-DB3D15924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D584-68F3-C443-B66E-6A7BCEAC32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2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Dates can cost us…be aware!</a:t>
            </a:r>
            <a:r>
              <a:rPr lang="en-US" dirty="0"/>
              <a:t>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Each buyer is responsible for ensuring that invoice payment is treated correctly under the Texas Prompt Payment law. </a:t>
            </a:r>
          </a:p>
          <a:p>
            <a:r>
              <a:rPr lang="en-US" sz="2000" dirty="0"/>
              <a:t>Do </a:t>
            </a:r>
            <a:r>
              <a:rPr lang="en-US" sz="2000" u="sng" dirty="0"/>
              <a:t>not</a:t>
            </a:r>
            <a:r>
              <a:rPr lang="en-US" sz="2000" dirty="0"/>
              <a:t> use your </a:t>
            </a:r>
            <a:r>
              <a:rPr lang="en-US" sz="2000" dirty="0" err="1"/>
              <a:t>PCard</a:t>
            </a:r>
            <a:r>
              <a:rPr lang="en-US" sz="2000" dirty="0"/>
              <a:t> to pay for late invoices.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Our payment is due on the </a:t>
            </a:r>
            <a:r>
              <a:rPr lang="en-US" sz="2000" b="1" dirty="0">
                <a:solidFill>
                  <a:srgbClr val="FF0000"/>
                </a:solidFill>
              </a:rPr>
              <a:t>30th day after the </a:t>
            </a:r>
            <a:r>
              <a:rPr lang="en-US" sz="2000" b="1" u="sng" dirty="0">
                <a:solidFill>
                  <a:srgbClr val="FF0000"/>
                </a:solidFill>
              </a:rPr>
              <a:t>latest of</a:t>
            </a:r>
            <a:r>
              <a:rPr lang="en-US" sz="2000" dirty="0"/>
              <a:t>:</a:t>
            </a:r>
            <a:br>
              <a:rPr lang="en-US" dirty="0"/>
            </a:br>
            <a:endParaRPr lang="en-US" dirty="0"/>
          </a:p>
          <a:p>
            <a:pPr lvl="1"/>
            <a:r>
              <a:rPr lang="en-US" sz="1800" dirty="0"/>
              <a:t>The date the agency </a:t>
            </a:r>
            <a:r>
              <a:rPr lang="en-US" sz="1800" u="sng" dirty="0"/>
              <a:t>receives the goods, or</a:t>
            </a:r>
            <a:endParaRPr lang="en-US" sz="1800" dirty="0"/>
          </a:p>
          <a:p>
            <a:pPr lvl="1"/>
            <a:r>
              <a:rPr lang="en-US" sz="1800" dirty="0"/>
              <a:t>The date the </a:t>
            </a:r>
            <a:r>
              <a:rPr lang="en-US" sz="1800" u="sng" dirty="0"/>
              <a:t>performance or service </a:t>
            </a:r>
            <a:r>
              <a:rPr lang="en-US" sz="1800" dirty="0"/>
              <a:t>is completed, or.</a:t>
            </a:r>
          </a:p>
          <a:p>
            <a:pPr lvl="1"/>
            <a:r>
              <a:rPr lang="en-US" sz="1800" dirty="0"/>
              <a:t>The date the agency </a:t>
            </a:r>
            <a:r>
              <a:rPr lang="en-US" sz="1800" u="sng" dirty="0"/>
              <a:t>receives an invoice </a:t>
            </a:r>
            <a:r>
              <a:rPr lang="en-US" sz="1800" dirty="0"/>
              <a:t>for the goods or services.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D056D3-9C6C-4F63-B665-CADE12B4F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524" y="6027736"/>
            <a:ext cx="7024577" cy="53781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496E25-72DE-4AFD-8C12-81D1DF80A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D584-68F3-C443-B66E-6A7BCEAC32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18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2A872-157A-9B46-A917-AFDBFC5E2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Details on Invoice Receipt Date 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557D9-0083-1D44-9FB6-F04116F23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006222"/>
          </a:xfrm>
        </p:spPr>
        <p:txBody>
          <a:bodyPr>
            <a:normAutofit/>
          </a:bodyPr>
          <a:lstStyle/>
          <a:p>
            <a:r>
              <a:rPr lang="en-US" sz="2000" dirty="0"/>
              <a:t>Invoice received via </a:t>
            </a:r>
            <a:r>
              <a:rPr lang="en-US" sz="2000" u="sng" dirty="0"/>
              <a:t>Email</a:t>
            </a:r>
          </a:p>
          <a:p>
            <a:pPr lvl="1"/>
            <a:r>
              <a:rPr lang="en-US" dirty="0"/>
              <a:t>Date the email was received</a:t>
            </a:r>
          </a:p>
          <a:p>
            <a:pPr lvl="1"/>
            <a:r>
              <a:rPr lang="en-US" dirty="0"/>
              <a:t>Use email as backup documentation</a:t>
            </a:r>
          </a:p>
          <a:p>
            <a:pPr lvl="1"/>
            <a:r>
              <a:rPr lang="en-US" dirty="0"/>
              <a:t>Highlight or circle this date so it is easily identifiable </a:t>
            </a:r>
            <a:br>
              <a:rPr lang="en-US" dirty="0"/>
            </a:br>
            <a:endParaRPr lang="en-US" dirty="0"/>
          </a:p>
          <a:p>
            <a:r>
              <a:rPr lang="en-US" sz="2000" dirty="0"/>
              <a:t>Invoice received by </a:t>
            </a:r>
            <a:r>
              <a:rPr lang="en-US" sz="2000" u="sng" dirty="0"/>
              <a:t>snail mail</a:t>
            </a:r>
            <a:br>
              <a:rPr lang="en-US" sz="2000" u="sng" dirty="0"/>
            </a:br>
            <a:endParaRPr lang="en-US" sz="2000" u="sng" dirty="0"/>
          </a:p>
          <a:p>
            <a:r>
              <a:rPr lang="en-US" sz="2000" dirty="0"/>
              <a:t>Invoice received </a:t>
            </a:r>
            <a:r>
              <a:rPr lang="en-US" sz="2000" u="sng" dirty="0"/>
              <a:t>twice</a:t>
            </a:r>
          </a:p>
          <a:p>
            <a:pPr lvl="1"/>
            <a:r>
              <a:rPr lang="en-US" dirty="0"/>
              <a:t>Received by one employee, handed to another employee on a later date</a:t>
            </a:r>
          </a:p>
          <a:p>
            <a:pPr lvl="1"/>
            <a:r>
              <a:rPr lang="en-US" dirty="0"/>
              <a:t>Use date the first employee receives the invoice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CE5AD8-F4A2-4C37-9891-9C70849A3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524" y="6027736"/>
            <a:ext cx="7024577" cy="53781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1F579-9C75-4645-886D-2299CBC55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D584-68F3-C443-B66E-6A7BCEAC32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88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427891" y="624110"/>
            <a:ext cx="9076722" cy="1280890"/>
          </a:xfrm>
        </p:spPr>
        <p:txBody>
          <a:bodyPr/>
          <a:lstStyle/>
          <a:p>
            <a:r>
              <a:rPr lang="en-US" b="1" u="sng" dirty="0"/>
              <a:t>Example: Invoice Receipt Date Choices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89212" y="1837765"/>
            <a:ext cx="8915400" cy="3777622"/>
          </a:xfrm>
        </p:spPr>
        <p:txBody>
          <a:bodyPr>
            <a:normAutofit/>
          </a:bodyPr>
          <a:lstStyle/>
          <a:p>
            <a:r>
              <a:rPr lang="en-US" dirty="0"/>
              <a:t>If invoice stamped on one date and counter-stamped on another date – use the </a:t>
            </a:r>
            <a:r>
              <a:rPr lang="en-US" u="sng" dirty="0"/>
              <a:t>FIRST DATE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257" y="3118655"/>
            <a:ext cx="6419048" cy="2438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FF597F-D05F-4342-88F7-D20E5FC48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524" y="6027736"/>
            <a:ext cx="7024577" cy="53781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F1540C-BE17-49B5-8AA4-7D11586F8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D584-68F3-C443-B66E-6A7BCEAC32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50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9484" y="653277"/>
            <a:ext cx="9308259" cy="1280890"/>
          </a:xfrm>
        </p:spPr>
        <p:txBody>
          <a:bodyPr>
            <a:normAutofit/>
          </a:bodyPr>
          <a:lstStyle/>
          <a:p>
            <a:pPr algn="ctr"/>
            <a:r>
              <a:rPr lang="en-US" sz="2800" b="1" u="sng" dirty="0"/>
              <a:t>Adding Receipt Stamp via Adobe Acrobat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72553" y="1374875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Select Stamp tool or search for Stamp tool under More Tools.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On drop down menu select Dynamic, choose the RECEIVED stamp.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324" y="2250229"/>
            <a:ext cx="1449876" cy="40715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5970" y="2247213"/>
            <a:ext cx="5753748" cy="36316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F7274C-C516-4F3B-ABA9-142D572630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7524" y="6027736"/>
            <a:ext cx="7024577" cy="53781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F4CA04-F50E-45DE-B99E-464DD73F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D584-68F3-C443-B66E-6A7BCEAC325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73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14704-69EA-A344-A119-8EC4C1EDE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u="sng" dirty="0"/>
              <a:t>Goods Receipt vs. Acceptance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F1C9B-8759-5442-B082-9AC539BC0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23848"/>
            <a:ext cx="8915400" cy="4287374"/>
          </a:xfrm>
        </p:spPr>
        <p:txBody>
          <a:bodyPr/>
          <a:lstStyle/>
          <a:p>
            <a:r>
              <a:rPr lang="en-US" dirty="0"/>
              <a:t>Typically they mean the day you receive, inspect, and accept the goods.  If these activities occur on two different dates, choose the later date as acceptance.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6751D0-0224-BE45-8F3E-B9901E527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433" y="2904738"/>
            <a:ext cx="7783422" cy="27950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E58D3B-5189-4F52-8A65-8DFC16179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524" y="6027736"/>
            <a:ext cx="7024577" cy="53781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878F44-F289-452A-9DA4-73E9CD226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D584-68F3-C443-B66E-6A7BCEAC325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00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Goods Receipt vs. Acceptance Date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349187" y="1995488"/>
            <a:ext cx="4773707" cy="3670207"/>
          </a:xfrm>
        </p:spPr>
        <p:txBody>
          <a:bodyPr>
            <a:normAutofit/>
          </a:bodyPr>
          <a:lstStyle/>
          <a:p>
            <a:r>
              <a:rPr lang="en-US" sz="2000" dirty="0"/>
              <a:t>Memberships or Subscriptions</a:t>
            </a:r>
          </a:p>
          <a:p>
            <a:pPr lvl="1"/>
            <a:r>
              <a:rPr lang="en-US" sz="1800" dirty="0"/>
              <a:t>Both dates should be the </a:t>
            </a:r>
            <a:r>
              <a:rPr lang="en-US" sz="1800" u="sng" dirty="0"/>
              <a:t>end</a:t>
            </a:r>
            <a:r>
              <a:rPr lang="en-US" sz="1800" dirty="0"/>
              <a:t> </a:t>
            </a:r>
            <a:r>
              <a:rPr lang="en-US" sz="1800" u="sng" dirty="0"/>
              <a:t>date</a:t>
            </a:r>
            <a:r>
              <a:rPr lang="en-US" sz="1800" dirty="0"/>
              <a:t> of the membership/ subscription period.</a:t>
            </a:r>
          </a:p>
          <a:p>
            <a:endParaRPr lang="en-US" dirty="0"/>
          </a:p>
          <a:p>
            <a:r>
              <a:rPr lang="en-US" sz="2000" dirty="0"/>
              <a:t>Example:</a:t>
            </a:r>
          </a:p>
          <a:p>
            <a:pPr lvl="1"/>
            <a:r>
              <a:rPr lang="en-US" u="sng" dirty="0"/>
              <a:t>05/31/2022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894" y="2124634"/>
            <a:ext cx="5821354" cy="31706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7451ED-7BF8-48DF-B87D-A7BF4F528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7524" y="6027736"/>
            <a:ext cx="7024577" cy="53781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593D7-9478-4CB8-8BE5-EDFF546D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D584-68F3-C443-B66E-6A7BCEAC325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06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60-Day </a:t>
            </a:r>
            <a:r>
              <a:rPr lang="en-US" b="1" u="sng" dirty="0" err="1"/>
              <a:t>WorkFlow</a:t>
            </a:r>
            <a:r>
              <a:rPr lang="en-US" b="1" u="sng" dirty="0"/>
              <a:t> Message in PeopleSoft</a:t>
            </a:r>
            <a:endParaRPr lang="en-US" b="1" u="sng" dirty="0">
              <a:highlight>
                <a:srgbClr val="FFFF00"/>
              </a:highligh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2000" dirty="0"/>
              <a:t>After entering a voucher into </a:t>
            </a:r>
            <a:r>
              <a:rPr lang="en-US" sz="2000" dirty="0" err="1"/>
              <a:t>WorkFlow</a:t>
            </a:r>
            <a:r>
              <a:rPr lang="en-US" sz="2000" dirty="0"/>
              <a:t>, PeopleSoft may prompt users to enter a justification when </a:t>
            </a:r>
            <a:r>
              <a:rPr lang="en-US" sz="2000" b="1" dirty="0">
                <a:solidFill>
                  <a:srgbClr val="FF0000"/>
                </a:solidFill>
              </a:rPr>
              <a:t>&gt;60 days </a:t>
            </a:r>
            <a:r>
              <a:rPr lang="en-US" sz="2000" dirty="0"/>
              <a:t>have elapsed between:</a:t>
            </a:r>
            <a:br>
              <a:rPr lang="en-US" sz="2000" dirty="0"/>
            </a:br>
            <a:endParaRPr lang="en-US" sz="2000" dirty="0"/>
          </a:p>
          <a:p>
            <a:pPr marL="685800" lvl="2">
              <a:spcBef>
                <a:spcPts val="1000"/>
              </a:spcBef>
            </a:pPr>
            <a:r>
              <a:rPr lang="en-US" sz="2000" dirty="0"/>
              <a:t>Goods received/acceptance date and the Invoice Date, or</a:t>
            </a:r>
            <a:br>
              <a:rPr lang="en-US" sz="2000" dirty="0"/>
            </a:br>
            <a:endParaRPr lang="en-US" sz="2000" dirty="0"/>
          </a:p>
          <a:p>
            <a:pPr marL="685800" lvl="2">
              <a:spcBef>
                <a:spcPts val="1000"/>
              </a:spcBef>
            </a:pPr>
            <a:r>
              <a:rPr lang="en-US" sz="2000" dirty="0"/>
              <a:t>Invoice Receipt Date and the Invoice Date.</a:t>
            </a:r>
          </a:p>
          <a:p>
            <a:pPr marL="228600" lvl="1">
              <a:spcBef>
                <a:spcPts val="1000"/>
              </a:spcBef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FA0F63-BE20-4F4E-820E-5148690C6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524" y="6027736"/>
            <a:ext cx="7024577" cy="53781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E30709-52DE-4860-BC80-D0267EBDC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D584-68F3-C443-B66E-6A7BCEAC325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52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044A7-8EC3-4520-85CE-420A85154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42E65-45E2-4FC7-B399-BB7F22B09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Invoice Numbering in PeopleSoft</a:t>
            </a:r>
          </a:p>
          <a:p>
            <a:r>
              <a:rPr lang="en-US" dirty="0"/>
              <a:t>Duplicate Payments</a:t>
            </a:r>
          </a:p>
          <a:p>
            <a:r>
              <a:rPr lang="en-US" dirty="0"/>
              <a:t>Date Accuracy</a:t>
            </a:r>
          </a:p>
          <a:p>
            <a:r>
              <a:rPr lang="en-US" dirty="0"/>
              <a:t>Fund Restrictions on Food And Entertainment</a:t>
            </a:r>
          </a:p>
          <a:p>
            <a:r>
              <a:rPr lang="en-US" dirty="0"/>
              <a:t>Voucher Guidelines</a:t>
            </a:r>
          </a:p>
          <a:p>
            <a:r>
              <a:rPr lang="en-US" dirty="0"/>
              <a:t>Reasons for Voucher Denials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DD5017-4B8F-4B55-A95A-86B6A08E4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524" y="6027736"/>
            <a:ext cx="7024577" cy="53781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3C9068-BFDE-4932-A017-7AD138710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D584-68F3-C443-B66E-6A7BCEAC32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51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0DE5285-039A-5749-B37F-2AA510730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5921" y="1419335"/>
            <a:ext cx="2078360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927057-6784-784C-AACF-D9F2C09EE2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556"/>
          <a:stretch/>
        </p:blipFill>
        <p:spPr>
          <a:xfrm>
            <a:off x="2400300" y="1602211"/>
            <a:ext cx="8980714" cy="4465324"/>
          </a:xfrm>
          <a:prstGeom prst="rect">
            <a:avLst/>
          </a:prstGeom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02723B2A-FC25-4A64-A46B-B5A2F892CB5C}"/>
              </a:ext>
            </a:extLst>
          </p:cNvPr>
          <p:cNvSpPr txBox="1">
            <a:spLocks/>
          </p:cNvSpPr>
          <p:nvPr/>
        </p:nvSpPr>
        <p:spPr>
          <a:xfrm>
            <a:off x="2226381" y="559519"/>
            <a:ext cx="940331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u="sng" dirty="0"/>
              <a:t>Prompt Example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9B9E8E-2ACB-45D4-A81F-16062B2B5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524" y="6142839"/>
            <a:ext cx="7024577" cy="53781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FB17E-1F39-4969-A9FF-B95D38854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D584-68F3-C443-B66E-6A7BCEAC325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48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10" y="624110"/>
            <a:ext cx="10287591" cy="1280890"/>
          </a:xfrm>
        </p:spPr>
        <p:txBody>
          <a:bodyPr/>
          <a:lstStyle/>
          <a:p>
            <a:pPr algn="ctr"/>
            <a:r>
              <a:rPr lang="en-US" b="1" u="sng" dirty="0"/>
              <a:t>Ensuring Your Invoice is Received Timely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lvl="2" indent="0" algn="ctr">
              <a:buNone/>
            </a:pPr>
            <a:r>
              <a:rPr lang="en-US" sz="2800" dirty="0"/>
              <a:t>The biggest challenge is getting the invoice </a:t>
            </a:r>
          </a:p>
          <a:p>
            <a:pPr marL="400050" lvl="2" indent="0" algn="ctr">
              <a:buNone/>
            </a:pPr>
            <a:r>
              <a:rPr lang="en-US" sz="2800" dirty="0"/>
              <a:t>to the unit that placed the order !</a:t>
            </a:r>
          </a:p>
          <a:p>
            <a:pPr marL="400050" lvl="2" indent="0">
              <a:buNone/>
            </a:pPr>
            <a:endParaRPr lang="en-US" sz="2400" dirty="0"/>
          </a:p>
          <a:p>
            <a:pPr marL="400050" lvl="2" indent="0" algn="ctr">
              <a:buNone/>
            </a:pPr>
            <a:r>
              <a:rPr lang="en-US" sz="2400" i="1" dirty="0"/>
              <a:t>When placing an order </a:t>
            </a:r>
            <a:r>
              <a:rPr lang="en-US" sz="2400" b="1" i="1" dirty="0">
                <a:solidFill>
                  <a:srgbClr val="FF0000"/>
                </a:solidFill>
              </a:rPr>
              <a:t>ask the vendor to log your contact information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/>
              <a:t>on the invoice or the order so they know where to send the invoice.</a:t>
            </a:r>
          </a:p>
          <a:p>
            <a:pPr marL="228600" lvl="1">
              <a:spcBef>
                <a:spcPts val="1000"/>
              </a:spcBef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72044E-E7D1-466C-A60C-DB44A577E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524" y="6027736"/>
            <a:ext cx="7024577" cy="53781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CEB3A-B7BC-4123-A416-FC64D4A62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D584-68F3-C443-B66E-6A7BCEAC325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32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589213" y="2080622"/>
            <a:ext cx="8915399" cy="1718868"/>
          </a:xfrm>
        </p:spPr>
        <p:txBody>
          <a:bodyPr>
            <a:normAutofit fontScale="90000"/>
          </a:bodyPr>
          <a:lstStyle/>
          <a:p>
            <a:r>
              <a:rPr lang="en-US" dirty="0"/>
              <a:t>Fund Restrictions -</a:t>
            </a:r>
            <a:br>
              <a:rPr lang="en-US" dirty="0"/>
            </a:br>
            <a:r>
              <a:rPr lang="en-US" dirty="0"/>
              <a:t>Food And Entertainment	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Related accounts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44601A-807D-42C8-A37A-6234DE7D5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524" y="6027736"/>
            <a:ext cx="7024577" cy="53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03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01FC2F6-6369-4CBB-A773-2F43ACDA4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215" y="2065283"/>
            <a:ext cx="8983329" cy="468840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59CF501-D958-4B02-88A8-E822840F0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Refer to legible handout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243C30-02D5-47B9-9F3A-3EC02BE6D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D584-68F3-C443-B66E-6A7BCEAC325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08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589213" y="2514601"/>
            <a:ext cx="8915399" cy="914400"/>
          </a:xfrm>
        </p:spPr>
        <p:txBody>
          <a:bodyPr/>
          <a:lstStyle/>
          <a:p>
            <a:r>
              <a:rPr lang="en-US" dirty="0"/>
              <a:t>Voucher Guidelines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44601A-807D-42C8-A37A-6234DE7D5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524" y="6027736"/>
            <a:ext cx="7024577" cy="53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69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9CF501-D958-4B02-88A8-E822840F0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Refer to legible handout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243C30-02D5-47B9-9F3A-3EC02BE6D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D584-68F3-C443-B66E-6A7BCEAC3254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8E92BF-1B86-4FE7-9BDA-F1B070F47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478" y="1388973"/>
            <a:ext cx="5240867" cy="526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36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589213" y="2065283"/>
            <a:ext cx="8915399" cy="977462"/>
          </a:xfrm>
        </p:spPr>
        <p:txBody>
          <a:bodyPr>
            <a:normAutofit fontScale="90000"/>
          </a:bodyPr>
          <a:lstStyle/>
          <a:p>
            <a:r>
              <a:rPr lang="en-US" dirty="0"/>
              <a:t>Reasons for Voucher Denials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44601A-807D-42C8-A37A-6234DE7D5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524" y="6027736"/>
            <a:ext cx="7024577" cy="53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77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D4DCB-113F-4D8E-B138-B75D90C2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110097"/>
          </a:xfrm>
        </p:spPr>
        <p:txBody>
          <a:bodyPr/>
          <a:lstStyle/>
          <a:p>
            <a:r>
              <a:rPr lang="en-US" b="1" u="sng" dirty="0"/>
              <a:t>Common Voucher Denial Reasons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1185B-8A6A-4756-A300-BAC34916F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Incorrect account code</a:t>
            </a:r>
          </a:p>
          <a:p>
            <a:r>
              <a:rPr lang="en-US" sz="2000" dirty="0"/>
              <a:t>Missing justification for paying invoice over 60 days old</a:t>
            </a:r>
          </a:p>
          <a:p>
            <a:r>
              <a:rPr lang="en-US" sz="2000" dirty="0"/>
              <a:t>Amounts on receipts do not match voucher</a:t>
            </a:r>
          </a:p>
          <a:p>
            <a:r>
              <a:rPr lang="en-US" sz="2000" dirty="0"/>
              <a:t>Benefit statement was not added to voucher</a:t>
            </a:r>
          </a:p>
          <a:p>
            <a:r>
              <a:rPr lang="en-US" sz="2000" dirty="0"/>
              <a:t>Missing Brand Guide approval on promotional items</a:t>
            </a:r>
          </a:p>
          <a:p>
            <a:r>
              <a:rPr lang="en-US" sz="2000" dirty="0"/>
              <a:t>Quote unacceptable, please obtain an invoice</a:t>
            </a:r>
          </a:p>
          <a:p>
            <a:r>
              <a:rPr lang="en-US" sz="2000" dirty="0"/>
              <a:t>Claiming/Paying for state sales tax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7A7496-DFC5-4585-9E66-34D3777B5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524" y="6027736"/>
            <a:ext cx="7024577" cy="53781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6C8608-EC4C-49AF-B756-210F3BE79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D584-68F3-C443-B66E-6A7BCEAC325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00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72ED9-057B-4620-803F-E1E5B6AAD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Common Voucher Denial Reasons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31720-F1D0-4450-A559-6AB3ED29C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29255"/>
            <a:ext cx="8915400" cy="4381967"/>
          </a:xfrm>
        </p:spPr>
        <p:txBody>
          <a:bodyPr>
            <a:normAutofit/>
          </a:bodyPr>
          <a:lstStyle/>
          <a:p>
            <a:r>
              <a:rPr lang="en-US" sz="2000" dirty="0"/>
              <a:t>Computer related items need OIT prior approval. Exceptions:</a:t>
            </a:r>
          </a:p>
          <a:p>
            <a:pPr lvl="1"/>
            <a:r>
              <a:rPr lang="en-US" dirty="0"/>
              <a:t>blank CD/DVDs</a:t>
            </a:r>
          </a:p>
          <a:p>
            <a:pPr lvl="1"/>
            <a:r>
              <a:rPr lang="en-US" dirty="0"/>
              <a:t>cases for laptops/tablets</a:t>
            </a:r>
          </a:p>
          <a:p>
            <a:pPr lvl="1"/>
            <a:r>
              <a:rPr lang="en-US" dirty="0"/>
              <a:t>desktop sit/stand stations (e.g. </a:t>
            </a:r>
            <a:r>
              <a:rPr lang="en-US" dirty="0" err="1"/>
              <a:t>Varidesks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ergonomic keyboard and mouse arm rests</a:t>
            </a:r>
          </a:p>
          <a:p>
            <a:pPr lvl="1"/>
            <a:r>
              <a:rPr lang="en-US" dirty="0"/>
              <a:t>jump drives</a:t>
            </a:r>
          </a:p>
          <a:p>
            <a:pPr lvl="1"/>
            <a:r>
              <a:rPr lang="en-US" dirty="0"/>
              <a:t>keyboard trays (mounts to a desk)</a:t>
            </a:r>
          </a:p>
          <a:p>
            <a:pPr lvl="1"/>
            <a:r>
              <a:rPr lang="en-US" dirty="0"/>
              <a:t>monitor arm mounts</a:t>
            </a:r>
          </a:p>
          <a:p>
            <a:pPr lvl="1"/>
            <a:r>
              <a:rPr lang="en-US" dirty="0"/>
              <a:t>mouse pads</a:t>
            </a:r>
          </a:p>
          <a:p>
            <a:pPr lvl="1"/>
            <a:r>
              <a:rPr lang="en-US" dirty="0"/>
              <a:t>printer ink and/or toner</a:t>
            </a:r>
          </a:p>
          <a:p>
            <a:pPr lvl="1"/>
            <a:r>
              <a:rPr lang="en-US" dirty="0"/>
              <a:t>contact OIT Support Center if you are not sure about your technology order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32BFF6-2116-4206-9EA2-A521FA8B0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524" y="6027736"/>
            <a:ext cx="7024577" cy="53781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68C9DE-8363-4232-8999-1C44A6110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D584-68F3-C443-B66E-6A7BCEAC325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45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F42FA-5734-46A8-95F3-DF8A4E18B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Common Voucher Denial Reasons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E53BB-CCC1-4243-ACB5-4CBCBF8B0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97724"/>
            <a:ext cx="8915400" cy="4413498"/>
          </a:xfrm>
        </p:spPr>
        <p:txBody>
          <a:bodyPr>
            <a:normAutofit/>
          </a:bodyPr>
          <a:lstStyle/>
          <a:p>
            <a:r>
              <a:rPr lang="en-US" sz="2000" dirty="0"/>
              <a:t>Dates incorrect or missing</a:t>
            </a:r>
          </a:p>
          <a:p>
            <a:r>
              <a:rPr lang="en-US" sz="2000" dirty="0"/>
              <a:t>Food Waiver form required/uploaded for food &gt;$100 off campus ($500 for Pearland)</a:t>
            </a:r>
          </a:p>
          <a:p>
            <a:r>
              <a:rPr lang="en-US" sz="2000" dirty="0"/>
              <a:t>HR approval needed for employment ads</a:t>
            </a:r>
          </a:p>
          <a:p>
            <a:r>
              <a:rPr lang="en-US" sz="2000" dirty="0"/>
              <a:t>Business meal - if attendee is signature authority their supervisor must also sign voucher</a:t>
            </a:r>
          </a:p>
          <a:p>
            <a:r>
              <a:rPr lang="en-US" sz="2000" dirty="0"/>
              <a:t>Memberships and subscriptions must have beginning and end dates</a:t>
            </a:r>
          </a:p>
          <a:p>
            <a:r>
              <a:rPr lang="en-US" sz="2000" dirty="0"/>
              <a:t>Missing back up, late pay justification, comments explaining when, where, why, what and who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8CA686-24F6-4E6F-BE06-E848CCDD2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524" y="6027736"/>
            <a:ext cx="7024577" cy="53781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0940AB-FA22-40A4-AE61-E08ED48A4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D584-68F3-C443-B66E-6A7BCEAC325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82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D41ED-019D-3D47-BF9D-2196B1185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1"/>
            <a:ext cx="8915399" cy="764628"/>
          </a:xfrm>
        </p:spPr>
        <p:txBody>
          <a:bodyPr>
            <a:normAutofit/>
          </a:bodyPr>
          <a:lstStyle/>
          <a:p>
            <a:r>
              <a:rPr lang="en-US" sz="4000" dirty="0"/>
              <a:t>Invoice Numbering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BDF3C1-E0B9-4E18-A364-8B6FACB4B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524" y="6027736"/>
            <a:ext cx="7024577" cy="53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596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B21E4-9950-45F6-897E-6CD2E18ED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Common Voucher Denial Reasons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A7C08-47A0-4822-A07F-CD1367908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81959"/>
            <a:ext cx="8915400" cy="4429263"/>
          </a:xfrm>
        </p:spPr>
        <p:txBody>
          <a:bodyPr/>
          <a:lstStyle/>
          <a:p>
            <a:r>
              <a:rPr lang="en-US" sz="2000" dirty="0"/>
              <a:t>Missing itemized receipts on meals</a:t>
            </a:r>
          </a:p>
          <a:p>
            <a:r>
              <a:rPr lang="en-US" sz="2000" dirty="0"/>
              <a:t>Not printing names next to illegible signatures</a:t>
            </a:r>
          </a:p>
          <a:p>
            <a:r>
              <a:rPr lang="en-US" sz="2000" dirty="0"/>
              <a:t>Attendee </a:t>
            </a:r>
            <a:r>
              <a:rPr lang="en-US" sz="2000" u="sng" dirty="0"/>
              <a:t>names</a:t>
            </a:r>
            <a:r>
              <a:rPr lang="en-US" sz="2000" dirty="0"/>
              <a:t> not listed on entertainment If </a:t>
            </a:r>
            <a:r>
              <a:rPr lang="en-US" sz="2000" u="sng" dirty="0"/>
              <a:t>&lt;</a:t>
            </a:r>
            <a:r>
              <a:rPr lang="en-US" sz="2000" dirty="0"/>
              <a:t>10 must list</a:t>
            </a:r>
          </a:p>
          <a:p>
            <a:r>
              <a:rPr lang="en-US" sz="2000" dirty="0"/>
              <a:t>Only one invoice number per voucher</a:t>
            </a:r>
          </a:p>
          <a:p>
            <a:r>
              <a:rPr lang="en-US" sz="2000" dirty="0"/>
              <a:t>Reimbursements must be signed by supervisor</a:t>
            </a:r>
          </a:p>
          <a:p>
            <a:r>
              <a:rPr lang="en-US" sz="2000" dirty="0"/>
              <a:t>Reimbursement coversheet must be signed by requester</a:t>
            </a:r>
          </a:p>
          <a:p>
            <a:r>
              <a:rPr lang="en-US" sz="2000" dirty="0"/>
              <a:t>Missing proof/method of payment for reimbursements</a:t>
            </a:r>
          </a:p>
          <a:p>
            <a:r>
              <a:rPr lang="en-US" sz="2000" dirty="0"/>
              <a:t>No gift card reimbursement for third party purchases; request card from Business Operations via packet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64945C-74CA-4C63-BFAD-572B3358C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524" y="6027736"/>
            <a:ext cx="7024577" cy="53781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D78B62-7148-44D8-AD91-DD6CB916E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D584-68F3-C443-B66E-6A7BCEAC325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263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88FC3-8DA3-4E74-B70C-C727EABDD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Common Voucher Denial Reasons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43F24-C6C9-4C51-A605-3A0B52ED9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66193"/>
            <a:ext cx="8915400" cy="4445029"/>
          </a:xfrm>
        </p:spPr>
        <p:txBody>
          <a:bodyPr/>
          <a:lstStyle/>
          <a:p>
            <a:r>
              <a:rPr lang="en-US" sz="2000" dirty="0"/>
              <a:t>Late filed reimbursements (&gt;60 days) require  </a:t>
            </a:r>
            <a:r>
              <a:rPr lang="en-US" sz="2000" dirty="0">
                <a:hlinkClick r:id="rId2"/>
              </a:rPr>
              <a:t>Exhibit B form</a:t>
            </a:r>
            <a:r>
              <a:rPr lang="en-US" sz="2000" dirty="0"/>
              <a:t> uploaded and routed through the TAX-AP path in workflow</a:t>
            </a:r>
          </a:p>
          <a:p>
            <a:r>
              <a:rPr lang="en-US" sz="2000" dirty="0"/>
              <a:t>Improper restricted fund was used</a:t>
            </a:r>
          </a:p>
          <a:p>
            <a:r>
              <a:rPr lang="en-US" sz="2000" dirty="0"/>
              <a:t>Route through OSP, not AP, on payment via grant funds</a:t>
            </a:r>
          </a:p>
          <a:p>
            <a:r>
              <a:rPr lang="en-US" sz="2000" dirty="0"/>
              <a:t>Sensitive information has not been redacted</a:t>
            </a:r>
          </a:p>
          <a:p>
            <a:r>
              <a:rPr lang="en-US" sz="2000" dirty="0"/>
              <a:t>Vendor hold status for purchases over $500 not uploaded</a:t>
            </a:r>
          </a:p>
          <a:p>
            <a:r>
              <a:rPr lang="en-US" sz="2000" dirty="0"/>
              <a:t>Wrong address-does not match invoice (when paying by check)</a:t>
            </a:r>
          </a:p>
          <a:p>
            <a:r>
              <a:rPr lang="en-US" sz="2000" dirty="0"/>
              <a:t>Wrong documentation uploaded</a:t>
            </a:r>
          </a:p>
          <a:p>
            <a:r>
              <a:rPr lang="en-US" sz="2000" dirty="0"/>
              <a:t>Wrong invoice number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2B16C1-3781-4D7E-921D-4316A8C41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524" y="6027736"/>
            <a:ext cx="7024577" cy="53781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E0DC1-F1DB-4C87-9749-A830CB4E3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D584-68F3-C443-B66E-6A7BCEAC325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143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94785-438B-4170-81A5-CA69470BC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Knowing what to create… tips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3E9814-9C65-4E6F-8E16-AF375BEE36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1837646"/>
              </p:ext>
            </p:extLst>
          </p:nvPr>
        </p:nvGraphicFramePr>
        <p:xfrm>
          <a:off x="1718440" y="1371600"/>
          <a:ext cx="9632732" cy="5249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461">
                  <a:extLst>
                    <a:ext uri="{9D8B030D-6E8A-4147-A177-3AD203B41FA5}">
                      <a16:colId xmlns:a16="http://schemas.microsoft.com/office/drawing/2014/main" val="3784618076"/>
                    </a:ext>
                  </a:extLst>
                </a:gridCol>
                <a:gridCol w="3155905">
                  <a:extLst>
                    <a:ext uri="{9D8B030D-6E8A-4147-A177-3AD203B41FA5}">
                      <a16:colId xmlns:a16="http://schemas.microsoft.com/office/drawing/2014/main" val="107524147"/>
                    </a:ext>
                  </a:extLst>
                </a:gridCol>
                <a:gridCol w="1934106">
                  <a:extLst>
                    <a:ext uri="{9D8B030D-6E8A-4147-A177-3AD203B41FA5}">
                      <a16:colId xmlns:a16="http://schemas.microsoft.com/office/drawing/2014/main" val="1515845253"/>
                    </a:ext>
                  </a:extLst>
                </a:gridCol>
                <a:gridCol w="2882260">
                  <a:extLst>
                    <a:ext uri="{9D8B030D-6E8A-4147-A177-3AD203B41FA5}">
                      <a16:colId xmlns:a16="http://schemas.microsoft.com/office/drawing/2014/main" val="2138378354"/>
                    </a:ext>
                  </a:extLst>
                </a:gridCol>
              </a:tblGrid>
              <a:tr h="368981">
                <a:tc>
                  <a:txBody>
                    <a:bodyPr/>
                    <a:lstStyle/>
                    <a:p>
                      <a:r>
                        <a:rPr lang="en-US" dirty="0"/>
                        <a:t>CREATE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 THIS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THIS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55270"/>
                  </a:ext>
                </a:extLst>
              </a:tr>
              <a:tr h="1608800">
                <a:tc>
                  <a:txBody>
                    <a:bodyPr/>
                    <a:lstStyle/>
                    <a:p>
                      <a:r>
                        <a:rPr lang="en-US" sz="1400" dirty="0"/>
                        <a:t>VOUCHER –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PS transaction that pays an invoice. You may have already received the goods, or are making payment during order. Goes to ap via workflow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Non-PO payments</a:t>
                      </a:r>
                    </a:p>
                    <a:p>
                      <a:r>
                        <a:rPr lang="en-US" sz="1400" dirty="0"/>
                        <a:t>Employee reimbursements</a:t>
                      </a:r>
                    </a:p>
                    <a:p>
                      <a:r>
                        <a:rPr lang="en-US" sz="1400" dirty="0"/>
                        <a:t>Registrations</a:t>
                      </a:r>
                    </a:p>
                    <a:p>
                      <a:r>
                        <a:rPr lang="en-US" sz="1400" dirty="0"/>
                        <a:t>Subscriptions</a:t>
                      </a:r>
                    </a:p>
                    <a:p>
                      <a:r>
                        <a:rPr lang="en-US" sz="1400" dirty="0"/>
                        <a:t>Memberships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T R A V E 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929710"/>
                  </a:ext>
                </a:extLst>
              </a:tr>
              <a:tr h="3272136">
                <a:tc>
                  <a:txBody>
                    <a:bodyPr/>
                    <a:lstStyle/>
                    <a:p>
                      <a:r>
                        <a:rPr lang="en-US" sz="1400" dirty="0"/>
                        <a:t>P-CARD 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Small dollar purchases, reduces quantity of POs and vouchers, and associated processing costs. Must follow general procurement and accounts payable guidelines.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Non-PO payments</a:t>
                      </a:r>
                    </a:p>
                    <a:p>
                      <a:r>
                        <a:rPr lang="en-US" sz="1400" dirty="0"/>
                        <a:t>Store purchases</a:t>
                      </a:r>
                    </a:p>
                    <a:p>
                      <a:r>
                        <a:rPr lang="en-US" sz="1400" dirty="0"/>
                        <a:t>Internet / phone / fax purchases</a:t>
                      </a:r>
                    </a:p>
                    <a:p>
                      <a:r>
                        <a:rPr lang="en-US" sz="1400" dirty="0"/>
                        <a:t>Registrations</a:t>
                      </a:r>
                    </a:p>
                    <a:p>
                      <a:r>
                        <a:rPr lang="en-US" sz="1400" dirty="0"/>
                        <a:t>Subscriptions</a:t>
                      </a:r>
                    </a:p>
                    <a:p>
                      <a:r>
                        <a:rPr lang="en-US" sz="1400" dirty="0"/>
                        <a:t>Memberships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STATE FUNDS</a:t>
                      </a:r>
                    </a:p>
                    <a:p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PERSONAL USE</a:t>
                      </a:r>
                    </a:p>
                    <a:p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ALCOHOL</a:t>
                      </a:r>
                    </a:p>
                    <a:p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TRAVEL</a:t>
                      </a:r>
                    </a:p>
                    <a:p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CONTROLLED ASSETS</a:t>
                      </a:r>
                    </a:p>
                    <a:p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EQUIPMENT</a:t>
                      </a:r>
                    </a:p>
                    <a:p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COMPUTER HW</a:t>
                      </a:r>
                    </a:p>
                    <a:p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PROFESSIONAL OR CONSULTING SERVICES</a:t>
                      </a:r>
                    </a:p>
                    <a:p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CONTRACTS</a:t>
                      </a:r>
                    </a:p>
                    <a:p>
                      <a:r>
                        <a:rPr lang="en-US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TEMPS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89251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F77F7-28CE-42D2-AC61-2DDBBBE2E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D584-68F3-C443-B66E-6A7BCEAC325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848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94785-438B-4170-81A5-CA69470BC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Knowing what to create… tips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3E9814-9C65-4E6F-8E16-AF375BEE36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9315904"/>
              </p:ext>
            </p:extLst>
          </p:nvPr>
        </p:nvGraphicFramePr>
        <p:xfrm>
          <a:off x="1718440" y="1371600"/>
          <a:ext cx="9632732" cy="3386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461">
                  <a:extLst>
                    <a:ext uri="{9D8B030D-6E8A-4147-A177-3AD203B41FA5}">
                      <a16:colId xmlns:a16="http://schemas.microsoft.com/office/drawing/2014/main" val="3784618076"/>
                    </a:ext>
                  </a:extLst>
                </a:gridCol>
                <a:gridCol w="3155905">
                  <a:extLst>
                    <a:ext uri="{9D8B030D-6E8A-4147-A177-3AD203B41FA5}">
                      <a16:colId xmlns:a16="http://schemas.microsoft.com/office/drawing/2014/main" val="107524147"/>
                    </a:ext>
                  </a:extLst>
                </a:gridCol>
                <a:gridCol w="1934106">
                  <a:extLst>
                    <a:ext uri="{9D8B030D-6E8A-4147-A177-3AD203B41FA5}">
                      <a16:colId xmlns:a16="http://schemas.microsoft.com/office/drawing/2014/main" val="1515845253"/>
                    </a:ext>
                  </a:extLst>
                </a:gridCol>
                <a:gridCol w="2882260">
                  <a:extLst>
                    <a:ext uri="{9D8B030D-6E8A-4147-A177-3AD203B41FA5}">
                      <a16:colId xmlns:a16="http://schemas.microsoft.com/office/drawing/2014/main" val="2138378354"/>
                    </a:ext>
                  </a:extLst>
                </a:gridCol>
              </a:tblGrid>
              <a:tr h="368981">
                <a:tc>
                  <a:txBody>
                    <a:bodyPr/>
                    <a:lstStyle/>
                    <a:p>
                      <a:r>
                        <a:rPr lang="en-US" dirty="0"/>
                        <a:t>CREATE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 THIS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THIS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55270"/>
                  </a:ext>
                </a:extLst>
              </a:tr>
              <a:tr h="1608800">
                <a:tc>
                  <a:txBody>
                    <a:bodyPr/>
                    <a:lstStyle/>
                    <a:p>
                      <a:r>
                        <a:rPr lang="en-US" sz="1400" dirty="0"/>
                        <a:t>TAP TRAVEL CARD –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Issued upon request 10 days in advance for specific hotel and tax cost. One-time use.</a:t>
                      </a:r>
                    </a:p>
                    <a:p>
                      <a:r>
                        <a:rPr lang="en-US" sz="1400" dirty="0"/>
                        <a:t>Not for phone, Wi-Fi, parking, room service. Not issued to students.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These will be phased out when Concur is implemented. There will be 3 basic credit cards instead. See Travel Guide.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Hotel – Room &amp;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PERSONAL</a:t>
                      </a:r>
                    </a:p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AIRFARE</a:t>
                      </a:r>
                    </a:p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FUEL</a:t>
                      </a:r>
                    </a:p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MEALS</a:t>
                      </a:r>
                    </a:p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PARKING</a:t>
                      </a:r>
                    </a:p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TAXI/SHARE RIDE</a:t>
                      </a:r>
                    </a:p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AUTO RENTAL</a:t>
                      </a:r>
                    </a:p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NON-PO PAYMENT</a:t>
                      </a:r>
                    </a:p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EMPLOYEE REIMBURSE.</a:t>
                      </a:r>
                    </a:p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REGISTRATIONS</a:t>
                      </a:r>
                    </a:p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SUBSCRIPTIONS</a:t>
                      </a:r>
                    </a:p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MEMBERSHIPS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92971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F77F7-28CE-42D2-AC61-2DDBBBE2E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D584-68F3-C443-B66E-6A7BCEAC325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667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764" y="2788555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en-US" sz="6600" dirty="0"/>
              <a:t>Questions?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DF935D-F067-49C8-88D7-295677AFB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524" y="6027736"/>
            <a:ext cx="7024577" cy="53781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C7F5C-74AF-4CD3-AD5C-CA6BDE9AE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D584-68F3-C443-B66E-6A7BCEAC325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13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CDE9C-736F-5B4F-8D8B-99D090E9F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Vendor Issued Invoices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D713-FF3B-FA41-9985-93120A710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97106"/>
            <a:ext cx="8915400" cy="3777622"/>
          </a:xfrm>
        </p:spPr>
        <p:txBody>
          <a:bodyPr/>
          <a:lstStyle/>
          <a:p>
            <a:r>
              <a:rPr lang="en-US" dirty="0"/>
              <a:t>Invoice number in PS </a:t>
            </a:r>
            <a:r>
              <a:rPr lang="en-US" b="1" u="sng" dirty="0"/>
              <a:t>must match</a:t>
            </a:r>
            <a:r>
              <a:rPr lang="en-US" dirty="0"/>
              <a:t> vendor invoice number. Also, please DATE STAMP invoice when received.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217" y="2176536"/>
            <a:ext cx="6865390" cy="45379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Arrow: Curved Down 6">
            <a:extLst>
              <a:ext uri="{FF2B5EF4-FFF2-40B4-BE49-F238E27FC236}">
                <a16:creationId xmlns:a16="http://schemas.microsoft.com/office/drawing/2014/main" id="{D201E54A-EF6A-44F8-8EC0-31DCB58B724F}"/>
              </a:ext>
            </a:extLst>
          </p:cNvPr>
          <p:cNvSpPr/>
          <p:nvPr/>
        </p:nvSpPr>
        <p:spPr>
          <a:xfrm rot="4042459" flipH="1">
            <a:off x="9622005" y="3429118"/>
            <a:ext cx="2307235" cy="13742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A95448-BBE9-45E6-8A24-182B4212625E}"/>
              </a:ext>
            </a:extLst>
          </p:cNvPr>
          <p:cNvSpPr txBox="1"/>
          <p:nvPr/>
        </p:nvSpPr>
        <p:spPr>
          <a:xfrm>
            <a:off x="8293853" y="4828600"/>
            <a:ext cx="261786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Invoice must have date stamped!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4C87CC-3025-4112-9861-C30191F7E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D584-68F3-C443-B66E-6A7BCEAC32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9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Invoice Number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7365" y="1421759"/>
            <a:ext cx="9188823" cy="4616796"/>
          </a:xfrm>
        </p:spPr>
        <p:txBody>
          <a:bodyPr>
            <a:normAutofit/>
          </a:bodyPr>
          <a:lstStyle/>
          <a:p>
            <a:r>
              <a:rPr lang="en-US" sz="2000" dirty="0"/>
              <a:t>Please use a </a:t>
            </a:r>
            <a:r>
              <a:rPr lang="en-US" sz="2000" u="sng" dirty="0"/>
              <a:t>consistent format </a:t>
            </a:r>
            <a:r>
              <a:rPr lang="en-US" sz="2000" dirty="0"/>
              <a:t>when creating invoice numbers.</a:t>
            </a:r>
          </a:p>
          <a:p>
            <a:pPr lvl="1"/>
            <a:r>
              <a:rPr lang="en-US" sz="1800" dirty="0"/>
              <a:t>Example: </a:t>
            </a:r>
            <a:r>
              <a:rPr lang="en-US" sz="2000" b="1" dirty="0" err="1"/>
              <a:t>Reimb</a:t>
            </a:r>
            <a:r>
              <a:rPr lang="en-US" sz="2000" b="1" dirty="0"/>
              <a:t> S Hawn MM/DD/YY</a:t>
            </a:r>
            <a:br>
              <a:rPr lang="en-US" sz="2000" b="1" dirty="0"/>
            </a:br>
            <a:endParaRPr lang="en-US" sz="2000" b="1" dirty="0"/>
          </a:p>
          <a:p>
            <a:r>
              <a:rPr lang="en-US" sz="2000" dirty="0"/>
              <a:t>Handy definitions</a:t>
            </a:r>
          </a:p>
          <a:p>
            <a:endParaRPr lang="en-US" sz="2000" dirty="0"/>
          </a:p>
          <a:p>
            <a:pPr lvl="2"/>
            <a:endParaRPr lang="en-US" sz="1800" dirty="0"/>
          </a:p>
          <a:p>
            <a:pPr marL="914400" lvl="2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D4FD7D-5BDE-4875-9A1F-47A622049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524" y="6027736"/>
            <a:ext cx="7024577" cy="53781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87FE6A-7FFE-44CC-9A04-0EB142A77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D584-68F3-C443-B66E-6A7BCEAC3254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7361D3C-0016-44B0-B083-3B586E74F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522526"/>
              </p:ext>
            </p:extLst>
          </p:nvPr>
        </p:nvGraphicFramePr>
        <p:xfrm>
          <a:off x="2447364" y="3429000"/>
          <a:ext cx="9057248" cy="2071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8624">
                  <a:extLst>
                    <a:ext uri="{9D8B030D-6E8A-4147-A177-3AD203B41FA5}">
                      <a16:colId xmlns:a16="http://schemas.microsoft.com/office/drawing/2014/main" val="3747035139"/>
                    </a:ext>
                  </a:extLst>
                </a:gridCol>
                <a:gridCol w="4528624">
                  <a:extLst>
                    <a:ext uri="{9D8B030D-6E8A-4147-A177-3AD203B41FA5}">
                      <a16:colId xmlns:a16="http://schemas.microsoft.com/office/drawing/2014/main" val="4114454212"/>
                    </a:ext>
                  </a:extLst>
                </a:gridCol>
              </a:tblGrid>
              <a:tr h="517935">
                <a:tc>
                  <a:txBody>
                    <a:bodyPr/>
                    <a:lstStyle/>
                    <a:p>
                      <a:r>
                        <a:rPr lang="en-US" dirty="0"/>
                        <a:t>Fields in PeopleSoft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to Enter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914247"/>
                  </a:ext>
                </a:extLst>
              </a:tr>
              <a:tr h="517935">
                <a:tc>
                  <a:txBody>
                    <a:bodyPr/>
                    <a:lstStyle/>
                    <a:p>
                      <a:r>
                        <a:rPr lang="en-US" dirty="0"/>
                        <a:t>Invoice Received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Date receipt submitted to dept.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662489"/>
                  </a:ext>
                </a:extLst>
              </a:tr>
              <a:tr h="517935">
                <a:tc>
                  <a:txBody>
                    <a:bodyPr/>
                    <a:lstStyle/>
                    <a:p>
                      <a:r>
                        <a:rPr lang="en-US" dirty="0"/>
                        <a:t>Invoice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Date of Purchase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805436"/>
                  </a:ext>
                </a:extLst>
              </a:tr>
              <a:tr h="517935">
                <a:tc>
                  <a:txBody>
                    <a:bodyPr/>
                    <a:lstStyle/>
                    <a:p>
                      <a:r>
                        <a:rPr lang="en-US" dirty="0"/>
                        <a:t>Goods Rec’d/Acceptance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Same as Invoice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834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864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2FC6A-5607-1349-B7EC-4841144DD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780393"/>
          </a:xfrm>
        </p:spPr>
        <p:txBody>
          <a:bodyPr>
            <a:normAutofit/>
          </a:bodyPr>
          <a:lstStyle/>
          <a:p>
            <a:r>
              <a:rPr lang="en-US" sz="4000" dirty="0"/>
              <a:t>Duplicate Payments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0C0059-036B-4379-B3EA-9D02B654A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524" y="6027736"/>
            <a:ext cx="7024577" cy="53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56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9D1B6-BC18-F64D-9660-CA07D9762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u="sng" dirty="0"/>
              <a:t>Did the vendor invoice show a number previously used...??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2EB6F-FD4F-C44A-89E5-E479BE36E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>
                <a:solidFill>
                  <a:srgbClr val="FF0000"/>
                </a:solidFill>
              </a:rPr>
              <a:t>Ensure that you are not generating a duplicate payment !!</a:t>
            </a:r>
          </a:p>
          <a:p>
            <a:pPr lvl="1"/>
            <a:r>
              <a:rPr lang="en-US" sz="2000" dirty="0"/>
              <a:t>If first vendor invoice was #12345, then enter invoice # “12345.1” for the second invoice if the vendor is reusing #12345.</a:t>
            </a:r>
            <a:br>
              <a:rPr lang="en-US" sz="2000" dirty="0"/>
            </a:br>
            <a:endParaRPr lang="en-US" sz="2000" dirty="0"/>
          </a:p>
          <a:p>
            <a:r>
              <a:rPr lang="en-US" sz="2000" b="1" dirty="0">
                <a:solidFill>
                  <a:srgbClr val="FF0000"/>
                </a:solidFill>
              </a:rPr>
              <a:t>Add comments</a:t>
            </a:r>
          </a:p>
          <a:p>
            <a:pPr lvl="1"/>
            <a:r>
              <a:rPr lang="en-US" sz="2000" dirty="0"/>
              <a:t>State that vendor reused the same invoice number and it is not a duplicate.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31017B-25D8-4DBD-BE4B-96D4201F7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524" y="6027736"/>
            <a:ext cx="7024577" cy="53781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8966D-B5EE-4880-B83A-78005147B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D584-68F3-C443-B66E-6A7BCEAC32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10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2FC6A-5607-1349-B7EC-4841144D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118" y="769300"/>
            <a:ext cx="8990781" cy="1280890"/>
          </a:xfrm>
        </p:spPr>
        <p:txBody>
          <a:bodyPr>
            <a:normAutofit/>
          </a:bodyPr>
          <a:lstStyle/>
          <a:p>
            <a:r>
              <a:rPr lang="en-US" sz="2900" b="1" u="sng" dirty="0"/>
              <a:t>Other Tips On Avoiding Duplicate Payments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1E657-7614-E042-B21E-895E36AE5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Check </a:t>
            </a:r>
            <a:r>
              <a:rPr lang="en-US" sz="2000"/>
              <a:t>for ‘fat finger’ </a:t>
            </a:r>
            <a:r>
              <a:rPr lang="en-US" sz="2000" dirty="0"/>
              <a:t>mistakes</a:t>
            </a:r>
          </a:p>
          <a:p>
            <a:pPr lvl="1"/>
            <a:r>
              <a:rPr lang="en-US" sz="2000" dirty="0"/>
              <a:t>Data entry errors, such as a misread number or a typo</a:t>
            </a:r>
          </a:p>
          <a:p>
            <a:pPr lvl="1"/>
            <a:r>
              <a:rPr lang="en-US" sz="2000" dirty="0"/>
              <a:t>Added spaces, special characters, or zeros to invoice number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Pay only once</a:t>
            </a:r>
          </a:p>
          <a:p>
            <a:pPr lvl="1"/>
            <a:r>
              <a:rPr lang="en-US" sz="2000" dirty="0"/>
              <a:t>Verify payment in PeopleSoft </a:t>
            </a:r>
          </a:p>
          <a:p>
            <a:pPr lvl="1"/>
            <a:r>
              <a:rPr lang="en-US" sz="2000" dirty="0"/>
              <a:t>Do not automatically pay invoices via P-card.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188232-D983-444F-B26B-293EC4A20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524" y="6027736"/>
            <a:ext cx="7024577" cy="53781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1681F-9F9D-400D-99B2-EB209EA8B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D584-68F3-C443-B66E-6A7BCEAC32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95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378372"/>
            <a:ext cx="8911687" cy="1526628"/>
          </a:xfrm>
        </p:spPr>
        <p:txBody>
          <a:bodyPr>
            <a:normAutofit/>
          </a:bodyPr>
          <a:lstStyle/>
          <a:p>
            <a:r>
              <a:rPr lang="en-US" b="1" u="sng" dirty="0"/>
              <a:t>Tips On Employee or Individual Vendors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87894" y="1905000"/>
            <a:ext cx="4313864" cy="4574627"/>
          </a:xfrm>
        </p:spPr>
        <p:txBody>
          <a:bodyPr>
            <a:normAutofit/>
          </a:bodyPr>
          <a:lstStyle/>
          <a:p>
            <a:r>
              <a:rPr lang="en-US" u="sng" dirty="0"/>
              <a:t>Correct Vendor </a:t>
            </a:r>
            <a:r>
              <a:rPr lang="en-US" dirty="0"/>
              <a:t>- Verify the address to ensure that we select the correct vendor.  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There are multiple vendors with the same name in the system. </a:t>
            </a:r>
          </a:p>
          <a:p>
            <a:pPr lvl="1"/>
            <a:r>
              <a:rPr lang="en-US" dirty="0"/>
              <a:t>Check reimbursement vouchers for employee payments to ensure that the employee has not been reimbursed before for same receipt.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5739" y="1334627"/>
            <a:ext cx="5152381" cy="53333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45ECE6-A916-4919-9386-CE7071AEF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D584-68F3-C443-B66E-6A7BCEAC32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4727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UHCL theme">
      <a:dk1>
        <a:sysClr val="windowText" lastClr="000000"/>
      </a:dk1>
      <a:lt1>
        <a:sysClr val="window" lastClr="FFFFFF"/>
      </a:lt1>
      <a:dk2>
        <a:srgbClr val="00B050"/>
      </a:dk2>
      <a:lt2>
        <a:srgbClr val="EBFFFF"/>
      </a:lt2>
      <a:accent1>
        <a:srgbClr val="08A5EF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0070C0"/>
      </a:hlink>
      <a:folHlink>
        <a:srgbClr val="1548AF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280A60FFA81440BB0CDC5588AEC74A" ma:contentTypeVersion="13" ma:contentTypeDescription="Create a new document." ma:contentTypeScope="" ma:versionID="c34fa61e99c4856f325f137bd6e502d0">
  <xsd:schema xmlns:xsd="http://www.w3.org/2001/XMLSchema" xmlns:xs="http://www.w3.org/2001/XMLSchema" xmlns:p="http://schemas.microsoft.com/office/2006/metadata/properties" xmlns:ns3="a04ff3a1-ed52-4121-9e7b-80c5e6fcf506" xmlns:ns4="570ab7aa-d0f9-4eb5-941b-22df77f0f3d0" targetNamespace="http://schemas.microsoft.com/office/2006/metadata/properties" ma:root="true" ma:fieldsID="c14f74e4c26f4e3f73eb7dabb1c2a547" ns3:_="" ns4:_="">
    <xsd:import namespace="a04ff3a1-ed52-4121-9e7b-80c5e6fcf506"/>
    <xsd:import namespace="570ab7aa-d0f9-4eb5-941b-22df77f0f3d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4ff3a1-ed52-4121-9e7b-80c5e6fcf50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0ab7aa-d0f9-4eb5-941b-22df77f0f3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2C8675-FB42-4D02-8019-E06A091EB1FC}">
  <ds:schemaRefs>
    <ds:schemaRef ds:uri="http://schemas.microsoft.com/office/2006/metadata/properties"/>
    <ds:schemaRef ds:uri="http://www.w3.org/XML/1998/namespace"/>
    <ds:schemaRef ds:uri="http://purl.org/dc/dcmitype/"/>
    <ds:schemaRef ds:uri="http://purl.org/dc/terms/"/>
    <ds:schemaRef ds:uri="http://schemas.openxmlformats.org/package/2006/metadata/core-properties"/>
    <ds:schemaRef ds:uri="a04ff3a1-ed52-4121-9e7b-80c5e6fcf506"/>
    <ds:schemaRef ds:uri="http://schemas.microsoft.com/office/2006/documentManagement/types"/>
    <ds:schemaRef ds:uri="http://schemas.microsoft.com/office/infopath/2007/PartnerControls"/>
    <ds:schemaRef ds:uri="570ab7aa-d0f9-4eb5-941b-22df77f0f3d0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8E3A2DA-C4E6-410A-842F-54A3A4F1A0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B8102B-F88B-4CCF-BDDA-D6011973A0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4ff3a1-ed52-4121-9e7b-80c5e6fcf506"/>
    <ds:schemaRef ds:uri="570ab7aa-d0f9-4eb5-941b-22df77f0f3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1856</TotalTime>
  <Words>1365</Words>
  <Application>Microsoft Office PowerPoint</Application>
  <PresentationFormat>Widescreen</PresentationFormat>
  <Paragraphs>246</Paragraphs>
  <Slides>34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Century Gothic</vt:lpstr>
      <vt:lpstr>Wingdings 3</vt:lpstr>
      <vt:lpstr>Wisp</vt:lpstr>
      <vt:lpstr>Accounts Payable Training</vt:lpstr>
      <vt:lpstr>Overview</vt:lpstr>
      <vt:lpstr>Invoice Numbering</vt:lpstr>
      <vt:lpstr>Processing Vendor Issued Invoices</vt:lpstr>
      <vt:lpstr>Invoice Number Format</vt:lpstr>
      <vt:lpstr>Duplicate Payments</vt:lpstr>
      <vt:lpstr>Did the vendor invoice show a number previously used...??</vt:lpstr>
      <vt:lpstr>Other Tips On Avoiding Duplicate Payments</vt:lpstr>
      <vt:lpstr>Tips On Employee or Individual Vendors</vt:lpstr>
      <vt:lpstr>Example: Voucher number entry error</vt:lpstr>
      <vt:lpstr>Date Accuracy  </vt:lpstr>
      <vt:lpstr>Date Accuracy</vt:lpstr>
      <vt:lpstr>Dates can cost us…be aware! </vt:lpstr>
      <vt:lpstr>Details on Invoice Receipt Date  </vt:lpstr>
      <vt:lpstr>Example: Invoice Receipt Date Choices</vt:lpstr>
      <vt:lpstr>Adding Receipt Stamp via Adobe Acrobat</vt:lpstr>
      <vt:lpstr>Goods Receipt vs. Acceptance Date</vt:lpstr>
      <vt:lpstr>Goods Receipt vs. Acceptance Date</vt:lpstr>
      <vt:lpstr>60-Day WorkFlow Message in PeopleSoft</vt:lpstr>
      <vt:lpstr>PowerPoint Presentation</vt:lpstr>
      <vt:lpstr>Ensuring Your Invoice is Received Timely</vt:lpstr>
      <vt:lpstr>Fund Restrictions - Food And Entertainment </vt:lpstr>
      <vt:lpstr>Refer to legible handout</vt:lpstr>
      <vt:lpstr>Voucher Guidelines</vt:lpstr>
      <vt:lpstr>Refer to legible handout</vt:lpstr>
      <vt:lpstr>Reasons for Voucher Denials</vt:lpstr>
      <vt:lpstr>Common Voucher Denial Reasons</vt:lpstr>
      <vt:lpstr>Common Voucher Denial Reasons</vt:lpstr>
      <vt:lpstr>Common Voucher Denial Reasons</vt:lpstr>
      <vt:lpstr>Common Voucher Denial Reasons</vt:lpstr>
      <vt:lpstr>Common Voucher Denial Reasons</vt:lpstr>
      <vt:lpstr>Knowing what to create… tips</vt:lpstr>
      <vt:lpstr>Knowing what to create… tips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Voucher Creation and FAQ</dc:title>
  <dc:creator>Cobos, Grecia</dc:creator>
  <cp:lastModifiedBy>Jackman, Jessica Marie</cp:lastModifiedBy>
  <cp:revision>103</cp:revision>
  <dcterms:created xsi:type="dcterms:W3CDTF">2021-07-06T04:04:16Z</dcterms:created>
  <dcterms:modified xsi:type="dcterms:W3CDTF">2022-10-20T13:10:01Z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0x010100C5280A60FFA81440BB0CDC5588AEC74A</vt:lpwstr>
  </property>
</Properties>
</file>