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44"/>
  </p:notesMasterIdLst>
  <p:handoutMasterIdLst>
    <p:handoutMasterId r:id="rId45"/>
  </p:handoutMasterIdLst>
  <p:sldIdLst>
    <p:sldId id="313" r:id="rId3"/>
    <p:sldId id="538" r:id="rId4"/>
    <p:sldId id="534" r:id="rId5"/>
    <p:sldId id="535" r:id="rId6"/>
    <p:sldId id="531" r:id="rId7"/>
    <p:sldId id="537" r:id="rId8"/>
    <p:sldId id="536" r:id="rId9"/>
    <p:sldId id="474" r:id="rId10"/>
    <p:sldId id="475" r:id="rId11"/>
    <p:sldId id="480" r:id="rId12"/>
    <p:sldId id="481" r:id="rId13"/>
    <p:sldId id="487" r:id="rId14"/>
    <p:sldId id="488" r:id="rId15"/>
    <p:sldId id="489" r:id="rId16"/>
    <p:sldId id="490" r:id="rId17"/>
    <p:sldId id="491" r:id="rId18"/>
    <p:sldId id="496" r:id="rId19"/>
    <p:sldId id="539" r:id="rId20"/>
    <p:sldId id="540" r:id="rId21"/>
    <p:sldId id="541" r:id="rId22"/>
    <p:sldId id="542" r:id="rId23"/>
    <p:sldId id="543" r:id="rId24"/>
    <p:sldId id="548" r:id="rId25"/>
    <p:sldId id="549" r:id="rId26"/>
    <p:sldId id="501" r:id="rId27"/>
    <p:sldId id="544" r:id="rId28"/>
    <p:sldId id="545" r:id="rId29"/>
    <p:sldId id="546" r:id="rId30"/>
    <p:sldId id="512" r:id="rId31"/>
    <p:sldId id="513" r:id="rId32"/>
    <p:sldId id="547" r:id="rId33"/>
    <p:sldId id="516" r:id="rId34"/>
    <p:sldId id="519" r:id="rId35"/>
    <p:sldId id="425" r:id="rId36"/>
    <p:sldId id="418" r:id="rId37"/>
    <p:sldId id="421" r:id="rId38"/>
    <p:sldId id="294" r:id="rId39"/>
    <p:sldId id="465" r:id="rId40"/>
    <p:sldId id="466" r:id="rId41"/>
    <p:sldId id="463" r:id="rId42"/>
    <p:sldId id="464" r:id="rId4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9" autoAdjust="0"/>
    <p:restoredTop sz="94595" autoAdjust="0"/>
  </p:normalViewPr>
  <p:slideViewPr>
    <p:cSldViewPr>
      <p:cViewPr varScale="1">
        <p:scale>
          <a:sx n="115" d="100"/>
          <a:sy n="115" d="100"/>
        </p:scale>
        <p:origin x="127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96"/>
    </p:cViewPr>
  </p:sorterViewPr>
  <p:notesViewPr>
    <p:cSldViewPr>
      <p:cViewPr varScale="1">
        <p:scale>
          <a:sx n="53" d="100"/>
          <a:sy n="53" d="100"/>
        </p:scale>
        <p:origin x="-174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29027"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29028"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9029"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DCD472A-EA9B-4F0D-B921-6191D341BFE5}" type="slidenum">
              <a:rPr lang="en-US"/>
              <a:pPr>
                <a:defRPr/>
              </a:pPr>
              <a:t>‹#›</a:t>
            </a:fld>
            <a:endParaRPr lang="en-US"/>
          </a:p>
        </p:txBody>
      </p:sp>
    </p:spTree>
    <p:extLst>
      <p:ext uri="{BB962C8B-B14F-4D97-AF65-F5344CB8AC3E}">
        <p14:creationId xmlns:p14="http://schemas.microsoft.com/office/powerpoint/2010/main" val="172256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68963"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68965" name="Rectangle 5"/>
          <p:cNvSpPr>
            <a:spLocks noGrp="1" noChangeArrowheads="1"/>
          </p:cNvSpPr>
          <p:nvPr>
            <p:ph type="body" sz="quarter" idx="3"/>
          </p:nvPr>
        </p:nvSpPr>
        <p:spPr bwMode="auto">
          <a:xfrm>
            <a:off x="701040" y="4416426"/>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8966"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68967"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CCFA31A-C61D-4198-81A5-6BE6DCDCAB94}" type="slidenum">
              <a:rPr lang="en-US"/>
              <a:pPr>
                <a:defRPr/>
              </a:pPr>
              <a:t>‹#›</a:t>
            </a:fld>
            <a:endParaRPr lang="en-US"/>
          </a:p>
        </p:txBody>
      </p:sp>
    </p:spTree>
    <p:extLst>
      <p:ext uri="{BB962C8B-B14F-4D97-AF65-F5344CB8AC3E}">
        <p14:creationId xmlns:p14="http://schemas.microsoft.com/office/powerpoint/2010/main" val="2976084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7639FC0-1A14-4419-827D-72F4F2DFE437}" type="slidenum">
              <a:rPr lang="en-US" smtClean="0"/>
              <a:pPr/>
              <a:t>1</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5526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8155788-9A74-45BC-BDDD-3FAD1D0C5329}" type="slidenum">
              <a:rPr lang="en-US" smtClean="0"/>
              <a:pPr/>
              <a:t>3</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b="1" smtClean="0"/>
              <a:t>SOIL TEXTURE is:</a:t>
            </a:r>
            <a:endParaRPr lang="en-US" sz="800" b="1" smtClean="0"/>
          </a:p>
          <a:p>
            <a:pPr eaLnBrk="1" hangingPunct="1"/>
            <a:r>
              <a:rPr lang="en-US" sz="800" b="1" smtClean="0"/>
              <a:t>The relative proportion of sand, silt, and clay </a:t>
            </a:r>
          </a:p>
          <a:p>
            <a:pPr eaLnBrk="1" hangingPunct="1"/>
            <a:r>
              <a:rPr lang="en-US" sz="800" b="1" smtClean="0"/>
              <a:t>THE </a:t>
            </a:r>
            <a:r>
              <a:rPr lang="en-US" sz="800" b="1" i="1" u="sng" smtClean="0"/>
              <a:t>MOST IMPORTANT PHYSICAL PROPERTY</a:t>
            </a:r>
            <a:r>
              <a:rPr lang="en-US" sz="800" b="1" smtClean="0"/>
              <a:t> of the soil because it determines the capacity of a soil to retain moisture and air </a:t>
            </a:r>
          </a:p>
          <a:p>
            <a:pPr eaLnBrk="1" hangingPunct="1"/>
            <a:r>
              <a:rPr lang="en-US" sz="800" b="1" smtClean="0"/>
              <a:t>Essentially  impossible to change unless you remove it, or add large amounts to it</a:t>
            </a:r>
            <a:endParaRPr lang="en-US" sz="800" smtClean="0"/>
          </a:p>
          <a:p>
            <a:pPr eaLnBrk="1" hangingPunct="1">
              <a:lnSpc>
                <a:spcPct val="90000"/>
              </a:lnSpc>
            </a:pPr>
            <a:r>
              <a:rPr lang="en-US" sz="800" smtClean="0"/>
              <a:t>Sand size particles are the largest of the soil particles - feels gritty - compare it to the size of a baseball</a:t>
            </a:r>
          </a:p>
          <a:p>
            <a:pPr eaLnBrk="1" hangingPunct="1">
              <a:lnSpc>
                <a:spcPct val="90000"/>
              </a:lnSpc>
            </a:pPr>
            <a:r>
              <a:rPr lang="en-US" sz="800" smtClean="0"/>
              <a:t>Silt size particles are intermediate in size  - has a smooth, talcum powder feel - compare it to the size of a marble</a:t>
            </a:r>
          </a:p>
          <a:p>
            <a:pPr eaLnBrk="1" hangingPunct="1">
              <a:lnSpc>
                <a:spcPct val="90000"/>
              </a:lnSpc>
            </a:pPr>
            <a:r>
              <a:rPr lang="en-US" sz="800" smtClean="0"/>
              <a:t>Clay size particles the smallest - feels sticky and plastic when wet - compare it to the size of a BB</a:t>
            </a:r>
            <a:endParaRPr lang="en-US" smtClean="0"/>
          </a:p>
        </p:txBody>
      </p:sp>
    </p:spTree>
    <p:extLst>
      <p:ext uri="{BB962C8B-B14F-4D97-AF65-F5344CB8AC3E}">
        <p14:creationId xmlns:p14="http://schemas.microsoft.com/office/powerpoint/2010/main" val="318911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A4B2964-9B2F-4E3E-A60F-219A420C9A9A}" type="slidenum">
              <a:rPr lang="en-US" smtClean="0"/>
              <a:pPr/>
              <a:t>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b="1" smtClean="0"/>
              <a:t>SOIL TEXTURE is:</a:t>
            </a:r>
            <a:endParaRPr lang="en-US" sz="800" b="1" smtClean="0"/>
          </a:p>
          <a:p>
            <a:pPr eaLnBrk="1" hangingPunct="1"/>
            <a:r>
              <a:rPr lang="en-US" sz="800" b="1" smtClean="0"/>
              <a:t>The relative proportion of sand, silt, and clay </a:t>
            </a:r>
          </a:p>
          <a:p>
            <a:pPr eaLnBrk="1" hangingPunct="1"/>
            <a:r>
              <a:rPr lang="en-US" sz="800" b="1" smtClean="0"/>
              <a:t>THE </a:t>
            </a:r>
            <a:r>
              <a:rPr lang="en-US" sz="800" b="1" i="1" u="sng" smtClean="0"/>
              <a:t>MOST IMPORTANT PHYSICAL PROPERTY</a:t>
            </a:r>
            <a:r>
              <a:rPr lang="en-US" sz="800" b="1" smtClean="0"/>
              <a:t> of the soil because it determines the capacity of a soil to retain moisture and air </a:t>
            </a:r>
          </a:p>
          <a:p>
            <a:pPr eaLnBrk="1" hangingPunct="1"/>
            <a:r>
              <a:rPr lang="en-US" sz="800" b="1" smtClean="0"/>
              <a:t>Essentially  impossible to change unless you remove it, or add large amounts to it</a:t>
            </a:r>
            <a:endParaRPr lang="en-US" sz="800" smtClean="0"/>
          </a:p>
          <a:p>
            <a:pPr eaLnBrk="1" hangingPunct="1">
              <a:lnSpc>
                <a:spcPct val="90000"/>
              </a:lnSpc>
            </a:pPr>
            <a:r>
              <a:rPr lang="en-US" sz="800" smtClean="0"/>
              <a:t>Sand size particles are the largest of the soil particles - feels gritty - compare it to the size of a baseball</a:t>
            </a:r>
          </a:p>
          <a:p>
            <a:pPr eaLnBrk="1" hangingPunct="1">
              <a:lnSpc>
                <a:spcPct val="90000"/>
              </a:lnSpc>
            </a:pPr>
            <a:r>
              <a:rPr lang="en-US" sz="800" smtClean="0"/>
              <a:t>Silt size particles are intermediate in size  - has a smooth, talcum powder feel - compare it to the size of a marble</a:t>
            </a:r>
          </a:p>
          <a:p>
            <a:pPr eaLnBrk="1" hangingPunct="1">
              <a:lnSpc>
                <a:spcPct val="90000"/>
              </a:lnSpc>
            </a:pPr>
            <a:r>
              <a:rPr lang="en-US" sz="800" smtClean="0"/>
              <a:t>Clay size particles the smallest - feels sticky and plastic when wet - compare it to the size of a BB</a:t>
            </a:r>
            <a:endParaRPr lang="en-US" smtClean="0"/>
          </a:p>
        </p:txBody>
      </p:sp>
    </p:spTree>
    <p:extLst>
      <p:ext uri="{BB962C8B-B14F-4D97-AF65-F5344CB8AC3E}">
        <p14:creationId xmlns:p14="http://schemas.microsoft.com/office/powerpoint/2010/main" val="273545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19998AE-B8A6-45C1-8A15-A9065E39E1D0}" type="slidenum">
              <a:rPr lang="en-US" smtClean="0"/>
              <a:pPr/>
              <a:t>24</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z="1300" smtClean="0"/>
              <a:t>The Detailed soil map unit description is:</a:t>
            </a:r>
          </a:p>
          <a:p>
            <a:pPr eaLnBrk="1" hangingPunct="1"/>
            <a:r>
              <a:rPr lang="en-US" sz="1300" smtClean="0"/>
              <a:t>Probably the most important description</a:t>
            </a:r>
          </a:p>
          <a:p>
            <a:pPr eaLnBrk="1" hangingPunct="1"/>
            <a:r>
              <a:rPr lang="en-US" sz="1300" smtClean="0"/>
              <a:t>Map unit symbol and name</a:t>
            </a:r>
          </a:p>
          <a:p>
            <a:pPr eaLnBrk="1" hangingPunct="1"/>
            <a:r>
              <a:rPr lang="en-US" sz="1300" smtClean="0"/>
              <a:t>Description of where it is mapped</a:t>
            </a:r>
          </a:p>
          <a:p>
            <a:pPr eaLnBrk="1" hangingPunct="1"/>
            <a:r>
              <a:rPr lang="en-US" sz="1300" smtClean="0"/>
              <a:t>Thumbnail soil description</a:t>
            </a:r>
          </a:p>
          <a:p>
            <a:pPr eaLnBrk="1" hangingPunct="1"/>
            <a:r>
              <a:rPr lang="en-US" sz="1300" smtClean="0"/>
              <a:t>Soil Properties Narrative</a:t>
            </a:r>
          </a:p>
          <a:p>
            <a:pPr eaLnBrk="1" hangingPunct="1"/>
            <a:r>
              <a:rPr lang="en-US" sz="1300" smtClean="0"/>
              <a:t>Inclusions</a:t>
            </a:r>
          </a:p>
          <a:p>
            <a:pPr eaLnBrk="1" hangingPunct="1"/>
            <a:r>
              <a:rPr lang="en-US" sz="1300" smtClean="0"/>
              <a:t>Land uses</a:t>
            </a:r>
          </a:p>
          <a:p>
            <a:pPr eaLnBrk="1" hangingPunct="1"/>
            <a:endParaRPr lang="en-US" smtClean="0"/>
          </a:p>
        </p:txBody>
      </p:sp>
    </p:spTree>
    <p:extLst>
      <p:ext uri="{BB962C8B-B14F-4D97-AF65-F5344CB8AC3E}">
        <p14:creationId xmlns:p14="http://schemas.microsoft.com/office/powerpoint/2010/main" val="253797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34B2FE6-6CDB-4D7E-AF8F-7BA5132E5BA4}" type="slidenum">
              <a:rPr lang="en-US" smtClean="0"/>
              <a:pPr/>
              <a:t>36</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b="1" smtClean="0"/>
              <a:t>SOIL COLOR</a:t>
            </a:r>
            <a:r>
              <a:rPr lang="en-US" smtClean="0"/>
              <a:t> is:</a:t>
            </a:r>
          </a:p>
          <a:p>
            <a:pPr eaLnBrk="1" hangingPunct="1"/>
            <a:r>
              <a:rPr lang="en-US" smtClean="0"/>
              <a:t>Most visible soil property </a:t>
            </a:r>
          </a:p>
          <a:p>
            <a:pPr eaLnBrk="1" hangingPunct="1"/>
            <a:r>
              <a:rPr lang="en-US" b="1" smtClean="0"/>
              <a:t>Soil color is written as: </a:t>
            </a:r>
          </a:p>
          <a:p>
            <a:pPr eaLnBrk="1" hangingPunct="1"/>
            <a:r>
              <a:rPr lang="en-US" b="1" smtClean="0"/>
              <a:t>Hue Value/Chroma </a:t>
            </a:r>
          </a:p>
          <a:p>
            <a:pPr eaLnBrk="1" hangingPunct="1"/>
            <a:r>
              <a:rPr lang="en-US" b="1" smtClean="0"/>
              <a:t>(10YR 6/3)</a:t>
            </a:r>
          </a:p>
        </p:txBody>
      </p:sp>
    </p:spTree>
    <p:extLst>
      <p:ext uri="{BB962C8B-B14F-4D97-AF65-F5344CB8AC3E}">
        <p14:creationId xmlns:p14="http://schemas.microsoft.com/office/powerpoint/2010/main" val="60200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FE103FB-BE62-4C63-88F0-3107F8666B62}" type="slidenum">
              <a:rPr lang="en-US" smtClean="0"/>
              <a:pPr/>
              <a:t>37</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z="1400" smtClean="0"/>
              <a:t>Dark=high organic content</a:t>
            </a:r>
          </a:p>
          <a:p>
            <a:pPr eaLnBrk="1" hangingPunct="1"/>
            <a:r>
              <a:rPr lang="en-US" sz="1400" smtClean="0"/>
              <a:t>	</a:t>
            </a:r>
            <a:r>
              <a:rPr lang="en-US" smtClean="0"/>
              <a:t>Humus/Organic Matter is generally black or brown; thus soils that are high in organic matter are generally darker in color</a:t>
            </a:r>
          </a:p>
          <a:p>
            <a:pPr eaLnBrk="1" hangingPunct="1"/>
            <a:r>
              <a:rPr lang="en-US" sz="1400" smtClean="0"/>
              <a:t>Light=low organic content</a:t>
            </a:r>
          </a:p>
          <a:p>
            <a:pPr eaLnBrk="1" hangingPunct="1"/>
            <a:r>
              <a:rPr lang="en-US" sz="1400" smtClean="0"/>
              <a:t>Red, yellow, brown is well drained</a:t>
            </a:r>
          </a:p>
          <a:p>
            <a:pPr eaLnBrk="1" hangingPunct="1"/>
            <a:r>
              <a:rPr lang="en-US" sz="1400" smtClean="0"/>
              <a:t>	</a:t>
            </a:r>
            <a:r>
              <a:rPr lang="en-US" smtClean="0"/>
              <a:t>Generally due to iron compounds. Reds are highly oxidized.  Compare to rust on iron=metal gets wet, as it dries (oxidizes) it turns a reddish-yellow color</a:t>
            </a:r>
          </a:p>
          <a:p>
            <a:pPr eaLnBrk="1" hangingPunct="1"/>
            <a:r>
              <a:rPr lang="en-US" sz="1400" smtClean="0"/>
              <a:t>Gray could mean excessive wetness</a:t>
            </a:r>
          </a:p>
          <a:p>
            <a:pPr eaLnBrk="1" hangingPunct="1"/>
            <a:r>
              <a:rPr lang="en-US" sz="1400" smtClean="0"/>
              <a:t>	</a:t>
            </a:r>
            <a:r>
              <a:rPr lang="en-US" smtClean="0"/>
              <a:t>Iron is either removed or reduced due to the removal of oxygen</a:t>
            </a:r>
          </a:p>
        </p:txBody>
      </p:sp>
    </p:spTree>
    <p:extLst>
      <p:ext uri="{BB962C8B-B14F-4D97-AF65-F5344CB8AC3E}">
        <p14:creationId xmlns:p14="http://schemas.microsoft.com/office/powerpoint/2010/main" val="45317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057B6456-E4E5-4640-B596-F70549BDB1B1}" type="slidenum">
              <a:rPr lang="en-US" smtClean="0"/>
              <a:pPr/>
              <a:t>38</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4998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618136DA-E5A8-4575-BA3E-302999D487F5}" type="slidenum">
              <a:rPr lang="en-US" smtClean="0"/>
              <a:pPr/>
              <a:t>39</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117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313558-D874-4CAF-B39A-2B9AEADAF84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A10AF-680E-452B-A260-FF9DB086497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0C6F6E-8425-42B6-9DF7-3C73445FF6A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093218-8438-49D2-8CB0-58526209C3E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2C0E30-F441-427A-950B-65B9971FDF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C912A5C-71B7-454D-9C75-EF190817040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3CB065-5F64-473E-9414-9C31F0E0FE4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BED4526-29DB-4655-93E3-C68A229F7A5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4FC76-3040-47BD-8A7C-BB0774B13AF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D8879B-3E38-40A4-827E-25E2A14953E1}"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261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6106"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pPr>
              <a:defRPr/>
            </a:pPr>
            <a:fld id="{2B9B89AF-976F-4753-AFE7-50DF3DF2EF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4576F-BB7D-43AE-A9EA-0478AEFDE32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494F91D-98A5-4FF7-9714-FDCABC9B1B1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391A0B1-3D2B-44D2-94AE-862DD68B5A3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D540E8B-E21B-4B27-9AC7-BCAF2A6DB38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CB1E83E8-1F86-40E2-AC76-FA506EA48BB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19B760E2-0808-47DF-93E0-1BA1B5B3233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8D9BFB03-0519-4BB5-A935-69E848A840C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B112E5C-1EF9-4322-84B6-B4D5CD7585F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B0472F0-6DF2-405A-B6E2-C2F2D0881AE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49E5D86-F7CD-4E8B-9F68-1AD73A17F1A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A0AC114-4C67-4A05-B786-1ED9F0601A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576944-6A5A-4DF9-95AA-5FD32AE1CD1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5AE69-73A6-4639-82CE-9C64CB88CC0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55D0D9-7F1B-4310-9078-EE986E3C75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4CCF44-9036-40F2-9F0C-2E3671CF3CD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D79AB3-5818-484F-96C2-14BF8E89A5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18F7D6-1120-4A2D-84A7-5FE78705061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F283AA-77A4-4644-8BF6-2F3269E0FE9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3EF354-32ED-4F3B-97E1-870FF699D1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1422400"/>
            <a:ext cx="9147175" cy="5435600"/>
            <a:chOff x="0" y="896"/>
            <a:chExt cx="5762" cy="3424"/>
          </a:xfrm>
        </p:grpSpPr>
        <p:grpSp>
          <p:nvGrpSpPr>
            <p:cNvPr id="7176" name="Group 3"/>
            <p:cNvGrpSpPr>
              <a:grpSpLocks/>
            </p:cNvGrpSpPr>
            <p:nvPr userDrawn="1"/>
          </p:nvGrpSpPr>
          <p:grpSpPr bwMode="auto">
            <a:xfrm>
              <a:off x="20" y="896"/>
              <a:ext cx="5742" cy="3424"/>
              <a:chOff x="20" y="896"/>
              <a:chExt cx="5742" cy="3424"/>
            </a:xfrm>
          </p:grpSpPr>
          <p:sp>
            <p:nvSpPr>
              <p:cNvPr id="12493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12493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2493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2493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12493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p>
            </p:txBody>
          </p:sp>
          <p:sp>
            <p:nvSpPr>
              <p:cNvPr id="12493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2493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p>
            </p:txBody>
          </p:sp>
          <p:sp>
            <p:nvSpPr>
              <p:cNvPr id="12493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2494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2494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2494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2494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p>
            </p:txBody>
          </p:sp>
          <p:sp>
            <p:nvSpPr>
              <p:cNvPr id="12494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p>
            </p:txBody>
          </p:sp>
        </p:grpSp>
        <p:grpSp>
          <p:nvGrpSpPr>
            <p:cNvPr id="7177" name="Group 17"/>
            <p:cNvGrpSpPr>
              <a:grpSpLocks/>
            </p:cNvGrpSpPr>
            <p:nvPr userDrawn="1"/>
          </p:nvGrpSpPr>
          <p:grpSpPr bwMode="auto">
            <a:xfrm>
              <a:off x="0" y="2291"/>
              <a:ext cx="1385" cy="1702"/>
              <a:chOff x="0" y="2291"/>
              <a:chExt cx="1385" cy="1702"/>
            </a:xfrm>
          </p:grpSpPr>
          <p:sp>
            <p:nvSpPr>
              <p:cNvPr id="124946"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47"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48"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49"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0"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1"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2"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3"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4"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5"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6"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7"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8"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59"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0"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1"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2"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3"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4"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5"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6"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7"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8"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69"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0"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1"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2"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3"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4"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5"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6"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7"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8"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79"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0"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1"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2"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3"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4"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5"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6"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7"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8"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89"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0"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1"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2"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3"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4"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5"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6"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7"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8"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4999"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0"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1"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2"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3"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4"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5"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6"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7"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8"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09"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p>
            </p:txBody>
          </p:sp>
          <p:sp>
            <p:nvSpPr>
              <p:cNvPr id="125010"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1"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2"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3"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4"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5"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6"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7"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8"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19"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0"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1"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2"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3"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4"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5"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6"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7"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8"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29"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0"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1"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2"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3"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4"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5"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6"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7"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8"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39"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0"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1"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2"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3"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4"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5"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6"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7"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8"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49"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0"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1"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2"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3"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4"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5"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6"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7"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8"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59"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0"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1"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2"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3"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4"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5"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66"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p>
            </p:txBody>
          </p:sp>
          <p:sp>
            <p:nvSpPr>
              <p:cNvPr id="125067"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p>
            </p:txBody>
          </p:sp>
          <p:sp>
            <p:nvSpPr>
              <p:cNvPr id="125068"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p>
            </p:txBody>
          </p:sp>
          <p:sp>
            <p:nvSpPr>
              <p:cNvPr id="125069"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p>
            </p:txBody>
          </p:sp>
          <p:sp>
            <p:nvSpPr>
              <p:cNvPr id="125070"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p>
            </p:txBody>
          </p:sp>
          <p:sp>
            <p:nvSpPr>
              <p:cNvPr id="125071"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p>
            </p:txBody>
          </p:sp>
          <p:sp>
            <p:nvSpPr>
              <p:cNvPr id="125072"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p>
            </p:txBody>
          </p:sp>
          <p:sp>
            <p:nvSpPr>
              <p:cNvPr id="125073"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p>
            </p:txBody>
          </p:sp>
          <p:sp>
            <p:nvSpPr>
              <p:cNvPr id="125074"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125075"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76"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5077"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p>
            </p:txBody>
          </p:sp>
          <p:sp>
            <p:nvSpPr>
              <p:cNvPr id="125078"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p>
            </p:txBody>
          </p:sp>
          <p:sp>
            <p:nvSpPr>
              <p:cNvPr id="1250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250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250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50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1250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1250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0EB094B7-C9AE-4DF9-804D-1785FFA66930}" type="slidenum">
              <a:rPr lang="en-US"/>
              <a:pPr>
                <a:defRPr/>
              </a:pPr>
              <a:t>‹#›</a:t>
            </a:fld>
            <a:endParaRPr lang="en-US"/>
          </a:p>
        </p:txBody>
      </p:sp>
      <p:sp>
        <p:nvSpPr>
          <p:cNvPr id="1250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44"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nrcs.usda.gov/wps/portal/nrcs/site/soils/home/"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prtl.uhcl.edu/texas-envirothon/resources/soil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oils.usda.gov/survey/geography/mlra/index.html"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hyperlink" Target="http://en.wikipedia.org/wiki/Drainage_basin"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oils.usda.gov/" TargetMode="External"/><Relationship Id="rId13" Type="http://schemas.openxmlformats.org/officeDocument/2006/relationships/hyperlink" Target="http://www.tx.nrcs.usda.gov/" TargetMode="External"/><Relationship Id="rId3" Type="http://schemas.openxmlformats.org/officeDocument/2006/relationships/hyperlink" Target="http://milan.tennessee.edu/" TargetMode="External"/><Relationship Id="rId7" Type="http://schemas.openxmlformats.org/officeDocument/2006/relationships/hyperlink" Target="http://soildatamart.nrcs.usda.gov/" TargetMode="External"/><Relationship Id="rId12" Type="http://schemas.openxmlformats.org/officeDocument/2006/relationships/hyperlink" Target="http://www.flickr.com/photo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hyperlink" Target="http://soilcrop.tamu.edu/" TargetMode="External"/><Relationship Id="rId11" Type="http://schemas.openxmlformats.org/officeDocument/2006/relationships/hyperlink" Target="http://www.epa.gov/" TargetMode="External"/><Relationship Id="rId5" Type="http://schemas.openxmlformats.org/officeDocument/2006/relationships/hyperlink" Target="http://photogallery.nrcs.usda.gov/Index.asp" TargetMode="External"/><Relationship Id="rId10" Type="http://schemas.openxmlformats.org/officeDocument/2006/relationships/hyperlink" Target="http://www.beg.utexas.edu/" TargetMode="External"/><Relationship Id="rId4" Type="http://schemas.openxmlformats.org/officeDocument/2006/relationships/hyperlink" Target="http://munsell.com/" TargetMode="External"/><Relationship Id="rId9" Type="http://schemas.openxmlformats.org/officeDocument/2006/relationships/hyperlink" Target="http://tpwd.state.tx.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ilto:dennis.brezina@tx.usda.gov" TargetMode="External"/><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asoilresource.lawr.ucdavis.edu/gmap/"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asoilresource.lawr.ucdavis.edu/gmap/"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rcs.usda.gov/wps/portal/nrcs/site/soils/home/"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 y="990600"/>
            <a:ext cx="4114800" cy="4724400"/>
          </a:xfrm>
          <a:prstGeom prst="rect">
            <a:avLst/>
          </a:prstGeom>
        </p:spPr>
      </p:pic>
      <p:pic>
        <p:nvPicPr>
          <p:cNvPr id="11267" name="Picture 5" descr="usdaAR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685800" cy="457200"/>
          </a:xfrm>
          <a:prstGeom prst="rect">
            <a:avLst/>
          </a:prstGeom>
          <a:solidFill>
            <a:srgbClr val="FFFFFF"/>
          </a:solidFill>
          <a:ln w="9525">
            <a:noFill/>
            <a:miter lim="800000"/>
            <a:headEnd/>
            <a:tailEnd/>
          </a:ln>
        </p:spPr>
      </p:pic>
      <p:pic>
        <p:nvPicPr>
          <p:cNvPr id="11268" name="Picture 6" descr="NRCScolo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 y="0"/>
            <a:ext cx="1219200" cy="441325"/>
          </a:xfrm>
          <a:prstGeom prst="rect">
            <a:avLst/>
          </a:prstGeom>
          <a:noFill/>
          <a:ln w="9525">
            <a:noFill/>
            <a:miter lim="800000"/>
            <a:headEnd/>
            <a:tailEnd/>
          </a:ln>
        </p:spPr>
      </p:pic>
      <p:sp>
        <p:nvSpPr>
          <p:cNvPr id="11269" name="Rectangle 7"/>
          <p:cNvSpPr>
            <a:spLocks noChangeArrowheads="1"/>
          </p:cNvSpPr>
          <p:nvPr/>
        </p:nvSpPr>
        <p:spPr bwMode="auto">
          <a:xfrm>
            <a:off x="3657599" y="465513"/>
            <a:ext cx="5498869" cy="1143000"/>
          </a:xfrm>
          <a:prstGeom prst="rect">
            <a:avLst/>
          </a:prstGeom>
          <a:noFill/>
          <a:ln w="9525">
            <a:noFill/>
            <a:miter lim="800000"/>
            <a:headEnd/>
            <a:tailEnd/>
          </a:ln>
        </p:spPr>
        <p:txBody>
          <a:bodyPr anchor="ctr"/>
          <a:lstStyle/>
          <a:p>
            <a:pPr algn="ctr"/>
            <a:r>
              <a:rPr lang="en-US" sz="3600" b="1" i="1" dirty="0">
                <a:solidFill>
                  <a:schemeClr val="tx2"/>
                </a:solidFill>
              </a:rPr>
              <a:t/>
            </a:r>
            <a:br>
              <a:rPr lang="en-US" sz="3600" b="1" i="1" dirty="0">
                <a:solidFill>
                  <a:schemeClr val="tx2"/>
                </a:solidFill>
              </a:rPr>
            </a:br>
            <a:r>
              <a:rPr lang="en-US" sz="4000" b="1" dirty="0">
                <a:solidFill>
                  <a:schemeClr val="tx2"/>
                </a:solidFill>
              </a:rPr>
              <a:t>State </a:t>
            </a:r>
            <a:r>
              <a:rPr lang="en-US" sz="4000" b="1" dirty="0" smtClean="0">
                <a:solidFill>
                  <a:schemeClr val="tx2"/>
                </a:solidFill>
              </a:rPr>
              <a:t>Envirothon  </a:t>
            </a:r>
          </a:p>
          <a:p>
            <a:pPr algn="ctr"/>
            <a:r>
              <a:rPr lang="en-US" sz="4000" b="1" dirty="0" smtClean="0">
                <a:solidFill>
                  <a:schemeClr val="tx2"/>
                </a:solidFill>
              </a:rPr>
              <a:t>2017 - Soils</a:t>
            </a:r>
            <a:r>
              <a:rPr lang="en-US" sz="4400" dirty="0">
                <a:solidFill>
                  <a:schemeClr val="tx2"/>
                </a:solidFill>
              </a:rPr>
              <a:t/>
            </a:r>
            <a:br>
              <a:rPr lang="en-US" sz="4400" dirty="0">
                <a:solidFill>
                  <a:schemeClr val="tx2"/>
                </a:solidFill>
              </a:rPr>
            </a:br>
            <a:r>
              <a:rPr lang="en-US" sz="4400" dirty="0">
                <a:solidFill>
                  <a:schemeClr val="tx2"/>
                </a:solidFill>
              </a:rPr>
              <a:t> </a:t>
            </a:r>
          </a:p>
        </p:txBody>
      </p:sp>
      <p:sp>
        <p:nvSpPr>
          <p:cNvPr id="11270" name="Text Box 8"/>
          <p:cNvSpPr txBox="1">
            <a:spLocks noChangeArrowheads="1"/>
          </p:cNvSpPr>
          <p:nvPr/>
        </p:nvSpPr>
        <p:spPr bwMode="auto">
          <a:xfrm>
            <a:off x="4114800" y="2667000"/>
            <a:ext cx="4495800" cy="2730282"/>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r>
              <a:rPr lang="en-US" sz="2800" b="1" dirty="0">
                <a:effectLst>
                  <a:outerShdw blurRad="38100" dist="38100" dir="2700000" algn="tl">
                    <a:srgbClr val="000000">
                      <a:alpha val="43137"/>
                    </a:srgbClr>
                  </a:outerShdw>
                </a:effectLst>
                <a:latin typeface="Arial Unicode MS" pitchFamily="34" charset="-128"/>
              </a:rPr>
              <a:t>Dennis Brezina</a:t>
            </a:r>
          </a:p>
          <a:p>
            <a:pPr algn="ctr" eaLnBrk="0" hangingPunct="0">
              <a:spcBef>
                <a:spcPct val="50000"/>
              </a:spcBef>
            </a:pPr>
            <a:r>
              <a:rPr lang="en-US" sz="2800" b="1" dirty="0">
                <a:effectLst>
                  <a:outerShdw blurRad="38100" dist="38100" dir="2700000" algn="tl">
                    <a:srgbClr val="000000">
                      <a:alpha val="43137"/>
                    </a:srgbClr>
                  </a:outerShdw>
                </a:effectLst>
                <a:latin typeface="Arial Unicode MS" pitchFamily="34" charset="-128"/>
              </a:rPr>
              <a:t>USDA-Natural Resources Conservation Service</a:t>
            </a:r>
          </a:p>
          <a:p>
            <a:pPr algn="ctr" eaLnBrk="0" hangingPunct="0">
              <a:spcBef>
                <a:spcPct val="50000"/>
              </a:spcBef>
            </a:pPr>
            <a:r>
              <a:rPr lang="en-US" sz="2800" b="1" dirty="0">
                <a:effectLst>
                  <a:outerShdw blurRad="38100" dist="38100" dir="2700000" algn="tl">
                    <a:srgbClr val="000000">
                      <a:alpha val="43137"/>
                    </a:srgbClr>
                  </a:outerShdw>
                </a:effectLst>
                <a:latin typeface="Arial Unicode MS" pitchFamily="34" charset="-128"/>
              </a:rPr>
              <a:t>Resource Soil Scientist – Bryan Area</a:t>
            </a:r>
          </a:p>
        </p:txBody>
      </p:sp>
      <p:sp>
        <p:nvSpPr>
          <p:cNvPr id="68617" name="Text Box 9"/>
          <p:cNvSpPr txBox="1">
            <a:spLocks noChangeArrowheads="1"/>
          </p:cNvSpPr>
          <p:nvPr/>
        </p:nvSpPr>
        <p:spPr bwMode="auto">
          <a:xfrm>
            <a:off x="3200400" y="5870994"/>
            <a:ext cx="5791200" cy="584775"/>
          </a:xfrm>
          <a:prstGeom prst="rect">
            <a:avLst/>
          </a:prstGeom>
          <a:noFill/>
          <a:ln w="9525">
            <a:noFill/>
            <a:miter lim="800000"/>
            <a:headEnd/>
            <a:tailEnd/>
          </a:ln>
          <a:effectLst/>
        </p:spPr>
        <p:txBody>
          <a:bodyPr wrap="square">
            <a:spAutoFit/>
          </a:bodyPr>
          <a:lstStyle/>
          <a:p>
            <a:pPr>
              <a:spcBef>
                <a:spcPct val="50000"/>
              </a:spcBef>
              <a:defRPr/>
            </a:pPr>
            <a:r>
              <a:rPr lang="en-US" sz="3200" b="1" dirty="0">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Bradley Hand ITC" pitchFamily="66" charset="0"/>
              </a:rPr>
              <a:t>Helping People Help the 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1904" y="0"/>
            <a:ext cx="8134895" cy="6868514"/>
          </a:xfrm>
          <a:prstGeom prst="rect">
            <a:avLst/>
          </a:prstGeom>
        </p:spPr>
      </p:pic>
    </p:spTree>
    <p:extLst>
      <p:ext uri="{BB962C8B-B14F-4D97-AF65-F5344CB8AC3E}">
        <p14:creationId xmlns:p14="http://schemas.microsoft.com/office/powerpoint/2010/main" val="1669929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1572" y="76201"/>
            <a:ext cx="8183828" cy="6781800"/>
          </a:xfrm>
          <a:prstGeom prst="rect">
            <a:avLst/>
          </a:prstGeom>
        </p:spPr>
      </p:pic>
      <p:graphicFrame>
        <p:nvGraphicFramePr>
          <p:cNvPr id="6" name="Content Placeholder 5"/>
          <p:cNvGraphicFramePr>
            <a:graphicFrameLocks noGrp="1"/>
          </p:cNvGraphicFramePr>
          <p:nvPr>
            <p:ph idx="1"/>
            <p:extLst>
              <p:ext uri="{D42A27DB-BD31-4B8C-83A1-F6EECF244321}">
                <p14:modId xmlns:p14="http://schemas.microsoft.com/office/powerpoint/2010/main" val="195573404"/>
              </p:ext>
            </p:extLst>
          </p:nvPr>
        </p:nvGraphicFramePr>
        <p:xfrm>
          <a:off x="3505200" y="806337"/>
          <a:ext cx="4495801" cy="1174863"/>
        </p:xfrm>
        <a:graphic>
          <a:graphicData uri="http://schemas.openxmlformats.org/drawingml/2006/table">
            <a:tbl>
              <a:tblPr/>
              <a:tblGrid>
                <a:gridCol w="2209800"/>
                <a:gridCol w="685800"/>
                <a:gridCol w="762000"/>
                <a:gridCol w="838201"/>
              </a:tblGrid>
              <a:tr h="1174863">
                <a:tc>
                  <a:txBody>
                    <a:bodyPr/>
                    <a:lstStyle/>
                    <a:p>
                      <a:r>
                        <a:rPr lang="en-US" sz="1400" dirty="0"/>
                        <a:t>Soil survey name (Click links for online surveys.)</a:t>
                      </a:r>
                    </a:p>
                  </a:txBody>
                  <a:tcPr marL="44442" marR="44442" marT="44442" marB="44442" anchor="ctr">
                    <a:lnL>
                      <a:noFill/>
                    </a:lnL>
                    <a:lnR>
                      <a:noFill/>
                    </a:lnR>
                    <a:lnT>
                      <a:noFill/>
                    </a:lnT>
                    <a:lnB>
                      <a:noFill/>
                    </a:lnB>
                    <a:solidFill>
                      <a:schemeClr val="bg1">
                        <a:lumMod val="95000"/>
                      </a:schemeClr>
                    </a:solidFill>
                  </a:tcPr>
                </a:tc>
                <a:tc>
                  <a:txBody>
                    <a:bodyPr/>
                    <a:lstStyle/>
                    <a:p>
                      <a:r>
                        <a:rPr lang="en-US" sz="1400" dirty="0"/>
                        <a:t>  Date</a:t>
                      </a:r>
                    </a:p>
                  </a:txBody>
                  <a:tcPr marL="44442" marR="44442" marT="44442" marB="44442" anchor="ctr">
                    <a:lnL>
                      <a:noFill/>
                    </a:lnL>
                    <a:lnR>
                      <a:noFill/>
                    </a:lnR>
                    <a:lnB>
                      <a:noFill/>
                    </a:lnB>
                    <a:solidFill>
                      <a:schemeClr val="bg1">
                        <a:lumMod val="95000"/>
                      </a:schemeClr>
                    </a:solidFill>
                  </a:tcPr>
                </a:tc>
                <a:tc>
                  <a:txBody>
                    <a:bodyPr/>
                    <a:lstStyle/>
                    <a:p>
                      <a:r>
                        <a:rPr lang="en-US" sz="1000" dirty="0"/>
                        <a:t>Archived PDF online</a:t>
                      </a:r>
                    </a:p>
                  </a:txBody>
                  <a:tcPr marL="44442" marR="44442" marT="44442" marB="44442" anchor="ctr">
                    <a:lnL>
                      <a:noFill/>
                    </a:lnL>
                    <a:lnR>
                      <a:noFill/>
                    </a:lnR>
                    <a:lnB>
                      <a:noFill/>
                    </a:lnB>
                    <a:solidFill>
                      <a:schemeClr val="bg1">
                        <a:lumMod val="95000"/>
                      </a:schemeClr>
                    </a:solidFill>
                  </a:tcPr>
                </a:tc>
                <a:tc>
                  <a:txBody>
                    <a:bodyPr/>
                    <a:lstStyle/>
                    <a:p>
                      <a:r>
                        <a:rPr lang="en-US" sz="1000" dirty="0"/>
                        <a:t>Web Soil Survey (generated from official soil data)</a:t>
                      </a:r>
                    </a:p>
                  </a:txBody>
                  <a:tcPr marL="44442" marR="44442" marT="44442" marB="44442" anchor="ctr">
                    <a:lnL>
                      <a:noFill/>
                    </a:lnL>
                    <a:lnR>
                      <a:noFill/>
                    </a:lnR>
                    <a:lnB>
                      <a:noFill/>
                    </a:lnB>
                    <a:solidFill>
                      <a:schemeClr val="bg1">
                        <a:lumMod val="95000"/>
                      </a:schemeClr>
                    </a:solidFill>
                  </a:tcPr>
                </a:tc>
              </a:tr>
            </a:tbl>
          </a:graphicData>
        </a:graphic>
      </p:graphicFrame>
      <p:sp>
        <p:nvSpPr>
          <p:cNvPr id="5" name="Rounded Rectangle 4"/>
          <p:cNvSpPr/>
          <p:nvPr/>
        </p:nvSpPr>
        <p:spPr>
          <a:xfrm>
            <a:off x="3429000" y="2933701"/>
            <a:ext cx="30480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818938" flipH="1">
            <a:off x="6080175" y="1902584"/>
            <a:ext cx="2480441" cy="107925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solidFill>
                  <a:schemeClr val="tx1"/>
                </a:solidFill>
              </a:rPr>
              <a:t>“Dated” Published </a:t>
            </a:r>
            <a:r>
              <a:rPr lang="en-US" b="1" dirty="0">
                <a:solidFill>
                  <a:schemeClr val="tx1"/>
                </a:solidFill>
              </a:rPr>
              <a:t>Soil </a:t>
            </a:r>
            <a:r>
              <a:rPr lang="en-US" b="1" dirty="0" smtClean="0">
                <a:solidFill>
                  <a:schemeClr val="tx1"/>
                </a:solidFill>
              </a:rPr>
              <a:t>Survey</a:t>
            </a:r>
            <a:endParaRPr lang="en-US" b="1" dirty="0">
              <a:solidFill>
                <a:schemeClr val="tx1"/>
              </a:solidFill>
            </a:endParaRPr>
          </a:p>
        </p:txBody>
      </p:sp>
      <p:sp>
        <p:nvSpPr>
          <p:cNvPr id="8" name="Right Arrow 7"/>
          <p:cNvSpPr/>
          <p:nvPr/>
        </p:nvSpPr>
        <p:spPr>
          <a:xfrm rot="19838812">
            <a:off x="3110743" y="3543875"/>
            <a:ext cx="2514600" cy="1066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dirty="0" smtClean="0">
                <a:solidFill>
                  <a:schemeClr val="tx1"/>
                </a:solidFill>
              </a:rPr>
              <a:t>“</a:t>
            </a:r>
            <a:r>
              <a:rPr lang="en-US" b="1" dirty="0" smtClean="0">
                <a:solidFill>
                  <a:schemeClr val="tx1"/>
                </a:solidFill>
              </a:rPr>
              <a:t>Current” </a:t>
            </a:r>
          </a:p>
          <a:p>
            <a:pPr algn="ctr" fontAlgn="auto">
              <a:spcBef>
                <a:spcPts val="0"/>
              </a:spcBef>
              <a:spcAft>
                <a:spcPts val="0"/>
              </a:spcAft>
              <a:defRPr/>
            </a:pPr>
            <a:r>
              <a:rPr lang="en-US" b="1" dirty="0" smtClean="0">
                <a:solidFill>
                  <a:schemeClr val="tx1"/>
                </a:solidFill>
              </a:rPr>
              <a:t>Web </a:t>
            </a:r>
            <a:r>
              <a:rPr lang="en-US" b="1" dirty="0">
                <a:solidFill>
                  <a:schemeClr val="tx1"/>
                </a:solidFill>
              </a:rPr>
              <a:t>Soil Survey</a:t>
            </a:r>
          </a:p>
        </p:txBody>
      </p:sp>
      <p:sp>
        <p:nvSpPr>
          <p:cNvPr id="9" name="Rounded Rectangle 8"/>
          <p:cNvSpPr/>
          <p:nvPr/>
        </p:nvSpPr>
        <p:spPr>
          <a:xfrm>
            <a:off x="3429000" y="1127068"/>
            <a:ext cx="30480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1137509" y="2450525"/>
            <a:ext cx="1873184" cy="1359475"/>
          </a:xfrm>
          <a:prstGeom prst="wedgeRectCallout">
            <a:avLst>
              <a:gd name="adj1" fmla="val 79777"/>
              <a:gd name="adj2" fmla="val -148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Soil Survey Name &amp; Link </a:t>
            </a:r>
          </a:p>
          <a:p>
            <a:pPr algn="ctr" fontAlgn="auto">
              <a:spcBef>
                <a:spcPts val="0"/>
              </a:spcBef>
              <a:spcAft>
                <a:spcPts val="0"/>
              </a:spcAft>
              <a:defRPr/>
            </a:pPr>
            <a:r>
              <a:rPr lang="en-US" dirty="0">
                <a:solidFill>
                  <a:schemeClr val="tx1"/>
                </a:solidFill>
              </a:rPr>
              <a:t>(Can click on “Blue” links)</a:t>
            </a:r>
          </a:p>
        </p:txBody>
      </p:sp>
    </p:spTree>
    <p:extLst>
      <p:ext uri="{BB962C8B-B14F-4D97-AF65-F5344CB8AC3E}">
        <p14:creationId xmlns:p14="http://schemas.microsoft.com/office/powerpoint/2010/main" val="2068128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flipH="1">
            <a:off x="2895600" y="762000"/>
            <a:ext cx="2819400" cy="838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Click on “Manuscript”</a:t>
            </a:r>
          </a:p>
        </p:txBody>
      </p:sp>
    </p:spTree>
    <p:extLst>
      <p:ext uri="{BB962C8B-B14F-4D97-AF65-F5344CB8AC3E}">
        <p14:creationId xmlns:p14="http://schemas.microsoft.com/office/powerpoint/2010/main" val="3205999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0" y="0"/>
            <a:ext cx="9140560" cy="6781800"/>
          </a:xfrm>
          <a:prstGeom prst="rect">
            <a:avLst/>
          </a:prstGeom>
        </p:spPr>
      </p:pic>
      <p:sp>
        <p:nvSpPr>
          <p:cNvPr id="3" name="Right Arrow 2"/>
          <p:cNvSpPr/>
          <p:nvPr/>
        </p:nvSpPr>
        <p:spPr>
          <a:xfrm rot="19858875" flipH="1">
            <a:off x="4908712" y="2209864"/>
            <a:ext cx="2730500" cy="838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Click “Open or Save”</a:t>
            </a:r>
          </a:p>
        </p:txBody>
      </p:sp>
    </p:spTree>
    <p:extLst>
      <p:ext uri="{BB962C8B-B14F-4D97-AF65-F5344CB8AC3E}">
        <p14:creationId xmlns:p14="http://schemas.microsoft.com/office/powerpoint/2010/main" val="258533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7"/>
            <a:ext cx="9144000" cy="6878597"/>
          </a:xfrm>
          <a:prstGeom prst="rect">
            <a:avLst/>
          </a:prstGeom>
        </p:spPr>
      </p:pic>
      <p:sp>
        <p:nvSpPr>
          <p:cNvPr id="3" name="Right Arrow 2"/>
          <p:cNvSpPr/>
          <p:nvPr/>
        </p:nvSpPr>
        <p:spPr>
          <a:xfrm rot="19468001" flipH="1">
            <a:off x="1797509" y="846754"/>
            <a:ext cx="2133600" cy="838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Table of Contents</a:t>
            </a:r>
          </a:p>
        </p:txBody>
      </p:sp>
      <p:sp>
        <p:nvSpPr>
          <p:cNvPr id="4" name="Content Placeholder 2"/>
          <p:cNvSpPr txBox="1">
            <a:spLocks/>
          </p:cNvSpPr>
          <p:nvPr/>
        </p:nvSpPr>
        <p:spPr>
          <a:xfrm>
            <a:off x="457200" y="5684837"/>
            <a:ext cx="8229600" cy="1173163"/>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smtClean="0">
                <a:hlinkClick r:id="rId3"/>
              </a:rPr>
              <a:t>https://www.nrcs.usda.gov/wps/portal/nrcs/site/soils/home/</a:t>
            </a:r>
            <a:r>
              <a:rPr lang="en-US" kern="0" smtClean="0"/>
              <a:t> </a:t>
            </a:r>
          </a:p>
          <a:p>
            <a:endParaRPr lang="en-US" kern="0" dirty="0"/>
          </a:p>
        </p:txBody>
      </p:sp>
    </p:spTree>
    <p:extLst>
      <p:ext uri="{BB962C8B-B14F-4D97-AF65-F5344CB8AC3E}">
        <p14:creationId xmlns:p14="http://schemas.microsoft.com/office/powerpoint/2010/main" val="226818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Right Arrow 2"/>
          <p:cNvSpPr/>
          <p:nvPr/>
        </p:nvSpPr>
        <p:spPr>
          <a:xfrm>
            <a:off x="1447800" y="1447800"/>
            <a:ext cx="2286000" cy="18288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How to Use this Soil Survey</a:t>
            </a:r>
          </a:p>
        </p:txBody>
      </p:sp>
    </p:spTree>
    <p:extLst>
      <p:ext uri="{BB962C8B-B14F-4D97-AF65-F5344CB8AC3E}">
        <p14:creationId xmlns:p14="http://schemas.microsoft.com/office/powerpoint/2010/main" val="601715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2391" r="7005"/>
          <a:stretch/>
        </p:blipFill>
        <p:spPr>
          <a:xfrm>
            <a:off x="0" y="685800"/>
            <a:ext cx="9144001" cy="5676901"/>
          </a:xfrm>
          <a:prstGeom prst="rect">
            <a:avLst/>
          </a:prstGeom>
        </p:spPr>
      </p:pic>
      <p:sp>
        <p:nvSpPr>
          <p:cNvPr id="3" name="Left-Right Arrow 2"/>
          <p:cNvSpPr/>
          <p:nvPr/>
        </p:nvSpPr>
        <p:spPr>
          <a:xfrm>
            <a:off x="76200" y="76200"/>
            <a:ext cx="2286000" cy="18288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Table of Contents</a:t>
            </a:r>
          </a:p>
        </p:txBody>
      </p:sp>
    </p:spTree>
    <p:extLst>
      <p:ext uri="{BB962C8B-B14F-4D97-AF65-F5344CB8AC3E}">
        <p14:creationId xmlns:p14="http://schemas.microsoft.com/office/powerpoint/2010/main" val="3461669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49" y="0"/>
            <a:ext cx="9092753" cy="6849687"/>
          </a:xfrm>
          <a:prstGeom prst="rect">
            <a:avLst/>
          </a:prstGeom>
        </p:spPr>
      </p:pic>
    </p:spTree>
    <p:extLst>
      <p:ext uri="{BB962C8B-B14F-4D97-AF65-F5344CB8AC3E}">
        <p14:creationId xmlns:p14="http://schemas.microsoft.com/office/powerpoint/2010/main" val="3664165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3740" t="12214" r="5344"/>
          <a:stretch/>
        </p:blipFill>
        <p:spPr>
          <a:xfrm>
            <a:off x="1" y="872975"/>
            <a:ext cx="9144000" cy="5580213"/>
          </a:xfrm>
          <a:prstGeom prst="rect">
            <a:avLst/>
          </a:prstGeom>
        </p:spPr>
      </p:pic>
    </p:spTree>
    <p:extLst>
      <p:ext uri="{BB962C8B-B14F-4D97-AF65-F5344CB8AC3E}">
        <p14:creationId xmlns:p14="http://schemas.microsoft.com/office/powerpoint/2010/main" val="797993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3376" t="11324" r="5732"/>
          <a:stretch/>
        </p:blipFill>
        <p:spPr>
          <a:xfrm>
            <a:off x="-486" y="609601"/>
            <a:ext cx="9144486" cy="5638800"/>
          </a:xfrm>
          <a:prstGeom prst="rect">
            <a:avLst/>
          </a:prstGeom>
        </p:spPr>
      </p:pic>
    </p:spTree>
    <p:extLst>
      <p:ext uri="{BB962C8B-B14F-4D97-AF65-F5344CB8AC3E}">
        <p14:creationId xmlns:p14="http://schemas.microsoft.com/office/powerpoint/2010/main" val="588997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925" y="0"/>
            <a:ext cx="8606150" cy="6931025"/>
          </a:xfrm>
          <a:prstGeom prst="rect">
            <a:avLst/>
          </a:prstGeom>
          <a:solidFill>
            <a:schemeClr val="bg1"/>
          </a:solidFill>
        </p:spPr>
      </p:pic>
      <p:sp>
        <p:nvSpPr>
          <p:cNvPr id="2" name="Title 1"/>
          <p:cNvSpPr>
            <a:spLocks noGrp="1"/>
          </p:cNvSpPr>
          <p:nvPr>
            <p:ph type="title"/>
          </p:nvPr>
        </p:nvSpPr>
        <p:spPr>
          <a:xfrm>
            <a:off x="5029200" y="0"/>
            <a:ext cx="4038600" cy="1447800"/>
          </a:xfrm>
        </p:spPr>
        <p:txBody>
          <a:bodyPr/>
          <a:lstStyle/>
          <a:p>
            <a:r>
              <a:rPr lang="en-US" dirty="0" smtClean="0"/>
              <a:t>Texas State Envirothon </a:t>
            </a:r>
            <a:endParaRPr lang="en-US" dirty="0"/>
          </a:p>
        </p:txBody>
      </p:sp>
      <p:sp>
        <p:nvSpPr>
          <p:cNvPr id="3" name="Content Placeholder 2"/>
          <p:cNvSpPr>
            <a:spLocks noGrp="1"/>
          </p:cNvSpPr>
          <p:nvPr>
            <p:ph idx="1"/>
          </p:nvPr>
        </p:nvSpPr>
        <p:spPr>
          <a:xfrm>
            <a:off x="1219200" y="5638800"/>
            <a:ext cx="5867400" cy="1143000"/>
          </a:xfrm>
          <a:solidFill>
            <a:schemeClr val="bg1"/>
          </a:solidFill>
        </p:spPr>
        <p:txBody>
          <a:bodyPr/>
          <a:lstStyle/>
          <a:p>
            <a:r>
              <a:rPr lang="en-US" dirty="0">
                <a:hlinkClick r:id="rId3"/>
              </a:rPr>
              <a:t>http://</a:t>
            </a:r>
            <a:r>
              <a:rPr lang="en-US" dirty="0" smtClean="0">
                <a:hlinkClick r:id="rId3"/>
              </a:rPr>
              <a:t>prtl.uhcl.edu/texas-envirothon/resources/soils</a:t>
            </a:r>
            <a:r>
              <a:rPr lang="en-US" dirty="0" smtClean="0"/>
              <a:t> </a:t>
            </a:r>
            <a:endParaRPr lang="en-US" dirty="0"/>
          </a:p>
        </p:txBody>
      </p:sp>
    </p:spTree>
    <p:extLst>
      <p:ext uri="{BB962C8B-B14F-4D97-AF65-F5344CB8AC3E}">
        <p14:creationId xmlns:p14="http://schemas.microsoft.com/office/powerpoint/2010/main" val="2625480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3873" t="17790" r="5203"/>
          <a:stretch/>
        </p:blipFill>
        <p:spPr>
          <a:xfrm>
            <a:off x="0" y="1066800"/>
            <a:ext cx="9144000" cy="5225143"/>
          </a:xfrm>
          <a:prstGeom prst="rect">
            <a:avLst/>
          </a:prstGeom>
        </p:spPr>
      </p:pic>
    </p:spTree>
    <p:extLst>
      <p:ext uri="{BB962C8B-B14F-4D97-AF65-F5344CB8AC3E}">
        <p14:creationId xmlns:p14="http://schemas.microsoft.com/office/powerpoint/2010/main" val="2756718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3333" t="10773" r="4849" b="-201"/>
          <a:stretch/>
        </p:blipFill>
        <p:spPr>
          <a:xfrm>
            <a:off x="0" y="1007532"/>
            <a:ext cx="9144000" cy="5621867"/>
          </a:xfrm>
          <a:prstGeom prst="rect">
            <a:avLst/>
          </a:prstGeom>
        </p:spPr>
      </p:pic>
    </p:spTree>
    <p:extLst>
      <p:ext uri="{BB962C8B-B14F-4D97-AF65-F5344CB8AC3E}">
        <p14:creationId xmlns:p14="http://schemas.microsoft.com/office/powerpoint/2010/main" val="603271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9200" y="0"/>
            <a:ext cx="6705600" cy="6869151"/>
          </a:xfrm>
          <a:prstGeom prst="rect">
            <a:avLst/>
          </a:prstGeom>
        </p:spPr>
      </p:pic>
    </p:spTree>
    <p:extLst>
      <p:ext uri="{BB962C8B-B14F-4D97-AF65-F5344CB8AC3E}">
        <p14:creationId xmlns:p14="http://schemas.microsoft.com/office/powerpoint/2010/main" val="4165256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482" r="4870"/>
          <a:stretch/>
        </p:blipFill>
        <p:spPr>
          <a:xfrm>
            <a:off x="-22413" y="533400"/>
            <a:ext cx="9161931" cy="5562600"/>
          </a:xfrm>
          <a:prstGeom prst="rect">
            <a:avLst/>
          </a:prstGeom>
        </p:spPr>
      </p:pic>
      <p:sp>
        <p:nvSpPr>
          <p:cNvPr id="3" name="Rectangle 2"/>
          <p:cNvSpPr txBox="1">
            <a:spLocks noChangeArrowheads="1"/>
          </p:cNvSpPr>
          <p:nvPr/>
        </p:nvSpPr>
        <p:spPr>
          <a:xfrm>
            <a:off x="0" y="0"/>
            <a:ext cx="9144000" cy="1371600"/>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kern="0" dirty="0" smtClean="0"/>
              <a:t>Index to Map Units - Detailed soil map unit descriptions</a:t>
            </a:r>
          </a:p>
        </p:txBody>
      </p:sp>
      <p:sp>
        <p:nvSpPr>
          <p:cNvPr id="4" name="Rectangle 3"/>
          <p:cNvSpPr txBox="1">
            <a:spLocks noChangeArrowheads="1"/>
          </p:cNvSpPr>
          <p:nvPr/>
        </p:nvSpPr>
        <p:spPr>
          <a:xfrm>
            <a:off x="990599" y="5486400"/>
            <a:ext cx="8147533" cy="1143000"/>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3000" kern="0" dirty="0" smtClean="0"/>
              <a:t>Probably the most important description</a:t>
            </a:r>
          </a:p>
        </p:txBody>
      </p:sp>
      <p:sp>
        <p:nvSpPr>
          <p:cNvPr id="5" name="Rounded Rectangle 4"/>
          <p:cNvSpPr/>
          <p:nvPr/>
        </p:nvSpPr>
        <p:spPr>
          <a:xfrm>
            <a:off x="2119052" y="4191000"/>
            <a:ext cx="700348"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057400" y="3657600"/>
            <a:ext cx="9144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19800" y="3627813"/>
            <a:ext cx="9906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210300" y="4191000"/>
            <a:ext cx="3048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4853919" y="2466109"/>
            <a:ext cx="1714500" cy="381000"/>
          </a:xfrm>
          <a:prstGeom prst="wedgeRectCallout">
            <a:avLst>
              <a:gd name="adj1" fmla="val 39716"/>
              <a:gd name="adj2" fmla="val 25274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3" name="Rectangular Callout 12"/>
          <p:cNvSpPr/>
          <p:nvPr/>
        </p:nvSpPr>
        <p:spPr>
          <a:xfrm>
            <a:off x="4758669" y="2463338"/>
            <a:ext cx="1905000" cy="381000"/>
          </a:xfrm>
          <a:prstGeom prst="wedgeRectCallout">
            <a:avLst>
              <a:gd name="adj1" fmla="val -139218"/>
              <a:gd name="adj2" fmla="val 26801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tx1"/>
                </a:solidFill>
              </a:rPr>
              <a:t>Surface Textures</a:t>
            </a:r>
            <a:endParaRPr lang="en-US" dirty="0">
              <a:solidFill>
                <a:schemeClr val="tx1"/>
              </a:solidFill>
            </a:endParaRPr>
          </a:p>
        </p:txBody>
      </p:sp>
    </p:spTree>
    <p:extLst>
      <p:ext uri="{BB962C8B-B14F-4D97-AF65-F5344CB8AC3E}">
        <p14:creationId xmlns:p14="http://schemas.microsoft.com/office/powerpoint/2010/main" val="3486778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4326" y="-1385"/>
            <a:ext cx="5809674" cy="6847115"/>
          </a:xfrm>
          <a:prstGeom prst="rect">
            <a:avLst/>
          </a:prstGeom>
        </p:spPr>
      </p:pic>
      <p:sp>
        <p:nvSpPr>
          <p:cNvPr id="312322" name="Rectangle 2"/>
          <p:cNvSpPr>
            <a:spLocks noGrp="1" noChangeArrowheads="1"/>
          </p:cNvSpPr>
          <p:nvPr>
            <p:ph type="title"/>
          </p:nvPr>
        </p:nvSpPr>
        <p:spPr>
          <a:xfrm>
            <a:off x="-22167" y="-1386"/>
            <a:ext cx="3527367" cy="1601585"/>
          </a:xfrm>
        </p:spPr>
        <p:txBody>
          <a:bodyPr/>
          <a:lstStyle/>
          <a:p>
            <a:pPr eaLnBrk="1" hangingPunct="1"/>
            <a:r>
              <a:rPr lang="en-US" sz="3600" dirty="0" smtClean="0"/>
              <a:t>Detailed soil </a:t>
            </a:r>
            <a:br>
              <a:rPr lang="en-US" sz="3600" dirty="0" smtClean="0"/>
            </a:br>
            <a:r>
              <a:rPr lang="en-US" sz="3600" dirty="0" smtClean="0"/>
              <a:t>map unit description</a:t>
            </a:r>
          </a:p>
        </p:txBody>
      </p:sp>
      <p:sp>
        <p:nvSpPr>
          <p:cNvPr id="312323" name="Rectangle 3"/>
          <p:cNvSpPr>
            <a:spLocks noGrp="1" noChangeArrowheads="1"/>
          </p:cNvSpPr>
          <p:nvPr>
            <p:ph type="body" idx="1"/>
          </p:nvPr>
        </p:nvSpPr>
        <p:spPr>
          <a:xfrm>
            <a:off x="0" y="1752600"/>
            <a:ext cx="3505200" cy="5093130"/>
          </a:xfrm>
        </p:spPr>
        <p:txBody>
          <a:bodyPr/>
          <a:lstStyle/>
          <a:p>
            <a:pPr eaLnBrk="1" hangingPunct="1"/>
            <a:r>
              <a:rPr lang="en-US" sz="2400" dirty="0" smtClean="0"/>
              <a:t>Probably the most important description</a:t>
            </a:r>
          </a:p>
          <a:p>
            <a:pPr eaLnBrk="1" hangingPunct="1"/>
            <a:r>
              <a:rPr lang="en-US" sz="2400" dirty="0" smtClean="0"/>
              <a:t>Map unit symbol and name &amp; Description of where it is mapped</a:t>
            </a:r>
          </a:p>
          <a:p>
            <a:pPr eaLnBrk="1" hangingPunct="1"/>
            <a:r>
              <a:rPr lang="en-US" sz="2400" dirty="0" smtClean="0"/>
              <a:t>Thumbnail soil description</a:t>
            </a:r>
          </a:p>
          <a:p>
            <a:pPr eaLnBrk="1" hangingPunct="1"/>
            <a:r>
              <a:rPr lang="en-US" sz="2400" dirty="0"/>
              <a:t>Inclusions </a:t>
            </a:r>
          </a:p>
          <a:p>
            <a:pPr eaLnBrk="1" hangingPunct="1"/>
            <a:r>
              <a:rPr lang="en-US" sz="2400" dirty="0" smtClean="0"/>
              <a:t>Land uses</a:t>
            </a:r>
          </a:p>
          <a:p>
            <a:pPr eaLnBrk="1" hangingPunct="1"/>
            <a:r>
              <a:rPr lang="en-US" sz="2400" dirty="0" smtClean="0"/>
              <a:t>Soil Properties Narrative</a:t>
            </a:r>
          </a:p>
        </p:txBody>
      </p:sp>
      <p:sp>
        <p:nvSpPr>
          <p:cNvPr id="64517" name="Line 5"/>
          <p:cNvSpPr>
            <a:spLocks noChangeShapeType="1"/>
          </p:cNvSpPr>
          <p:nvPr/>
        </p:nvSpPr>
        <p:spPr bwMode="auto">
          <a:xfrm flipV="1">
            <a:off x="3200400" y="1752599"/>
            <a:ext cx="381000" cy="914401"/>
          </a:xfrm>
          <a:prstGeom prst="line">
            <a:avLst/>
          </a:prstGeom>
          <a:noFill/>
          <a:ln w="9525">
            <a:solidFill>
              <a:schemeClr val="tx1"/>
            </a:solidFill>
            <a:round/>
            <a:headEnd/>
            <a:tailEnd type="triangle" w="med" len="med"/>
          </a:ln>
        </p:spPr>
        <p:txBody>
          <a:bodyPr/>
          <a:lstStyle/>
          <a:p>
            <a:endParaRPr lang="en-US"/>
          </a:p>
        </p:txBody>
      </p:sp>
      <p:sp>
        <p:nvSpPr>
          <p:cNvPr id="64519" name="Line 7"/>
          <p:cNvSpPr>
            <a:spLocks noChangeShapeType="1"/>
          </p:cNvSpPr>
          <p:nvPr/>
        </p:nvSpPr>
        <p:spPr bwMode="auto">
          <a:xfrm flipV="1">
            <a:off x="1981199" y="4343400"/>
            <a:ext cx="1514995" cy="838200"/>
          </a:xfrm>
          <a:prstGeom prst="line">
            <a:avLst/>
          </a:prstGeom>
          <a:noFill/>
          <a:ln w="9525">
            <a:solidFill>
              <a:schemeClr val="tx1"/>
            </a:solidFill>
            <a:round/>
            <a:headEnd/>
            <a:tailEnd type="triangle" w="med" len="med"/>
          </a:ln>
        </p:spPr>
        <p:txBody>
          <a:bodyPr/>
          <a:lstStyle/>
          <a:p>
            <a:endParaRPr lang="en-US"/>
          </a:p>
        </p:txBody>
      </p:sp>
      <p:sp>
        <p:nvSpPr>
          <p:cNvPr id="64521" name="Line 9"/>
          <p:cNvSpPr>
            <a:spLocks noChangeShapeType="1"/>
          </p:cNvSpPr>
          <p:nvPr/>
        </p:nvSpPr>
        <p:spPr bwMode="auto">
          <a:xfrm flipV="1">
            <a:off x="2514600" y="2819400"/>
            <a:ext cx="990600" cy="1142999"/>
          </a:xfrm>
          <a:prstGeom prst="line">
            <a:avLst/>
          </a:prstGeom>
          <a:noFill/>
          <a:ln w="9525">
            <a:solidFill>
              <a:schemeClr val="tx1"/>
            </a:solidFill>
            <a:round/>
            <a:headEnd/>
            <a:tailEnd type="triangle" w="med" len="med"/>
          </a:ln>
        </p:spPr>
        <p:txBody>
          <a:bodyPr/>
          <a:lstStyle/>
          <a:p>
            <a:endParaRPr lang="en-US"/>
          </a:p>
        </p:txBody>
      </p:sp>
      <p:sp>
        <p:nvSpPr>
          <p:cNvPr id="64522" name="Line 10"/>
          <p:cNvSpPr>
            <a:spLocks noChangeShapeType="1"/>
          </p:cNvSpPr>
          <p:nvPr/>
        </p:nvSpPr>
        <p:spPr bwMode="auto">
          <a:xfrm flipV="1">
            <a:off x="2590800" y="5867400"/>
            <a:ext cx="905394" cy="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155166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73780"/>
            <a:ext cx="6019799" cy="6784219"/>
          </a:xfrm>
          <a:prstGeom prst="rect">
            <a:avLst/>
          </a:prstGeom>
        </p:spPr>
      </p:pic>
    </p:spTree>
    <p:extLst>
      <p:ext uri="{BB962C8B-B14F-4D97-AF65-F5344CB8AC3E}">
        <p14:creationId xmlns:p14="http://schemas.microsoft.com/office/powerpoint/2010/main" val="211418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4326" y="76200"/>
            <a:ext cx="5809674" cy="6847115"/>
          </a:xfrm>
          <a:prstGeom prst="rect">
            <a:avLst/>
          </a:prstGeom>
        </p:spPr>
      </p:pic>
    </p:spTree>
    <p:extLst>
      <p:ext uri="{BB962C8B-B14F-4D97-AF65-F5344CB8AC3E}">
        <p14:creationId xmlns:p14="http://schemas.microsoft.com/office/powerpoint/2010/main" val="23185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632" r="16448"/>
          <a:stretch/>
        </p:blipFill>
        <p:spPr>
          <a:xfrm>
            <a:off x="18011" y="228600"/>
            <a:ext cx="9125989" cy="6343675"/>
          </a:xfrm>
          <a:prstGeom prst="rect">
            <a:avLst/>
          </a:prstGeom>
        </p:spPr>
      </p:pic>
    </p:spTree>
    <p:extLst>
      <p:ext uri="{BB962C8B-B14F-4D97-AF65-F5344CB8AC3E}">
        <p14:creationId xmlns:p14="http://schemas.microsoft.com/office/powerpoint/2010/main" val="3043796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597" r="14470"/>
          <a:stretch/>
        </p:blipFill>
        <p:spPr>
          <a:xfrm>
            <a:off x="0" y="274983"/>
            <a:ext cx="9143999" cy="6202017"/>
          </a:xfrm>
          <a:prstGeom prst="rect">
            <a:avLst/>
          </a:prstGeom>
        </p:spPr>
      </p:pic>
    </p:spTree>
    <p:extLst>
      <p:ext uri="{BB962C8B-B14F-4D97-AF65-F5344CB8AC3E}">
        <p14:creationId xmlns:p14="http://schemas.microsoft.com/office/powerpoint/2010/main" val="3954948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541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screen"/>
          <a:srcRect/>
          <a:stretch>
            <a:fillRect/>
          </a:stretch>
        </p:blipFill>
        <p:spPr bwMode="auto">
          <a:xfrm>
            <a:off x="4876800" y="2362200"/>
            <a:ext cx="4038600" cy="3776663"/>
          </a:xfrm>
          <a:prstGeom prst="rect">
            <a:avLst/>
          </a:prstGeom>
          <a:noFill/>
          <a:ln w="9525">
            <a:noFill/>
            <a:miter lim="800000"/>
            <a:headEnd/>
            <a:tailEnd/>
          </a:ln>
        </p:spPr>
      </p:pic>
      <p:sp>
        <p:nvSpPr>
          <p:cNvPr id="21507" name="Rectangle 4"/>
          <p:cNvSpPr>
            <a:spLocks noChangeArrowheads="1"/>
          </p:cNvSpPr>
          <p:nvPr/>
        </p:nvSpPr>
        <p:spPr bwMode="auto">
          <a:xfrm>
            <a:off x="0" y="1511448"/>
            <a:ext cx="9144000" cy="762000"/>
          </a:xfrm>
          <a:prstGeom prst="rect">
            <a:avLst/>
          </a:prstGeom>
          <a:noFill/>
          <a:ln w="9525">
            <a:noFill/>
            <a:miter lim="800000"/>
            <a:headEnd/>
            <a:tailEnd/>
          </a:ln>
        </p:spPr>
        <p:txBody>
          <a:bodyPr/>
          <a:lstStyle/>
          <a:p>
            <a:pPr marL="342900" indent="-342900">
              <a:spcBef>
                <a:spcPct val="20000"/>
              </a:spcBef>
              <a:buFontTx/>
              <a:buChar char="•"/>
            </a:pPr>
            <a:r>
              <a:rPr lang="en-US" sz="2800" b="1" dirty="0"/>
              <a:t>The relative proportion of SAND, SILT and CLAY. </a:t>
            </a:r>
          </a:p>
        </p:txBody>
      </p:sp>
      <p:sp>
        <p:nvSpPr>
          <p:cNvPr id="21508" name="Rectangle 5"/>
          <p:cNvSpPr>
            <a:spLocks noChangeArrowheads="1"/>
          </p:cNvSpPr>
          <p:nvPr/>
        </p:nvSpPr>
        <p:spPr bwMode="auto">
          <a:xfrm>
            <a:off x="0" y="2209800"/>
            <a:ext cx="4724400" cy="4038600"/>
          </a:xfrm>
          <a:prstGeom prst="rect">
            <a:avLst/>
          </a:prstGeom>
          <a:noFill/>
          <a:ln w="9525">
            <a:noFill/>
            <a:miter lim="800000"/>
            <a:headEnd/>
            <a:tailEnd/>
          </a:ln>
        </p:spPr>
        <p:txBody>
          <a:bodyPr/>
          <a:lstStyle/>
          <a:p>
            <a:pPr marL="342900" indent="-342900">
              <a:spcBef>
                <a:spcPct val="20000"/>
              </a:spcBef>
              <a:buFontTx/>
              <a:buChar char="•"/>
            </a:pPr>
            <a:r>
              <a:rPr lang="en-US" sz="2400" b="1"/>
              <a:t>The </a:t>
            </a:r>
            <a:r>
              <a:rPr lang="en-US" sz="2400" b="1" i="1" u="sng"/>
              <a:t>MOST IMPORTANT PHYSICAL PROPERTY</a:t>
            </a:r>
            <a:r>
              <a:rPr lang="en-US" sz="2400" b="1"/>
              <a:t> of the soil because it determines the capacity of a soil to retain moisture and air. </a:t>
            </a:r>
          </a:p>
          <a:p>
            <a:pPr marL="342900" indent="-342900">
              <a:spcBef>
                <a:spcPct val="20000"/>
              </a:spcBef>
              <a:buFontTx/>
              <a:buChar char="•"/>
            </a:pPr>
            <a:endParaRPr lang="en-US" sz="2400" b="1"/>
          </a:p>
          <a:p>
            <a:pPr marL="342900" indent="-342900">
              <a:spcBef>
                <a:spcPct val="20000"/>
              </a:spcBef>
              <a:buFontTx/>
              <a:buChar char="•"/>
            </a:pPr>
            <a:r>
              <a:rPr lang="en-US" sz="2400" b="1"/>
              <a:t>Essentially  impossible to change unless you remove it, or add large amounts to it.</a:t>
            </a:r>
            <a:endParaRPr lang="en-US" sz="2400"/>
          </a:p>
          <a:p>
            <a:pPr marL="342900" indent="-342900">
              <a:lnSpc>
                <a:spcPct val="90000"/>
              </a:lnSpc>
              <a:spcBef>
                <a:spcPct val="20000"/>
              </a:spcBef>
            </a:pPr>
            <a:endParaRPr lang="en-US" sz="2400"/>
          </a:p>
        </p:txBody>
      </p:sp>
      <p:sp>
        <p:nvSpPr>
          <p:cNvPr id="21509" name="Text Box 6"/>
          <p:cNvSpPr txBox="1">
            <a:spLocks noChangeArrowheads="1"/>
          </p:cNvSpPr>
          <p:nvPr/>
        </p:nvSpPr>
        <p:spPr bwMode="auto">
          <a:xfrm>
            <a:off x="0" y="1220"/>
            <a:ext cx="9144000" cy="1323439"/>
          </a:xfrm>
          <a:prstGeom prst="rect">
            <a:avLst/>
          </a:prstGeom>
          <a:noFill/>
          <a:ln w="9525">
            <a:noFill/>
            <a:miter lim="800000"/>
            <a:headEnd/>
            <a:tailEnd/>
          </a:ln>
        </p:spPr>
        <p:txBody>
          <a:bodyPr>
            <a:spAutoFit/>
          </a:bodyPr>
          <a:lstStyle/>
          <a:p>
            <a:pPr algn="ctr"/>
            <a:r>
              <a:rPr lang="en-US" sz="4000" b="1" dirty="0"/>
              <a:t>SOIL TEXTURE </a:t>
            </a:r>
            <a:endParaRPr lang="en-US" sz="4000" b="1" dirty="0" smtClean="0"/>
          </a:p>
          <a:p>
            <a:pPr algn="ctr"/>
            <a:r>
              <a:rPr lang="en-US" sz="4000" b="1" dirty="0" smtClean="0"/>
              <a:t>How </a:t>
            </a:r>
            <a:r>
              <a:rPr lang="en-US" sz="4000" b="1" dirty="0"/>
              <a:t>do I find soil textures?</a:t>
            </a:r>
          </a:p>
        </p:txBody>
      </p:sp>
    </p:spTree>
    <p:extLst>
      <p:ext uri="{BB962C8B-B14F-4D97-AF65-F5344CB8AC3E}">
        <p14:creationId xmlns:p14="http://schemas.microsoft.com/office/powerpoint/2010/main" val="2164968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695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0821" r="16522"/>
          <a:stretch/>
        </p:blipFill>
        <p:spPr>
          <a:xfrm>
            <a:off x="18861" y="685800"/>
            <a:ext cx="9090503" cy="5462588"/>
          </a:xfrm>
          <a:prstGeom prst="rect">
            <a:avLst/>
          </a:prstGeom>
        </p:spPr>
      </p:pic>
      <p:sp>
        <p:nvSpPr>
          <p:cNvPr id="5" name="Left-Right Arrow 4"/>
          <p:cNvSpPr/>
          <p:nvPr/>
        </p:nvSpPr>
        <p:spPr>
          <a:xfrm>
            <a:off x="1371600" y="1447800"/>
            <a:ext cx="2286000" cy="18288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Summary of Tables</a:t>
            </a:r>
          </a:p>
        </p:txBody>
      </p:sp>
    </p:spTree>
    <p:extLst>
      <p:ext uri="{BB962C8B-B14F-4D97-AF65-F5344CB8AC3E}">
        <p14:creationId xmlns:p14="http://schemas.microsoft.com/office/powerpoint/2010/main" val="2725527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273" r="6061"/>
          <a:stretch/>
        </p:blipFill>
        <p:spPr>
          <a:xfrm>
            <a:off x="24938" y="443062"/>
            <a:ext cx="9119062" cy="5595788"/>
          </a:xfrm>
          <a:prstGeom prst="rect">
            <a:avLst/>
          </a:prstGeom>
        </p:spPr>
      </p:pic>
    </p:spTree>
    <p:extLst>
      <p:ext uri="{BB962C8B-B14F-4D97-AF65-F5344CB8AC3E}">
        <p14:creationId xmlns:p14="http://schemas.microsoft.com/office/powerpoint/2010/main" val="2984499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997"/>
            <a:ext cx="9148785" cy="6792797"/>
          </a:xfrm>
          <a:prstGeom prst="rect">
            <a:avLst/>
          </a:prstGeom>
        </p:spPr>
      </p:pic>
    </p:spTree>
    <p:extLst>
      <p:ext uri="{BB962C8B-B14F-4D97-AF65-F5344CB8AC3E}">
        <p14:creationId xmlns:p14="http://schemas.microsoft.com/office/powerpoint/2010/main" val="739331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p:txBody>
          <a:bodyPr/>
          <a:lstStyle/>
          <a:p>
            <a:pPr eaLnBrk="1" hangingPunct="1">
              <a:defRPr/>
            </a:pPr>
            <a:r>
              <a:rPr lang="en-US" dirty="0" smtClean="0"/>
              <a:t>Slope = rise/run x 100 = % slope </a:t>
            </a:r>
          </a:p>
          <a:p>
            <a:pPr eaLnBrk="1" hangingPunct="1">
              <a:defRPr/>
            </a:pPr>
            <a:r>
              <a:rPr lang="en-US" dirty="0" smtClean="0"/>
              <a:t>10 ft. rise / 100 ft. run x 100 = 10% slope</a:t>
            </a:r>
          </a:p>
        </p:txBody>
      </p:sp>
      <p:sp>
        <p:nvSpPr>
          <p:cNvPr id="18435" name="AutoShape 4"/>
          <p:cNvSpPr>
            <a:spLocks noChangeArrowheads="1"/>
          </p:cNvSpPr>
          <p:nvPr/>
        </p:nvSpPr>
        <p:spPr bwMode="auto">
          <a:xfrm>
            <a:off x="1905000" y="3048000"/>
            <a:ext cx="5791200" cy="1828800"/>
          </a:xfrm>
          <a:prstGeom prst="rtTriangle">
            <a:avLst/>
          </a:prstGeom>
          <a:solidFill>
            <a:schemeClr val="accent1"/>
          </a:solidFill>
          <a:ln w="9525">
            <a:solidFill>
              <a:schemeClr val="tx1"/>
            </a:solidFill>
            <a:miter lim="800000"/>
            <a:headEnd/>
            <a:tailEnd/>
          </a:ln>
        </p:spPr>
        <p:txBody>
          <a:bodyPr wrap="none" anchor="ctr"/>
          <a:lstStyle/>
          <a:p>
            <a:endParaRPr lang="en-US"/>
          </a:p>
        </p:txBody>
      </p:sp>
      <p:sp>
        <p:nvSpPr>
          <p:cNvPr id="18436" name="Text Box 5"/>
          <p:cNvSpPr txBox="1">
            <a:spLocks noChangeArrowheads="1"/>
          </p:cNvSpPr>
          <p:nvPr/>
        </p:nvSpPr>
        <p:spPr bwMode="auto">
          <a:xfrm>
            <a:off x="762000" y="3505200"/>
            <a:ext cx="914400" cy="1004888"/>
          </a:xfrm>
          <a:prstGeom prst="rect">
            <a:avLst/>
          </a:prstGeom>
          <a:noFill/>
          <a:ln w="9525">
            <a:noFill/>
            <a:miter lim="800000"/>
            <a:headEnd/>
            <a:tailEnd/>
          </a:ln>
        </p:spPr>
        <p:txBody>
          <a:bodyPr>
            <a:spAutoFit/>
          </a:bodyPr>
          <a:lstStyle/>
          <a:p>
            <a:pPr>
              <a:spcBef>
                <a:spcPct val="50000"/>
              </a:spcBef>
            </a:pPr>
            <a:r>
              <a:rPr lang="en-US" sz="2400"/>
              <a:t>10 ft.</a:t>
            </a:r>
          </a:p>
          <a:p>
            <a:pPr>
              <a:spcBef>
                <a:spcPct val="50000"/>
              </a:spcBef>
            </a:pPr>
            <a:r>
              <a:rPr lang="en-US" sz="2400"/>
              <a:t>Rise</a:t>
            </a:r>
          </a:p>
        </p:txBody>
      </p:sp>
      <p:sp>
        <p:nvSpPr>
          <p:cNvPr id="18437" name="Text Box 6"/>
          <p:cNvSpPr txBox="1">
            <a:spLocks noChangeArrowheads="1"/>
          </p:cNvSpPr>
          <p:nvPr/>
        </p:nvSpPr>
        <p:spPr bwMode="auto">
          <a:xfrm>
            <a:off x="2895600" y="5334000"/>
            <a:ext cx="4038600" cy="457200"/>
          </a:xfrm>
          <a:prstGeom prst="rect">
            <a:avLst/>
          </a:prstGeom>
          <a:noFill/>
          <a:ln w="9525">
            <a:noFill/>
            <a:miter lim="800000"/>
            <a:headEnd/>
            <a:tailEnd/>
          </a:ln>
        </p:spPr>
        <p:txBody>
          <a:bodyPr>
            <a:spAutoFit/>
          </a:bodyPr>
          <a:lstStyle/>
          <a:p>
            <a:pPr>
              <a:spcBef>
                <a:spcPct val="50000"/>
              </a:spcBef>
            </a:pPr>
            <a:r>
              <a:rPr lang="en-US" sz="2400"/>
              <a:t>100 ft. Run</a:t>
            </a:r>
          </a:p>
        </p:txBody>
      </p:sp>
      <p:sp>
        <p:nvSpPr>
          <p:cNvPr id="18438" name="Text Box 7"/>
          <p:cNvSpPr txBox="1">
            <a:spLocks noChangeArrowheads="1"/>
          </p:cNvSpPr>
          <p:nvPr/>
        </p:nvSpPr>
        <p:spPr bwMode="auto">
          <a:xfrm>
            <a:off x="4419600" y="3276600"/>
            <a:ext cx="1905000" cy="457200"/>
          </a:xfrm>
          <a:prstGeom prst="rect">
            <a:avLst/>
          </a:prstGeom>
          <a:noFill/>
          <a:ln w="9525">
            <a:noFill/>
            <a:miter lim="800000"/>
            <a:headEnd/>
            <a:tailEnd/>
          </a:ln>
        </p:spPr>
        <p:txBody>
          <a:bodyPr>
            <a:spAutoFit/>
          </a:bodyPr>
          <a:lstStyle/>
          <a:p>
            <a:pPr>
              <a:spcBef>
                <a:spcPct val="50000"/>
              </a:spcBef>
            </a:pPr>
            <a:r>
              <a:rPr lang="en-US" sz="2400"/>
              <a:t>10% slope</a:t>
            </a: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p>
            <a:pPr algn="ctr">
              <a:defRPr/>
            </a:pPr>
            <a:r>
              <a:rPr lang="en-US" sz="4000" kern="0" dirty="0">
                <a:solidFill>
                  <a:schemeClr val="tx2"/>
                </a:solidFill>
                <a:latin typeface="+mj-lt"/>
                <a:ea typeface="+mj-ea"/>
                <a:cs typeface="+mj-cs"/>
              </a:rPr>
              <a:t>Slope Percentage</a:t>
            </a:r>
          </a:p>
          <a:p>
            <a:pPr algn="ctr">
              <a:defRPr/>
            </a:pPr>
            <a:r>
              <a:rPr lang="en-US" sz="3600" kern="0" dirty="0">
                <a:solidFill>
                  <a:schemeClr val="tx2"/>
                </a:solidFill>
              </a:rPr>
              <a:t>Rise over Run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screen"/>
          <a:srcRect/>
          <a:stretch>
            <a:fillRect/>
          </a:stretch>
        </p:blipFill>
        <p:spPr bwMode="auto">
          <a:xfrm>
            <a:off x="0" y="1524000"/>
            <a:ext cx="9145588" cy="4800600"/>
          </a:xfrm>
          <a:prstGeom prst="rect">
            <a:avLst/>
          </a:prstGeom>
          <a:noFill/>
          <a:ln w="9525">
            <a:noFill/>
            <a:miter lim="800000"/>
            <a:headEnd/>
            <a:tailEnd/>
          </a:ln>
        </p:spPr>
      </p:pic>
      <p:sp>
        <p:nvSpPr>
          <p:cNvPr id="4"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p>
            <a:pPr algn="ctr">
              <a:defRPr/>
            </a:pPr>
            <a:r>
              <a:rPr lang="en-US" sz="4000" kern="0" dirty="0">
                <a:solidFill>
                  <a:schemeClr val="tx2"/>
                </a:solidFill>
                <a:latin typeface="+mj-lt"/>
                <a:ea typeface="+mj-ea"/>
                <a:cs typeface="+mj-cs"/>
              </a:rPr>
              <a:t>Slope Percentage</a:t>
            </a:r>
          </a:p>
          <a:p>
            <a:pPr algn="ctr">
              <a:defRPr/>
            </a:pPr>
            <a:r>
              <a:rPr lang="en-US" sz="3600" kern="0" dirty="0">
                <a:solidFill>
                  <a:schemeClr val="tx2"/>
                </a:solidFill>
              </a:rPr>
              <a:t>Rise over Run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srcRect/>
          <a:stretch>
            <a:fillRect/>
          </a:stretch>
        </p:blipFill>
        <p:spPr bwMode="auto">
          <a:xfrm>
            <a:off x="457200" y="3124200"/>
            <a:ext cx="4140200" cy="2768600"/>
          </a:xfrm>
          <a:prstGeom prst="rect">
            <a:avLst/>
          </a:prstGeom>
          <a:noFill/>
          <a:ln w="9525">
            <a:noFill/>
            <a:miter lim="800000"/>
            <a:headEnd/>
            <a:tailEnd/>
          </a:ln>
        </p:spPr>
      </p:pic>
      <p:sp>
        <p:nvSpPr>
          <p:cNvPr id="26627" name="Text Box 3"/>
          <p:cNvSpPr txBox="1">
            <a:spLocks noChangeArrowheads="1"/>
          </p:cNvSpPr>
          <p:nvPr/>
        </p:nvSpPr>
        <p:spPr bwMode="auto">
          <a:xfrm>
            <a:off x="0" y="146050"/>
            <a:ext cx="9144000" cy="701675"/>
          </a:xfrm>
          <a:prstGeom prst="rect">
            <a:avLst/>
          </a:prstGeom>
          <a:noFill/>
          <a:ln w="9525">
            <a:noFill/>
            <a:miter lim="800000"/>
            <a:headEnd/>
            <a:tailEnd/>
          </a:ln>
        </p:spPr>
        <p:txBody>
          <a:bodyPr>
            <a:spAutoFit/>
          </a:bodyPr>
          <a:lstStyle/>
          <a:p>
            <a:pPr algn="ctr"/>
            <a:r>
              <a:rPr lang="en-US" sz="4000" b="1"/>
              <a:t>SOIL COLOR</a:t>
            </a:r>
          </a:p>
        </p:txBody>
      </p:sp>
      <p:sp>
        <p:nvSpPr>
          <p:cNvPr id="26628" name="Text Box 4"/>
          <p:cNvSpPr txBox="1">
            <a:spLocks noChangeArrowheads="1"/>
          </p:cNvSpPr>
          <p:nvPr/>
        </p:nvSpPr>
        <p:spPr bwMode="auto">
          <a:xfrm>
            <a:off x="2590800" y="1295400"/>
            <a:ext cx="6324600" cy="1816100"/>
          </a:xfrm>
          <a:prstGeom prst="rect">
            <a:avLst/>
          </a:prstGeom>
          <a:noFill/>
          <a:ln w="9525">
            <a:noFill/>
            <a:miter lim="800000"/>
            <a:headEnd/>
            <a:tailEnd/>
          </a:ln>
        </p:spPr>
        <p:txBody>
          <a:bodyPr>
            <a:spAutoFit/>
          </a:bodyPr>
          <a:lstStyle/>
          <a:p>
            <a:r>
              <a:rPr lang="en-US" sz="2800" b="1"/>
              <a:t>Soil color name is on the left page, and the color notation is written as: </a:t>
            </a:r>
          </a:p>
          <a:p>
            <a:r>
              <a:rPr lang="en-US" sz="2800" b="1"/>
              <a:t>			Hue Value/Chroma </a:t>
            </a:r>
          </a:p>
          <a:p>
            <a:r>
              <a:rPr lang="en-US" sz="2800" b="1"/>
              <a:t>			(10YR 6/3)</a:t>
            </a:r>
          </a:p>
        </p:txBody>
      </p:sp>
      <p:pic>
        <p:nvPicPr>
          <p:cNvPr id="26629" name="Picture 5"/>
          <p:cNvPicPr>
            <a:picLocks noChangeAspect="1" noChangeArrowheads="1"/>
          </p:cNvPicPr>
          <p:nvPr/>
        </p:nvPicPr>
        <p:blipFill>
          <a:blip r:embed="rId4" cstate="screen"/>
          <a:srcRect/>
          <a:stretch>
            <a:fillRect/>
          </a:stretch>
        </p:blipFill>
        <p:spPr bwMode="auto">
          <a:xfrm>
            <a:off x="5410200" y="3124200"/>
            <a:ext cx="3236913" cy="2473325"/>
          </a:xfrm>
          <a:prstGeom prst="rect">
            <a:avLst/>
          </a:prstGeom>
          <a:noFill/>
          <a:ln w="9525">
            <a:noFill/>
            <a:miter lim="800000"/>
            <a:headEnd/>
            <a:tailEnd/>
          </a:ln>
        </p:spPr>
      </p:pic>
      <p:sp>
        <p:nvSpPr>
          <p:cNvPr id="26630" name="AutoShape 7"/>
          <p:cNvSpPr>
            <a:spLocks noChangeArrowheads="1"/>
          </p:cNvSpPr>
          <p:nvPr/>
        </p:nvSpPr>
        <p:spPr bwMode="auto">
          <a:xfrm>
            <a:off x="3352800" y="2667000"/>
            <a:ext cx="974725" cy="342900"/>
          </a:xfrm>
          <a:prstGeom prst="wedgeRectCallout">
            <a:avLst>
              <a:gd name="adj1" fmla="val -127199"/>
              <a:gd name="adj2" fmla="val 114722"/>
            </a:avLst>
          </a:prstGeom>
          <a:solidFill>
            <a:srgbClr val="FFFF00"/>
          </a:solidFill>
          <a:ln w="9525">
            <a:solidFill>
              <a:srgbClr val="000000"/>
            </a:solidFill>
            <a:miter lim="800000"/>
            <a:headEnd/>
            <a:tailEnd/>
          </a:ln>
        </p:spPr>
        <p:txBody>
          <a:bodyPr/>
          <a:lstStyle/>
          <a:p>
            <a:r>
              <a:rPr lang="en-US" sz="2000" b="1"/>
              <a:t>HUE</a:t>
            </a:r>
          </a:p>
        </p:txBody>
      </p:sp>
      <p:sp>
        <p:nvSpPr>
          <p:cNvPr id="26631" name="AutoShape 8"/>
          <p:cNvSpPr>
            <a:spLocks noChangeArrowheads="1"/>
          </p:cNvSpPr>
          <p:nvPr/>
        </p:nvSpPr>
        <p:spPr bwMode="auto">
          <a:xfrm>
            <a:off x="3810000" y="4343400"/>
            <a:ext cx="1295400" cy="342900"/>
          </a:xfrm>
          <a:prstGeom prst="wedgeRectCallout">
            <a:avLst>
              <a:gd name="adj1" fmla="val -122352"/>
              <a:gd name="adj2" fmla="val -44815"/>
            </a:avLst>
          </a:prstGeom>
          <a:solidFill>
            <a:srgbClr val="FFFF00"/>
          </a:solidFill>
          <a:ln w="9525">
            <a:solidFill>
              <a:srgbClr val="000000"/>
            </a:solidFill>
            <a:miter lim="800000"/>
            <a:headEnd/>
            <a:tailEnd/>
          </a:ln>
        </p:spPr>
        <p:txBody>
          <a:bodyPr/>
          <a:lstStyle/>
          <a:p>
            <a:r>
              <a:rPr lang="en-US" b="1"/>
              <a:t>CHROMA</a:t>
            </a:r>
          </a:p>
        </p:txBody>
      </p:sp>
      <p:sp>
        <p:nvSpPr>
          <p:cNvPr id="26632" name="AutoShape 9"/>
          <p:cNvSpPr>
            <a:spLocks noChangeArrowheads="1"/>
          </p:cNvSpPr>
          <p:nvPr/>
        </p:nvSpPr>
        <p:spPr bwMode="auto">
          <a:xfrm>
            <a:off x="2438400" y="5410200"/>
            <a:ext cx="990600" cy="342900"/>
          </a:xfrm>
          <a:prstGeom prst="wedgeRectCallout">
            <a:avLst>
              <a:gd name="adj1" fmla="val -73944"/>
              <a:gd name="adj2" fmla="val -430741"/>
            </a:avLst>
          </a:prstGeom>
          <a:solidFill>
            <a:srgbClr val="FFFF00"/>
          </a:solidFill>
          <a:ln w="9525">
            <a:solidFill>
              <a:srgbClr val="000000"/>
            </a:solidFill>
            <a:miter lim="800000"/>
            <a:headEnd/>
            <a:tailEnd/>
          </a:ln>
        </p:spPr>
        <p:txBody>
          <a:bodyPr/>
          <a:lstStyle/>
          <a:p>
            <a:r>
              <a:rPr lang="en-US" b="1"/>
              <a:t>VALUE</a:t>
            </a:r>
          </a:p>
        </p:txBody>
      </p:sp>
      <p:sp>
        <p:nvSpPr>
          <p:cNvPr id="26633" name="Text Box 10"/>
          <p:cNvSpPr txBox="1">
            <a:spLocks noChangeArrowheads="1"/>
          </p:cNvSpPr>
          <p:nvPr/>
        </p:nvSpPr>
        <p:spPr bwMode="auto">
          <a:xfrm>
            <a:off x="2743200" y="762000"/>
            <a:ext cx="3524250" cy="457200"/>
          </a:xfrm>
          <a:prstGeom prst="rect">
            <a:avLst/>
          </a:prstGeom>
          <a:noFill/>
          <a:ln w="9525">
            <a:noFill/>
            <a:miter lim="800000"/>
            <a:headEnd/>
            <a:tailEnd/>
          </a:ln>
        </p:spPr>
        <p:txBody>
          <a:bodyPr wrap="none">
            <a:spAutoFit/>
          </a:bodyPr>
          <a:lstStyle/>
          <a:p>
            <a:r>
              <a:rPr lang="en-US" sz="2400"/>
              <a:t>Most visible soil property</a:t>
            </a:r>
          </a:p>
        </p:txBody>
      </p:sp>
      <p:sp>
        <p:nvSpPr>
          <p:cNvPr id="26634" name="AutoShape 7"/>
          <p:cNvSpPr>
            <a:spLocks noChangeArrowheads="1"/>
          </p:cNvSpPr>
          <p:nvPr/>
        </p:nvSpPr>
        <p:spPr bwMode="auto">
          <a:xfrm>
            <a:off x="1143000" y="5867400"/>
            <a:ext cx="990600" cy="685800"/>
          </a:xfrm>
          <a:prstGeom prst="wedgeRectCallout">
            <a:avLst>
              <a:gd name="adj1" fmla="val 10181"/>
              <a:gd name="adj2" fmla="val -288171"/>
            </a:avLst>
          </a:prstGeom>
          <a:solidFill>
            <a:srgbClr val="FFFF00"/>
          </a:solidFill>
          <a:ln w="9525">
            <a:solidFill>
              <a:srgbClr val="000000"/>
            </a:solidFill>
            <a:miter lim="800000"/>
            <a:headEnd/>
            <a:tailEnd/>
          </a:ln>
        </p:spPr>
        <p:txBody>
          <a:bodyPr/>
          <a:lstStyle/>
          <a:p>
            <a:r>
              <a:rPr lang="en-US" sz="2000" b="1"/>
              <a:t>Color Name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Soil Color</a:t>
            </a:r>
          </a:p>
        </p:txBody>
      </p:sp>
      <p:sp>
        <p:nvSpPr>
          <p:cNvPr id="27651" name="Rectangle 3"/>
          <p:cNvSpPr>
            <a:spLocks noGrp="1" noChangeArrowheads="1"/>
          </p:cNvSpPr>
          <p:nvPr>
            <p:ph type="body" sz="half" idx="1"/>
          </p:nvPr>
        </p:nvSpPr>
        <p:spPr>
          <a:xfrm>
            <a:off x="457200" y="1905000"/>
            <a:ext cx="5715000" cy="4343400"/>
          </a:xfrm>
        </p:spPr>
        <p:txBody>
          <a:bodyPr/>
          <a:lstStyle/>
          <a:p>
            <a:pPr eaLnBrk="1" hangingPunct="1">
              <a:lnSpc>
                <a:spcPct val="80000"/>
              </a:lnSpc>
            </a:pPr>
            <a:r>
              <a:rPr lang="en-US" sz="2400" smtClean="0"/>
              <a:t>Dark=high organic content</a:t>
            </a:r>
          </a:p>
          <a:p>
            <a:pPr eaLnBrk="1" hangingPunct="1">
              <a:lnSpc>
                <a:spcPct val="80000"/>
              </a:lnSpc>
              <a:buFontTx/>
              <a:buNone/>
            </a:pPr>
            <a:r>
              <a:rPr lang="en-US" sz="2400" smtClean="0"/>
              <a:t>	</a:t>
            </a:r>
            <a:r>
              <a:rPr lang="en-US" sz="2000" smtClean="0"/>
              <a:t>Humus/Organic Matter is generally black or brown; thus soils that are high in organic matter are generally darker in color</a:t>
            </a:r>
          </a:p>
          <a:p>
            <a:pPr eaLnBrk="1" hangingPunct="1">
              <a:lnSpc>
                <a:spcPct val="80000"/>
              </a:lnSpc>
            </a:pPr>
            <a:r>
              <a:rPr lang="en-US" sz="2400" smtClean="0"/>
              <a:t>Light=low organic content</a:t>
            </a:r>
          </a:p>
          <a:p>
            <a:pPr eaLnBrk="1" hangingPunct="1">
              <a:lnSpc>
                <a:spcPct val="80000"/>
              </a:lnSpc>
            </a:pPr>
            <a:r>
              <a:rPr lang="en-US" sz="2400" smtClean="0"/>
              <a:t>Red, yellow, brown is well drained</a:t>
            </a:r>
          </a:p>
          <a:p>
            <a:pPr eaLnBrk="1" hangingPunct="1">
              <a:lnSpc>
                <a:spcPct val="80000"/>
              </a:lnSpc>
              <a:buFontTx/>
              <a:buNone/>
            </a:pPr>
            <a:r>
              <a:rPr lang="en-US" sz="2400" smtClean="0"/>
              <a:t>	</a:t>
            </a:r>
            <a:r>
              <a:rPr lang="en-US" sz="2000" smtClean="0"/>
              <a:t>Generally due to iron compounds. Reds are highly oxidized.  Compare to rust on iron=metal gets wet, as it dries (oxidizes) it turns a reddish-yellow color</a:t>
            </a:r>
          </a:p>
          <a:p>
            <a:pPr eaLnBrk="1" hangingPunct="1">
              <a:lnSpc>
                <a:spcPct val="80000"/>
              </a:lnSpc>
            </a:pPr>
            <a:r>
              <a:rPr lang="en-US" sz="2400" smtClean="0"/>
              <a:t>Gray could mean excessive wetness</a:t>
            </a:r>
          </a:p>
          <a:p>
            <a:pPr eaLnBrk="1" hangingPunct="1">
              <a:lnSpc>
                <a:spcPct val="80000"/>
              </a:lnSpc>
              <a:buFontTx/>
              <a:buNone/>
            </a:pPr>
            <a:r>
              <a:rPr lang="en-US" sz="2400" smtClean="0"/>
              <a:t>	</a:t>
            </a:r>
            <a:r>
              <a:rPr lang="en-US" sz="2000" smtClean="0"/>
              <a:t>Iron is either removed or reduced due to the removal of oxygen</a:t>
            </a:r>
          </a:p>
        </p:txBody>
      </p:sp>
      <p:sp>
        <p:nvSpPr>
          <p:cNvPr id="27652" name="Text Box 5"/>
          <p:cNvSpPr txBox="1">
            <a:spLocks noChangeArrowheads="1"/>
          </p:cNvSpPr>
          <p:nvPr/>
        </p:nvSpPr>
        <p:spPr bwMode="auto">
          <a:xfrm>
            <a:off x="2743200" y="1219200"/>
            <a:ext cx="3524250" cy="457200"/>
          </a:xfrm>
          <a:prstGeom prst="rect">
            <a:avLst/>
          </a:prstGeom>
          <a:noFill/>
          <a:ln w="9525">
            <a:noFill/>
            <a:miter lim="800000"/>
            <a:headEnd/>
            <a:tailEnd/>
          </a:ln>
        </p:spPr>
        <p:txBody>
          <a:bodyPr wrap="none">
            <a:spAutoFit/>
          </a:bodyPr>
          <a:lstStyle/>
          <a:p>
            <a:r>
              <a:rPr lang="en-US" sz="2400"/>
              <a:t>Most visible soil property</a:t>
            </a:r>
          </a:p>
        </p:txBody>
      </p:sp>
      <p:pic>
        <p:nvPicPr>
          <p:cNvPr id="27653"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1828800"/>
            <a:ext cx="2584450" cy="3886200"/>
          </a:xfrm>
          <a:prstGeom prst="rect">
            <a:avLst/>
          </a:prstGeom>
          <a:noFill/>
          <a:ln w="9525">
            <a:noFill/>
            <a:miter lim="800000"/>
            <a:headEnd/>
            <a:tailEnd/>
          </a:ln>
        </p:spPr>
      </p:pic>
      <p:sp>
        <p:nvSpPr>
          <p:cNvPr id="27654" name="AutoShape 11"/>
          <p:cNvSpPr>
            <a:spLocks noChangeArrowheads="1"/>
          </p:cNvSpPr>
          <p:nvPr/>
        </p:nvSpPr>
        <p:spPr bwMode="auto">
          <a:xfrm>
            <a:off x="7848600" y="533400"/>
            <a:ext cx="1127125" cy="342900"/>
          </a:xfrm>
          <a:prstGeom prst="wedgeRectCallout">
            <a:avLst>
              <a:gd name="adj1" fmla="val -21690"/>
              <a:gd name="adj2" fmla="val 311111"/>
            </a:avLst>
          </a:prstGeom>
          <a:solidFill>
            <a:srgbClr val="FFFF00"/>
          </a:solidFill>
          <a:ln w="9525">
            <a:solidFill>
              <a:srgbClr val="000000"/>
            </a:solidFill>
            <a:miter lim="800000"/>
            <a:headEnd/>
            <a:tailEnd/>
          </a:ln>
        </p:spPr>
        <p:txBody>
          <a:bodyPr/>
          <a:lstStyle/>
          <a:p>
            <a:r>
              <a:rPr lang="en-US" sz="2000" b="1"/>
              <a:t>1. HUE</a:t>
            </a:r>
          </a:p>
        </p:txBody>
      </p:sp>
      <p:sp>
        <p:nvSpPr>
          <p:cNvPr id="27655" name="AutoShape 12"/>
          <p:cNvSpPr>
            <a:spLocks noChangeArrowheads="1"/>
          </p:cNvSpPr>
          <p:nvPr/>
        </p:nvSpPr>
        <p:spPr bwMode="auto">
          <a:xfrm>
            <a:off x="7620000" y="4572000"/>
            <a:ext cx="1524000" cy="342900"/>
          </a:xfrm>
          <a:prstGeom prst="wedgeRectCallout">
            <a:avLst>
              <a:gd name="adj1" fmla="val -39167"/>
              <a:gd name="adj2" fmla="val 193981"/>
            </a:avLst>
          </a:prstGeom>
          <a:solidFill>
            <a:srgbClr val="FFFF00"/>
          </a:solidFill>
          <a:ln w="9525">
            <a:solidFill>
              <a:srgbClr val="000000"/>
            </a:solidFill>
            <a:miter lim="800000"/>
            <a:headEnd/>
            <a:tailEnd/>
          </a:ln>
        </p:spPr>
        <p:txBody>
          <a:bodyPr/>
          <a:lstStyle/>
          <a:p>
            <a:r>
              <a:rPr lang="en-US" b="1"/>
              <a:t>3. CHROMA</a:t>
            </a:r>
          </a:p>
        </p:txBody>
      </p:sp>
      <p:sp>
        <p:nvSpPr>
          <p:cNvPr id="27656" name="AutoShape 13"/>
          <p:cNvSpPr>
            <a:spLocks noChangeArrowheads="1"/>
          </p:cNvSpPr>
          <p:nvPr/>
        </p:nvSpPr>
        <p:spPr bwMode="auto">
          <a:xfrm>
            <a:off x="5486400" y="5867400"/>
            <a:ext cx="1371600" cy="342900"/>
          </a:xfrm>
          <a:prstGeom prst="wedgeRectCallout">
            <a:avLst>
              <a:gd name="adj1" fmla="val -1157"/>
              <a:gd name="adj2" fmla="val -512963"/>
            </a:avLst>
          </a:prstGeom>
          <a:solidFill>
            <a:srgbClr val="FFFF00"/>
          </a:solidFill>
          <a:ln w="9525">
            <a:solidFill>
              <a:srgbClr val="000000"/>
            </a:solidFill>
            <a:miter lim="800000"/>
            <a:headEnd/>
            <a:tailEnd/>
          </a:ln>
        </p:spPr>
        <p:txBody>
          <a:bodyPr/>
          <a:lstStyle/>
          <a:p>
            <a:r>
              <a:rPr lang="en-US" b="1"/>
              <a:t>2. VALUE</a:t>
            </a:r>
          </a:p>
        </p:txBody>
      </p:sp>
      <p:sp>
        <p:nvSpPr>
          <p:cNvPr id="27657" name="TextBox 8"/>
          <p:cNvSpPr txBox="1">
            <a:spLocks noChangeArrowheads="1"/>
          </p:cNvSpPr>
          <p:nvPr/>
        </p:nvSpPr>
        <p:spPr bwMode="auto">
          <a:xfrm>
            <a:off x="3048000" y="6248400"/>
            <a:ext cx="5673725" cy="369888"/>
          </a:xfrm>
          <a:prstGeom prst="rect">
            <a:avLst/>
          </a:prstGeom>
          <a:noFill/>
          <a:ln w="9525">
            <a:noFill/>
            <a:miter lim="800000"/>
            <a:headEnd/>
            <a:tailEnd/>
          </a:ln>
        </p:spPr>
        <p:txBody>
          <a:bodyPr wrap="none">
            <a:spAutoFit/>
          </a:bodyPr>
          <a:lstStyle/>
          <a:p>
            <a:r>
              <a:rPr lang="en-US"/>
              <a:t>“Value” is the “vertical” column; “Ch</a:t>
            </a:r>
            <a:r>
              <a:rPr lang="en-US" b="1" u="sng"/>
              <a:t>ro</a:t>
            </a:r>
            <a:r>
              <a:rPr lang="en-US"/>
              <a:t>ma” is the “row.”</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228600" y="0"/>
            <a:ext cx="8540750" cy="1143000"/>
          </a:xfrm>
        </p:spPr>
        <p:txBody>
          <a:bodyPr/>
          <a:lstStyle/>
          <a:p>
            <a:pPr eaLnBrk="1" hangingPunct="1">
              <a:defRPr/>
            </a:pPr>
            <a:r>
              <a:rPr lang="en-US" dirty="0" smtClean="0">
                <a:solidFill>
                  <a:schemeClr val="hlink"/>
                </a:solidFill>
              </a:rPr>
              <a:t>References</a:t>
            </a:r>
          </a:p>
        </p:txBody>
      </p:sp>
      <p:sp>
        <p:nvSpPr>
          <p:cNvPr id="47107" name="Rectangle 3"/>
          <p:cNvSpPr>
            <a:spLocks noGrp="1" noRot="1" noChangeArrowheads="1"/>
          </p:cNvSpPr>
          <p:nvPr>
            <p:ph idx="1"/>
          </p:nvPr>
        </p:nvSpPr>
        <p:spPr>
          <a:xfrm>
            <a:off x="304800" y="990600"/>
            <a:ext cx="8540750" cy="5867400"/>
          </a:xfrm>
        </p:spPr>
        <p:txBody>
          <a:bodyPr/>
          <a:lstStyle/>
          <a:p>
            <a:pPr eaLnBrk="1" hangingPunct="1">
              <a:lnSpc>
                <a:spcPct val="90000"/>
              </a:lnSpc>
              <a:defRPr/>
            </a:pPr>
            <a:r>
              <a:rPr lang="en-US" sz="2800" dirty="0" smtClean="0">
                <a:solidFill>
                  <a:schemeClr val="hlink"/>
                </a:solidFill>
              </a:rPr>
              <a:t>Ag Handbook 296, Land Resource Regions and Major Land Resource Areas of the United States, USDA-NRCS (available at </a:t>
            </a:r>
            <a:r>
              <a:rPr lang="en-US" sz="2800" dirty="0" smtClean="0">
                <a:hlinkClick r:id="rId3"/>
              </a:rPr>
              <a:t>http://soils.usda.gov/survey/geography/mlra/index.html</a:t>
            </a:r>
            <a:r>
              <a:rPr lang="en-US" sz="2800" dirty="0" smtClean="0"/>
              <a:t> </a:t>
            </a:r>
            <a:r>
              <a:rPr lang="en-US" sz="2800" dirty="0" smtClean="0">
                <a:solidFill>
                  <a:schemeClr val="hlink"/>
                </a:solidFill>
              </a:rPr>
              <a:t>)</a:t>
            </a:r>
          </a:p>
          <a:p>
            <a:pPr eaLnBrk="1" hangingPunct="1">
              <a:lnSpc>
                <a:spcPct val="90000"/>
              </a:lnSpc>
              <a:defRPr/>
            </a:pPr>
            <a:r>
              <a:rPr lang="en-US" sz="2800" u="sng" dirty="0" smtClean="0">
                <a:solidFill>
                  <a:schemeClr val="hlink"/>
                </a:solidFill>
              </a:rPr>
              <a:t>Essentials of Physical Geography,</a:t>
            </a:r>
            <a:r>
              <a:rPr lang="en-US" sz="2800" dirty="0" smtClean="0">
                <a:solidFill>
                  <a:schemeClr val="hlink"/>
                </a:solidFill>
              </a:rPr>
              <a:t> by </a:t>
            </a:r>
            <a:r>
              <a:rPr lang="en-US" sz="2800" dirty="0" err="1" smtClean="0">
                <a:solidFill>
                  <a:schemeClr val="hlink"/>
                </a:solidFill>
              </a:rPr>
              <a:t>Gabler</a:t>
            </a:r>
            <a:r>
              <a:rPr lang="en-US" sz="2800" dirty="0" smtClean="0">
                <a:solidFill>
                  <a:schemeClr val="hlink"/>
                </a:solidFill>
              </a:rPr>
              <a:t>, Sager, Brazier and Wise</a:t>
            </a:r>
            <a:endParaRPr lang="en-US" sz="2800" u="sng" dirty="0" smtClean="0">
              <a:solidFill>
                <a:schemeClr val="hlink"/>
              </a:solidFill>
            </a:endParaRPr>
          </a:p>
          <a:p>
            <a:pPr eaLnBrk="1" hangingPunct="1">
              <a:lnSpc>
                <a:spcPct val="90000"/>
              </a:lnSpc>
              <a:defRPr/>
            </a:pPr>
            <a:r>
              <a:rPr lang="en-US" sz="2800" i="1" u="sng" dirty="0" smtClean="0">
                <a:solidFill>
                  <a:schemeClr val="hlink"/>
                </a:solidFill>
              </a:rPr>
              <a:t>Field Book for Describing and Sampling Soils</a:t>
            </a:r>
            <a:r>
              <a:rPr lang="en-US" sz="2800" dirty="0" smtClean="0">
                <a:solidFill>
                  <a:schemeClr val="hlink"/>
                </a:solidFill>
              </a:rPr>
              <a:t>, by </a:t>
            </a:r>
            <a:r>
              <a:rPr lang="en-US" sz="2800" dirty="0" err="1" smtClean="0">
                <a:solidFill>
                  <a:schemeClr val="hlink"/>
                </a:solidFill>
              </a:rPr>
              <a:t>Schoeneberger</a:t>
            </a:r>
            <a:r>
              <a:rPr lang="en-US" sz="2800" dirty="0" smtClean="0">
                <a:solidFill>
                  <a:schemeClr val="hlink"/>
                </a:solidFill>
              </a:rPr>
              <a:t>, </a:t>
            </a:r>
            <a:r>
              <a:rPr lang="en-US" sz="2800" dirty="0" err="1" smtClean="0">
                <a:solidFill>
                  <a:schemeClr val="hlink"/>
                </a:solidFill>
              </a:rPr>
              <a:t>Wysocki</a:t>
            </a:r>
            <a:r>
              <a:rPr lang="en-US" sz="2800" dirty="0" smtClean="0">
                <a:solidFill>
                  <a:schemeClr val="hlink"/>
                </a:solidFill>
              </a:rPr>
              <a:t>, </a:t>
            </a:r>
            <a:r>
              <a:rPr lang="en-US" sz="2800" dirty="0" err="1" smtClean="0">
                <a:solidFill>
                  <a:schemeClr val="hlink"/>
                </a:solidFill>
              </a:rPr>
              <a:t>Benham</a:t>
            </a:r>
            <a:r>
              <a:rPr lang="en-US" sz="2800" dirty="0" smtClean="0">
                <a:solidFill>
                  <a:schemeClr val="hlink"/>
                </a:solidFill>
              </a:rPr>
              <a:t> and </a:t>
            </a:r>
            <a:r>
              <a:rPr lang="en-US" sz="2800" dirty="0" err="1" smtClean="0">
                <a:solidFill>
                  <a:schemeClr val="hlink"/>
                </a:solidFill>
              </a:rPr>
              <a:t>Broderson</a:t>
            </a:r>
            <a:endParaRPr lang="en-US" sz="2800" dirty="0" smtClean="0">
              <a:solidFill>
                <a:schemeClr val="hlink"/>
              </a:solidFill>
            </a:endParaRPr>
          </a:p>
          <a:p>
            <a:pPr eaLnBrk="1" hangingPunct="1">
              <a:lnSpc>
                <a:spcPct val="90000"/>
              </a:lnSpc>
              <a:defRPr/>
            </a:pPr>
            <a:r>
              <a:rPr lang="en-US" sz="2800" i="1" u="sng" dirty="0" smtClean="0">
                <a:solidFill>
                  <a:schemeClr val="hlink"/>
                </a:solidFill>
              </a:rPr>
              <a:t>The Nature and Properties of Soils</a:t>
            </a:r>
            <a:r>
              <a:rPr lang="en-US" sz="2800" dirty="0" smtClean="0">
                <a:solidFill>
                  <a:schemeClr val="hlink"/>
                </a:solidFill>
              </a:rPr>
              <a:t>, by Brady</a:t>
            </a:r>
          </a:p>
          <a:p>
            <a:pPr eaLnBrk="1" hangingPunct="1">
              <a:lnSpc>
                <a:spcPct val="80000"/>
              </a:lnSpc>
              <a:defRPr/>
            </a:pPr>
            <a:r>
              <a:rPr lang="en-US" sz="2800" i="1" u="sng" dirty="0" smtClean="0">
                <a:solidFill>
                  <a:schemeClr val="hlink"/>
                </a:solidFill>
              </a:rPr>
              <a:t>Soil Survey of Upshur and Gregg Counties, Texas</a:t>
            </a:r>
            <a:r>
              <a:rPr lang="en-US" sz="2800" dirty="0" smtClean="0">
                <a:solidFill>
                  <a:schemeClr val="hlink"/>
                </a:solidFill>
              </a:rPr>
              <a:t>, by Galloway</a:t>
            </a:r>
            <a:r>
              <a:rPr lang="en-US" sz="2800" i="1" u="sng" dirty="0" smtClean="0">
                <a:solidFill>
                  <a:schemeClr val="hlink"/>
                </a:solidFill>
              </a:rPr>
              <a:t> </a:t>
            </a:r>
          </a:p>
          <a:p>
            <a:pPr eaLnBrk="1" hangingPunct="1">
              <a:lnSpc>
                <a:spcPct val="90000"/>
              </a:lnSpc>
              <a:defRPr/>
            </a:pPr>
            <a:r>
              <a:rPr lang="en-US" sz="2800" dirty="0" smtClean="0">
                <a:hlinkClick r:id="rId4"/>
              </a:rPr>
              <a:t>http://en.wikipedia.org/wiki/Drainage_basin</a:t>
            </a:r>
            <a:endParaRPr lang="en-US" sz="2800" dirty="0" smtClean="0"/>
          </a:p>
          <a:p>
            <a:pPr eaLnBrk="1" hangingPunct="1">
              <a:lnSpc>
                <a:spcPct val="90000"/>
              </a:lnSpc>
              <a:defRPr/>
            </a:pPr>
            <a:endParaRPr lang="en-US" sz="2800" dirty="0" smtClean="0">
              <a:solidFill>
                <a:schemeClr val="hlink"/>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228600" y="0"/>
            <a:ext cx="8540750" cy="1143000"/>
          </a:xfrm>
        </p:spPr>
        <p:txBody>
          <a:bodyPr/>
          <a:lstStyle/>
          <a:p>
            <a:pPr eaLnBrk="1" hangingPunct="1">
              <a:defRPr/>
            </a:pPr>
            <a:r>
              <a:rPr lang="en-US" dirty="0" smtClean="0">
                <a:solidFill>
                  <a:schemeClr val="hlink"/>
                </a:solidFill>
              </a:rPr>
              <a:t>References continued…</a:t>
            </a:r>
          </a:p>
        </p:txBody>
      </p:sp>
      <p:sp>
        <p:nvSpPr>
          <p:cNvPr id="47107" name="Rectangle 3"/>
          <p:cNvSpPr>
            <a:spLocks noGrp="1" noRot="1" noChangeArrowheads="1"/>
          </p:cNvSpPr>
          <p:nvPr>
            <p:ph idx="1"/>
          </p:nvPr>
        </p:nvSpPr>
        <p:spPr>
          <a:xfrm>
            <a:off x="304800" y="990600"/>
            <a:ext cx="8540750" cy="5867400"/>
          </a:xfrm>
        </p:spPr>
        <p:txBody>
          <a:bodyPr/>
          <a:lstStyle/>
          <a:p>
            <a:pPr eaLnBrk="1" hangingPunct="1">
              <a:lnSpc>
                <a:spcPct val="80000"/>
              </a:lnSpc>
              <a:defRPr/>
            </a:pPr>
            <a:r>
              <a:rPr lang="en-US" sz="2800" dirty="0" smtClean="0">
                <a:solidFill>
                  <a:schemeClr val="hlink"/>
                </a:solidFill>
                <a:hlinkClick r:id="rId3"/>
              </a:rPr>
              <a:t>http://milan.tennessee.edu/</a:t>
            </a:r>
            <a:r>
              <a:rPr lang="en-US" sz="2800" dirty="0" smtClean="0">
                <a:solidFill>
                  <a:schemeClr val="hlink"/>
                </a:solidFill>
              </a:rPr>
              <a:t> </a:t>
            </a:r>
          </a:p>
          <a:p>
            <a:pPr eaLnBrk="1" hangingPunct="1">
              <a:lnSpc>
                <a:spcPct val="80000"/>
              </a:lnSpc>
              <a:defRPr/>
            </a:pPr>
            <a:r>
              <a:rPr lang="en-US" sz="2800" dirty="0" smtClean="0">
                <a:solidFill>
                  <a:schemeClr val="hlink"/>
                </a:solidFill>
                <a:hlinkClick r:id="rId4"/>
              </a:rPr>
              <a:t>http://munsell.com/</a:t>
            </a:r>
            <a:endParaRPr lang="en-US" sz="2800" dirty="0" smtClean="0">
              <a:solidFill>
                <a:schemeClr val="hlink"/>
              </a:solidFill>
            </a:endParaRPr>
          </a:p>
          <a:p>
            <a:pPr eaLnBrk="1" hangingPunct="1">
              <a:lnSpc>
                <a:spcPct val="80000"/>
              </a:lnSpc>
              <a:defRPr/>
            </a:pPr>
            <a:r>
              <a:rPr lang="en-US" sz="2800" dirty="0" smtClean="0">
                <a:solidFill>
                  <a:schemeClr val="hlink"/>
                </a:solidFill>
                <a:hlinkClick r:id="rId5"/>
              </a:rPr>
              <a:t>http://photogallery.nrcs.usda.gov/Index.asp</a:t>
            </a:r>
            <a:endParaRPr lang="en-US" sz="2800" dirty="0" smtClean="0">
              <a:solidFill>
                <a:schemeClr val="hlink"/>
              </a:solidFill>
            </a:endParaRPr>
          </a:p>
          <a:p>
            <a:pPr eaLnBrk="1" hangingPunct="1">
              <a:lnSpc>
                <a:spcPct val="80000"/>
              </a:lnSpc>
              <a:defRPr/>
            </a:pPr>
            <a:r>
              <a:rPr lang="en-US" sz="2800" dirty="0" smtClean="0">
                <a:solidFill>
                  <a:schemeClr val="hlink"/>
                </a:solidFill>
                <a:hlinkClick r:id="rId6"/>
              </a:rPr>
              <a:t>http://soilcrop.tamu.edu/</a:t>
            </a:r>
            <a:endParaRPr lang="en-US" sz="2800" dirty="0" smtClean="0">
              <a:solidFill>
                <a:schemeClr val="hlink"/>
              </a:solidFill>
            </a:endParaRPr>
          </a:p>
          <a:p>
            <a:pPr eaLnBrk="1" hangingPunct="1">
              <a:lnSpc>
                <a:spcPct val="80000"/>
              </a:lnSpc>
              <a:defRPr/>
            </a:pPr>
            <a:r>
              <a:rPr lang="en-US" sz="2800" dirty="0" smtClean="0">
                <a:solidFill>
                  <a:schemeClr val="hlink"/>
                </a:solidFill>
                <a:hlinkClick r:id="rId7"/>
              </a:rPr>
              <a:t>http://soildatamart.nrcs.usda.gov/</a:t>
            </a:r>
            <a:endParaRPr lang="en-US" sz="2800" dirty="0" smtClean="0">
              <a:solidFill>
                <a:schemeClr val="hlink"/>
              </a:solidFill>
            </a:endParaRPr>
          </a:p>
          <a:p>
            <a:pPr eaLnBrk="1" hangingPunct="1">
              <a:lnSpc>
                <a:spcPct val="80000"/>
              </a:lnSpc>
              <a:defRPr/>
            </a:pPr>
            <a:r>
              <a:rPr lang="en-US" sz="2800" dirty="0" smtClean="0">
                <a:solidFill>
                  <a:schemeClr val="hlink"/>
                </a:solidFill>
                <a:hlinkClick r:id="rId8"/>
              </a:rPr>
              <a:t>http://soils.usda.gov/</a:t>
            </a:r>
            <a:endParaRPr lang="en-US" sz="2800" dirty="0" smtClean="0">
              <a:solidFill>
                <a:schemeClr val="hlink"/>
              </a:solidFill>
            </a:endParaRPr>
          </a:p>
          <a:p>
            <a:pPr eaLnBrk="1" hangingPunct="1">
              <a:lnSpc>
                <a:spcPct val="80000"/>
              </a:lnSpc>
              <a:defRPr/>
            </a:pPr>
            <a:r>
              <a:rPr lang="en-US" sz="2800" dirty="0" smtClean="0">
                <a:solidFill>
                  <a:schemeClr val="hlink"/>
                </a:solidFill>
                <a:hlinkClick r:id="rId9"/>
              </a:rPr>
              <a:t>http://tpwd.state.tx.us/</a:t>
            </a:r>
            <a:endParaRPr lang="en-US" sz="2800" dirty="0" smtClean="0">
              <a:solidFill>
                <a:schemeClr val="hlink"/>
              </a:solidFill>
            </a:endParaRPr>
          </a:p>
          <a:p>
            <a:pPr eaLnBrk="1" hangingPunct="1">
              <a:lnSpc>
                <a:spcPct val="80000"/>
              </a:lnSpc>
              <a:defRPr/>
            </a:pPr>
            <a:r>
              <a:rPr lang="en-US" sz="2800" dirty="0" smtClean="0">
                <a:hlinkClick r:id="rId10"/>
              </a:rPr>
              <a:t>http://www.beg.utexas.edu/</a:t>
            </a:r>
            <a:endParaRPr lang="en-US" sz="2800" dirty="0" smtClean="0"/>
          </a:p>
          <a:p>
            <a:pPr eaLnBrk="1" hangingPunct="1">
              <a:lnSpc>
                <a:spcPct val="90000"/>
              </a:lnSpc>
              <a:defRPr/>
            </a:pPr>
            <a:r>
              <a:rPr lang="en-US" sz="2800" dirty="0" smtClean="0">
                <a:solidFill>
                  <a:schemeClr val="hlink"/>
                </a:solidFill>
                <a:hlinkClick r:id="rId11"/>
              </a:rPr>
              <a:t>http://www.epa.gov/</a:t>
            </a:r>
            <a:endParaRPr lang="en-US" sz="2800" dirty="0" smtClean="0">
              <a:solidFill>
                <a:schemeClr val="hlink"/>
              </a:solidFill>
            </a:endParaRPr>
          </a:p>
          <a:p>
            <a:pPr eaLnBrk="1" hangingPunct="1">
              <a:lnSpc>
                <a:spcPct val="90000"/>
              </a:lnSpc>
              <a:defRPr/>
            </a:pPr>
            <a:r>
              <a:rPr lang="en-US" sz="2800" dirty="0" smtClean="0">
                <a:solidFill>
                  <a:schemeClr val="hlink"/>
                </a:solidFill>
                <a:hlinkClick r:id="rId12"/>
              </a:rPr>
              <a:t>http://www.flickr.com/photos/</a:t>
            </a:r>
            <a:endParaRPr lang="en-US" sz="2800" dirty="0" smtClean="0">
              <a:solidFill>
                <a:schemeClr val="hlink"/>
              </a:solidFill>
            </a:endParaRPr>
          </a:p>
          <a:p>
            <a:pPr eaLnBrk="1" hangingPunct="1">
              <a:lnSpc>
                <a:spcPct val="90000"/>
              </a:lnSpc>
              <a:defRPr/>
            </a:pPr>
            <a:r>
              <a:rPr lang="en-US" sz="2800" dirty="0" smtClean="0">
                <a:solidFill>
                  <a:schemeClr val="hlink"/>
                </a:solidFill>
              </a:rPr>
              <a:t>http://www.lib.utexas.edu/</a:t>
            </a:r>
          </a:p>
          <a:p>
            <a:pPr eaLnBrk="1" hangingPunct="1">
              <a:lnSpc>
                <a:spcPct val="90000"/>
              </a:lnSpc>
              <a:defRPr/>
            </a:pPr>
            <a:r>
              <a:rPr lang="en-US" sz="2800" dirty="0" smtClean="0">
                <a:solidFill>
                  <a:schemeClr val="hlink"/>
                </a:solidFill>
                <a:hlinkClick r:id="rId13"/>
              </a:rPr>
              <a:t>http://www.tx.nrcs.usda.gov/</a:t>
            </a:r>
            <a:endParaRPr lang="en-US" sz="2800" dirty="0" smtClean="0">
              <a:solidFill>
                <a:schemeClr val="hlink"/>
              </a:solidFill>
            </a:endParaRPr>
          </a:p>
          <a:p>
            <a:pPr eaLnBrk="1" hangingPunct="1">
              <a:lnSpc>
                <a:spcPct val="90000"/>
              </a:lnSpc>
              <a:defRPr/>
            </a:pPr>
            <a:endParaRPr lang="en-US" sz="2800" dirty="0" smtClean="0">
              <a:solidFill>
                <a:schemeClr val="hlink"/>
              </a:solidFill>
            </a:endParaRPr>
          </a:p>
          <a:p>
            <a:pPr eaLnBrk="1" hangingPunct="1">
              <a:lnSpc>
                <a:spcPct val="90000"/>
              </a:lnSpc>
              <a:defRPr/>
            </a:pPr>
            <a:endParaRPr lang="en-US" sz="2800" dirty="0" smtClean="0">
              <a:solidFill>
                <a:schemeClr val="hlink"/>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146050"/>
            <a:ext cx="9144000" cy="701675"/>
          </a:xfrm>
          <a:prstGeom prst="rect">
            <a:avLst/>
          </a:prstGeom>
          <a:noFill/>
          <a:ln w="9525">
            <a:noFill/>
            <a:miter lim="800000"/>
            <a:headEnd/>
            <a:tailEnd/>
          </a:ln>
        </p:spPr>
        <p:txBody>
          <a:bodyPr>
            <a:spAutoFit/>
          </a:bodyPr>
          <a:lstStyle/>
          <a:p>
            <a:pPr algn="ctr"/>
            <a:r>
              <a:rPr lang="en-US" sz="4000" b="1"/>
              <a:t>The Three SOIL Particle Sizes</a:t>
            </a:r>
          </a:p>
        </p:txBody>
      </p:sp>
      <p:sp>
        <p:nvSpPr>
          <p:cNvPr id="22531" name="Rectangle 3"/>
          <p:cNvSpPr>
            <a:spLocks noChangeArrowheads="1"/>
          </p:cNvSpPr>
          <p:nvPr/>
        </p:nvSpPr>
        <p:spPr bwMode="auto">
          <a:xfrm>
            <a:off x="457200" y="1066800"/>
            <a:ext cx="4953000" cy="4800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dirty="0"/>
              <a:t>Sand size particles are the largest of the soil particles - feels gritty - compare it to the size of a baseball</a:t>
            </a:r>
          </a:p>
          <a:p>
            <a:pPr marL="342900" indent="-342900">
              <a:lnSpc>
                <a:spcPct val="90000"/>
              </a:lnSpc>
              <a:spcBef>
                <a:spcPct val="20000"/>
              </a:spcBef>
              <a:buFontTx/>
              <a:buChar char="•"/>
            </a:pPr>
            <a:endParaRPr lang="en-US" sz="1200" b="1" dirty="0"/>
          </a:p>
          <a:p>
            <a:pPr marL="342900" indent="-342900">
              <a:lnSpc>
                <a:spcPct val="90000"/>
              </a:lnSpc>
              <a:spcBef>
                <a:spcPct val="20000"/>
              </a:spcBef>
              <a:buFontTx/>
              <a:buChar char="•"/>
            </a:pPr>
            <a:r>
              <a:rPr lang="en-US" sz="2400" dirty="0"/>
              <a:t>Silt size particles are intermediate in size  - has a smooth, talcum powder feel - compare it to the size of a marble</a:t>
            </a:r>
          </a:p>
          <a:p>
            <a:pPr marL="342900" indent="-342900">
              <a:lnSpc>
                <a:spcPct val="90000"/>
              </a:lnSpc>
              <a:spcBef>
                <a:spcPct val="20000"/>
              </a:spcBef>
              <a:buFontTx/>
              <a:buChar char="•"/>
            </a:pPr>
            <a:endParaRPr lang="en-US" sz="1200" dirty="0"/>
          </a:p>
          <a:p>
            <a:pPr marL="342900" indent="-342900">
              <a:lnSpc>
                <a:spcPct val="90000"/>
              </a:lnSpc>
              <a:spcBef>
                <a:spcPct val="20000"/>
              </a:spcBef>
              <a:buFontTx/>
              <a:buChar char="•"/>
            </a:pPr>
            <a:r>
              <a:rPr lang="en-US" sz="2400" dirty="0"/>
              <a:t>Clay size particles the smallest - feels sticky and plastic when wet - compare it to the size of a BB</a:t>
            </a:r>
          </a:p>
          <a:p>
            <a:pPr marL="342900" indent="-342900">
              <a:lnSpc>
                <a:spcPct val="90000"/>
              </a:lnSpc>
              <a:spcBef>
                <a:spcPct val="20000"/>
              </a:spcBef>
              <a:buFontTx/>
              <a:buChar char="•"/>
            </a:pPr>
            <a:endParaRPr lang="en-US" sz="2400" dirty="0"/>
          </a:p>
        </p:txBody>
      </p:sp>
      <p:sp>
        <p:nvSpPr>
          <p:cNvPr id="22532" name="Oval 4"/>
          <p:cNvSpPr>
            <a:spLocks noChangeArrowheads="1"/>
          </p:cNvSpPr>
          <p:nvPr/>
        </p:nvSpPr>
        <p:spPr bwMode="auto">
          <a:xfrm>
            <a:off x="5562600" y="1981200"/>
            <a:ext cx="2895600" cy="2819400"/>
          </a:xfrm>
          <a:prstGeom prst="ellipse">
            <a:avLst/>
          </a:prstGeom>
          <a:solidFill>
            <a:srgbClr val="333399"/>
          </a:solidFill>
          <a:ln w="9525">
            <a:solidFill>
              <a:schemeClr val="tx1"/>
            </a:solidFill>
            <a:round/>
            <a:headEnd/>
            <a:tailEnd/>
          </a:ln>
        </p:spPr>
        <p:txBody>
          <a:bodyPr wrap="none" anchor="ctr"/>
          <a:lstStyle/>
          <a:p>
            <a:endParaRPr lang="en-US"/>
          </a:p>
        </p:txBody>
      </p:sp>
      <p:sp>
        <p:nvSpPr>
          <p:cNvPr id="22533" name="Oval 5"/>
          <p:cNvSpPr>
            <a:spLocks noChangeArrowheads="1"/>
          </p:cNvSpPr>
          <p:nvPr/>
        </p:nvSpPr>
        <p:spPr bwMode="auto">
          <a:xfrm>
            <a:off x="6705600" y="4191000"/>
            <a:ext cx="609600" cy="609600"/>
          </a:xfrm>
          <a:prstGeom prst="ellipse">
            <a:avLst/>
          </a:prstGeom>
          <a:solidFill>
            <a:schemeClr val="bg1"/>
          </a:solidFill>
          <a:ln w="9525">
            <a:solidFill>
              <a:schemeClr val="tx1"/>
            </a:solidFill>
            <a:round/>
            <a:headEnd/>
            <a:tailEnd/>
          </a:ln>
        </p:spPr>
        <p:txBody>
          <a:bodyPr wrap="none" anchor="ctr"/>
          <a:lstStyle/>
          <a:p>
            <a:endParaRPr lang="en-US"/>
          </a:p>
        </p:txBody>
      </p:sp>
      <p:sp>
        <p:nvSpPr>
          <p:cNvPr id="22534" name="Oval 6"/>
          <p:cNvSpPr>
            <a:spLocks noChangeArrowheads="1"/>
          </p:cNvSpPr>
          <p:nvPr/>
        </p:nvSpPr>
        <p:spPr bwMode="auto">
          <a:xfrm>
            <a:off x="69342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 name="Text Box 6"/>
          <p:cNvSpPr txBox="1">
            <a:spLocks noChangeArrowheads="1"/>
          </p:cNvSpPr>
          <p:nvPr/>
        </p:nvSpPr>
        <p:spPr bwMode="auto">
          <a:xfrm>
            <a:off x="0" y="5732532"/>
            <a:ext cx="9144000" cy="707886"/>
          </a:xfrm>
          <a:prstGeom prst="rect">
            <a:avLst/>
          </a:prstGeom>
          <a:noFill/>
          <a:ln w="9525">
            <a:noFill/>
            <a:miter lim="800000"/>
            <a:headEnd/>
            <a:tailEnd/>
          </a:ln>
        </p:spPr>
        <p:txBody>
          <a:bodyPr>
            <a:spAutoFit/>
          </a:bodyPr>
          <a:lstStyle/>
          <a:p>
            <a:pPr algn="ctr"/>
            <a:r>
              <a:rPr lang="en-US" sz="4000" b="1" dirty="0" smtClean="0"/>
              <a:t>How </a:t>
            </a:r>
            <a:r>
              <a:rPr lang="en-US" sz="4000" b="1" dirty="0"/>
              <a:t>do I find soil textures?</a:t>
            </a:r>
          </a:p>
        </p:txBody>
      </p:sp>
    </p:spTree>
    <p:extLst>
      <p:ext uri="{BB962C8B-B14F-4D97-AF65-F5344CB8AC3E}">
        <p14:creationId xmlns:p14="http://schemas.microsoft.com/office/powerpoint/2010/main" val="2208524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screen"/>
          <a:srcRect/>
          <a:stretch>
            <a:fillRect/>
          </a:stretch>
        </p:blipFill>
        <p:spPr bwMode="auto">
          <a:xfrm>
            <a:off x="0" y="0"/>
            <a:ext cx="9194800" cy="6858000"/>
          </a:xfrm>
          <a:prstGeom prst="rect">
            <a:avLst/>
          </a:prstGeom>
          <a:noFill/>
          <a:ln w="9525">
            <a:noFill/>
            <a:miter lim="800000"/>
            <a:headEnd/>
            <a:tailEnd/>
          </a:ln>
        </p:spPr>
      </p:pic>
      <p:sp>
        <p:nvSpPr>
          <p:cNvPr id="4" name="Rectangle 3"/>
          <p:cNvSpPr txBox="1">
            <a:spLocks noRot="1"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defRPr/>
            </a:pPr>
            <a:r>
              <a:rPr lang="en-US" sz="3200" dirty="0">
                <a:latin typeface="+mn-lt"/>
              </a:rPr>
              <a:t>USDA-Natural Resources Conservation Service </a:t>
            </a:r>
          </a:p>
          <a:p>
            <a:pPr marL="742950" lvl="1" indent="-285750">
              <a:lnSpc>
                <a:spcPct val="90000"/>
              </a:lnSpc>
              <a:spcBef>
                <a:spcPct val="20000"/>
              </a:spcBef>
              <a:buFont typeface="Arial" charset="0"/>
              <a:buChar char="–"/>
              <a:defRPr/>
            </a:pPr>
            <a:r>
              <a:rPr lang="en-US" sz="2800" dirty="0">
                <a:latin typeface="+mn-lt"/>
              </a:rPr>
              <a:t>Dennis Brezina, Resource Soil Scientist</a:t>
            </a:r>
          </a:p>
          <a:p>
            <a:pPr marL="742950" lvl="1" indent="-285750">
              <a:lnSpc>
                <a:spcPct val="90000"/>
              </a:lnSpc>
              <a:spcBef>
                <a:spcPct val="20000"/>
              </a:spcBef>
              <a:buFont typeface="Wingdings" pitchFamily="2" charset="2"/>
              <a:buNone/>
              <a:defRPr/>
            </a:pPr>
            <a:r>
              <a:rPr lang="en-US" sz="2800" dirty="0">
                <a:latin typeface="+mn-lt"/>
              </a:rPr>
              <a:t>	Bryan Area Office=979-846-0757 ext. 3</a:t>
            </a:r>
          </a:p>
          <a:p>
            <a:pPr marL="742950" lvl="1" indent="-285750">
              <a:lnSpc>
                <a:spcPct val="90000"/>
              </a:lnSpc>
              <a:spcBef>
                <a:spcPct val="20000"/>
              </a:spcBef>
              <a:buFont typeface="Wingdings" pitchFamily="2" charset="2"/>
              <a:buNone/>
              <a:defRPr/>
            </a:pPr>
            <a:r>
              <a:rPr lang="en-US" sz="2800" dirty="0">
                <a:latin typeface="+mn-lt"/>
              </a:rPr>
              <a:t>	1716 Briarcrest Drive, suite 510</a:t>
            </a:r>
          </a:p>
          <a:p>
            <a:pPr marL="742950" lvl="1" indent="-285750">
              <a:lnSpc>
                <a:spcPct val="90000"/>
              </a:lnSpc>
              <a:spcBef>
                <a:spcPct val="20000"/>
              </a:spcBef>
              <a:buFont typeface="Wingdings" pitchFamily="2" charset="2"/>
              <a:buNone/>
              <a:defRPr/>
            </a:pPr>
            <a:r>
              <a:rPr lang="en-US" sz="2800" dirty="0">
                <a:latin typeface="+mn-lt"/>
              </a:rPr>
              <a:t>	Bryan, TX  77802</a:t>
            </a:r>
          </a:p>
          <a:p>
            <a:pPr marL="742950" lvl="1" indent="-285750">
              <a:lnSpc>
                <a:spcPct val="90000"/>
              </a:lnSpc>
              <a:spcBef>
                <a:spcPct val="20000"/>
              </a:spcBef>
              <a:buFont typeface="Wingdings" pitchFamily="2" charset="2"/>
              <a:buNone/>
              <a:defRPr/>
            </a:pPr>
            <a:r>
              <a:rPr lang="en-US" sz="2800" dirty="0">
                <a:latin typeface="+mn-lt"/>
              </a:rPr>
              <a:t>	</a:t>
            </a:r>
            <a:r>
              <a:rPr lang="en-US" sz="2800" dirty="0">
                <a:latin typeface="+mn-lt"/>
                <a:hlinkClick r:id="rId3"/>
              </a:rPr>
              <a:t>dennis.brezina@tx.usda.gov</a:t>
            </a:r>
            <a:r>
              <a:rPr lang="en-US" sz="2800" dirty="0">
                <a:latin typeface="+mn-lt"/>
              </a:rPr>
              <a:t>  </a:t>
            </a:r>
          </a:p>
          <a:p>
            <a:pPr marL="742950" lvl="1" indent="-285750">
              <a:lnSpc>
                <a:spcPct val="90000"/>
              </a:lnSpc>
              <a:spcBef>
                <a:spcPct val="20000"/>
              </a:spcBef>
              <a:buFont typeface="Wingdings" pitchFamily="2" charset="2"/>
              <a:buNone/>
              <a:defRPr/>
            </a:pPr>
            <a:endParaRPr lang="en-US" sz="2800" dirty="0">
              <a:latin typeface="+mn-lt"/>
            </a:endParaRPr>
          </a:p>
          <a:p>
            <a:pPr marL="742950" lvl="1" indent="-285750">
              <a:lnSpc>
                <a:spcPct val="90000"/>
              </a:lnSpc>
              <a:spcBef>
                <a:spcPct val="20000"/>
              </a:spcBef>
              <a:buFont typeface="Arial" charset="0"/>
              <a:buChar char="–"/>
              <a:defRPr/>
            </a:pPr>
            <a:r>
              <a:rPr lang="en-US" sz="2800" dirty="0">
                <a:latin typeface="+mn-lt"/>
              </a:rPr>
              <a:t>Temple State Soils Staff=254-742-9850</a:t>
            </a:r>
          </a:p>
        </p:txBody>
      </p:sp>
      <p:sp>
        <p:nvSpPr>
          <p:cNvPr id="5" name="Rectangle 2"/>
          <p:cNvSpPr txBox="1">
            <a:spLocks noRot="1" noChangeArrowheads="1"/>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Contacts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screen"/>
          <a:srcRect/>
          <a:stretch>
            <a:fillRect/>
          </a:stretch>
        </p:blipFill>
        <p:spPr bwMode="auto">
          <a:xfrm>
            <a:off x="0" y="0"/>
            <a:ext cx="9144000" cy="6918325"/>
          </a:xfrm>
          <a:prstGeom prst="rect">
            <a:avLst/>
          </a:prstGeom>
          <a:noFill/>
          <a:ln w="9525">
            <a:noFill/>
            <a:miter lim="800000"/>
            <a:headEnd/>
            <a:tailEnd/>
          </a:ln>
        </p:spPr>
      </p:pic>
      <p:sp>
        <p:nvSpPr>
          <p:cNvPr id="3"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r>
              <a:rPr lang="en-US" sz="3600" b="1" dirty="0">
                <a:solidFill>
                  <a:schemeClr val="tx2"/>
                </a:solidFill>
                <a:effectLst>
                  <a:outerShdw blurRad="38100" dist="38100" dir="2700000" algn="tl">
                    <a:srgbClr val="000000"/>
                  </a:outerShdw>
                </a:effectLst>
              </a:rPr>
              <a:t>USDA Nondiscriminatory Policy...</a:t>
            </a:r>
            <a:endParaRPr lang="en-US" sz="4400" dirty="0">
              <a:solidFill>
                <a:schemeClr val="tx2"/>
              </a:solidFill>
              <a:effectLst>
                <a:outerShdw blurRad="38100" dist="38100" dir="2700000" algn="tl">
                  <a:srgbClr val="000000"/>
                </a:outerShdw>
              </a:effectLst>
            </a:endParaRPr>
          </a:p>
        </p:txBody>
      </p:sp>
      <p:sp>
        <p:nvSpPr>
          <p:cNvPr id="137220" name="Rectangle 12"/>
          <p:cNvSpPr>
            <a:spLocks noChangeArrowheads="1"/>
          </p:cNvSpPr>
          <p:nvPr/>
        </p:nvSpPr>
        <p:spPr bwMode="auto">
          <a:xfrm>
            <a:off x="0" y="1143000"/>
            <a:ext cx="9144000" cy="2895600"/>
          </a:xfrm>
          <a:prstGeom prst="rect">
            <a:avLst/>
          </a:prstGeom>
          <a:noFill/>
          <a:ln w="9525">
            <a:noFill/>
            <a:miter lim="800000"/>
            <a:headEnd/>
            <a:tailEnd/>
          </a:ln>
        </p:spPr>
        <p:txBody>
          <a:bodyPr/>
          <a:lstStyle/>
          <a:p>
            <a:r>
              <a:rPr lang="en-US" sz="1600"/>
              <a:t>	</a:t>
            </a:r>
            <a:r>
              <a:rPr lang="en-US" sz="2000">
                <a:latin typeface="Adobe Garamond Pro" pitchFamily="18" charset="0"/>
              </a:rPr>
              <a:t>The U.S. Department of Agriculture (USDA) prohibits discrimination in all its programs and activities on the basis of race, color, national origin, age, disability, and where applicable, sex, marital status, familial status, parental status, religion, sexual orientation, genetic information, political beliefs, reprisal, or because all or a part of an individual's income is derived from any public assistance program. (Not all prohibited bases apply to all programs.) Persons with disabilities who require alternative means for communication of program information (Braille, large print, audiotape, etc.) should contact USDA's TARGET Center at (202) 720-2600 (voice and TDD). </a:t>
            </a:r>
            <a:endParaRPr lang="en-US" sz="2000"/>
          </a:p>
        </p:txBody>
      </p:sp>
      <p:sp>
        <p:nvSpPr>
          <p:cNvPr id="5" name="Rectangle 11"/>
          <p:cNvSpPr>
            <a:spLocks noChangeArrowheads="1"/>
          </p:cNvSpPr>
          <p:nvPr/>
        </p:nvSpPr>
        <p:spPr bwMode="auto">
          <a:xfrm>
            <a:off x="0" y="3962400"/>
            <a:ext cx="6248400" cy="2743200"/>
          </a:xfrm>
          <a:prstGeom prst="rect">
            <a:avLst/>
          </a:prstGeom>
          <a:noFill/>
          <a:ln w="9525">
            <a:noFill/>
            <a:miter lim="800000"/>
            <a:headEnd/>
            <a:tailEnd/>
          </a:ln>
          <a:effectLst/>
        </p:spPr>
        <p:txBody>
          <a:bodyPr/>
          <a:lstStyle/>
          <a:p>
            <a:pPr marL="342900" indent="-342900">
              <a:spcBef>
                <a:spcPct val="20000"/>
              </a:spcBef>
              <a:buClr>
                <a:schemeClr val="hlink"/>
              </a:buClr>
              <a:buSzPct val="80000"/>
              <a:buFont typeface="Arial" charset="0"/>
              <a:buNone/>
              <a:defRPr/>
            </a:pPr>
            <a:r>
              <a:rPr lang="en-US" sz="1600" i="1" dirty="0">
                <a:effectLst>
                  <a:outerShdw blurRad="38100" dist="38100" dir="2700000" algn="tl">
                    <a:srgbClr val="000000"/>
                  </a:outerShdw>
                </a:effectLst>
              </a:rPr>
              <a:t>	</a:t>
            </a:r>
            <a:r>
              <a:rPr lang="en-US" sz="2000" dirty="0">
                <a:solidFill>
                  <a:schemeClr val="bg1"/>
                </a:solidFill>
                <a:latin typeface="Adobe Garamond Pro" pitchFamily="18" charset="0"/>
              </a:rPr>
              <a:t> </a:t>
            </a:r>
            <a:r>
              <a:rPr lang="en-US" sz="2000" dirty="0">
                <a:latin typeface="Adobe Garamond Pro" pitchFamily="18" charset="0"/>
              </a:rPr>
              <a:t>To file a complaint of discrimination write to USDA, Assistant Secretary for Civil Rights, Office of the Assistant Secretary for Civil Rights, 1400 Independence Avenue, S.W., Stop 9410, Washington, D.C. 20250-9410 , or call toll free (866) 632-9992 (English) or (800) 877-8339 (TDD) or (866) 377-8642 (English Federal-relay) or (800) 845-6136 (Spanish Federal-relay).  USDA is an equal opportunity provider and employer.</a:t>
            </a:r>
            <a:r>
              <a:rPr lang="en-US" sz="2000" dirty="0"/>
              <a:t> </a:t>
            </a:r>
            <a:endParaRPr lang="en-US" sz="2000" i="1" dirty="0">
              <a:effectLst>
                <a:outerShdw blurRad="38100" dist="38100" dir="2700000" algn="tl">
                  <a:srgbClr val="000000"/>
                </a:outerShdw>
              </a:effectLst>
            </a:endParaRPr>
          </a:p>
        </p:txBody>
      </p:sp>
      <p:pic>
        <p:nvPicPr>
          <p:cNvPr id="137222" name="Picture 10" descr="nrcslogo2"/>
          <p:cNvPicPr>
            <a:picLocks noChangeAspect="1" noChangeArrowheads="1"/>
          </p:cNvPicPr>
          <p:nvPr/>
        </p:nvPicPr>
        <p:blipFill>
          <a:blip r:embed="rId3" cstate="screen"/>
          <a:srcRect/>
          <a:stretch>
            <a:fillRect/>
          </a:stretch>
        </p:blipFill>
        <p:spPr bwMode="auto">
          <a:xfrm>
            <a:off x="6629400" y="4800600"/>
            <a:ext cx="1143000" cy="1143000"/>
          </a:xfrm>
          <a:prstGeom prst="rect">
            <a:avLst/>
          </a:prstGeom>
          <a:noFill/>
          <a:ln w="9525">
            <a:noFill/>
            <a:miter lim="800000"/>
            <a:headEnd/>
            <a:tailEnd/>
          </a:ln>
        </p:spPr>
      </p:pic>
      <p:pic>
        <p:nvPicPr>
          <p:cNvPr id="137223" name="Picture 5" descr="usdaAR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 cy="609600"/>
          </a:xfrm>
          <a:prstGeom prst="rect">
            <a:avLst/>
          </a:prstGeom>
          <a:solidFill>
            <a:srgbClr val="FFFFFF"/>
          </a:solidFill>
          <a:ln w="9525">
            <a:noFill/>
            <a:miter lim="800000"/>
            <a:headEnd/>
            <a:tailEnd/>
          </a:ln>
        </p:spPr>
      </p:pic>
      <p:pic>
        <p:nvPicPr>
          <p:cNvPr id="137224" name="Picture 6" descr="NRCScolo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8075" y="0"/>
            <a:ext cx="1685925"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3705"/>
            <a:ext cx="8534400" cy="6845081"/>
          </a:xfrm>
          <a:prstGeom prst="rect">
            <a:avLst/>
          </a:prstGeom>
        </p:spPr>
      </p:pic>
      <p:sp>
        <p:nvSpPr>
          <p:cNvPr id="2" name="Title 1"/>
          <p:cNvSpPr>
            <a:spLocks noGrp="1"/>
          </p:cNvSpPr>
          <p:nvPr>
            <p:ph type="title"/>
          </p:nvPr>
        </p:nvSpPr>
        <p:spPr>
          <a:xfrm>
            <a:off x="533400" y="3048000"/>
            <a:ext cx="8229600" cy="1143000"/>
          </a:xfrm>
          <a:solidFill>
            <a:schemeClr val="bg1">
              <a:lumMod val="95000"/>
            </a:schemeClr>
          </a:solidFill>
        </p:spPr>
        <p:txBody>
          <a:bodyPr/>
          <a:lstStyle/>
          <a:p>
            <a:r>
              <a:rPr lang="en-US" dirty="0" smtClean="0"/>
              <a:t>Buy a USDA Soil Texture Kit</a:t>
            </a:r>
            <a:endParaRPr lang="en-US" dirty="0"/>
          </a:p>
        </p:txBody>
      </p:sp>
      <p:sp>
        <p:nvSpPr>
          <p:cNvPr id="5" name="Title 1"/>
          <p:cNvSpPr txBox="1">
            <a:spLocks/>
          </p:cNvSpPr>
          <p:nvPr/>
        </p:nvSpPr>
        <p:spPr bwMode="auto">
          <a:xfrm>
            <a:off x="4419600" y="4191000"/>
            <a:ext cx="4324004" cy="2286000"/>
          </a:xfrm>
          <a:prstGeom prst="rect">
            <a:avLst/>
          </a:prstGeom>
          <a:solidFill>
            <a:srgbClr val="FFC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--Or, FIND YOUR OWN!</a:t>
            </a:r>
            <a:endParaRPr lang="en-US" kern="0" dirty="0"/>
          </a:p>
        </p:txBody>
      </p:sp>
    </p:spTree>
    <p:extLst>
      <p:ext uri="{BB962C8B-B14F-4D97-AF65-F5344CB8AC3E}">
        <p14:creationId xmlns:p14="http://schemas.microsoft.com/office/powerpoint/2010/main" val="1253849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3641" y="0"/>
            <a:ext cx="8548138" cy="6858000"/>
          </a:xfrm>
          <a:prstGeom prst="rect">
            <a:avLst/>
          </a:prstGeom>
        </p:spPr>
      </p:pic>
      <p:sp>
        <p:nvSpPr>
          <p:cNvPr id="5" name="Title 1"/>
          <p:cNvSpPr>
            <a:spLocks noGrp="1"/>
          </p:cNvSpPr>
          <p:nvPr>
            <p:ph type="title"/>
          </p:nvPr>
        </p:nvSpPr>
        <p:spPr>
          <a:xfrm>
            <a:off x="928255" y="1371600"/>
            <a:ext cx="8229600" cy="1143000"/>
          </a:xfrm>
        </p:spPr>
        <p:txBody>
          <a:bodyPr/>
          <a:lstStyle/>
          <a:p>
            <a:r>
              <a:rPr lang="en-US" dirty="0" smtClean="0"/>
              <a:t>Soil Web &amp; Soil Web App</a:t>
            </a:r>
            <a:endParaRPr lang="en-US" dirty="0"/>
          </a:p>
        </p:txBody>
      </p:sp>
      <p:sp>
        <p:nvSpPr>
          <p:cNvPr id="6" name="Content Placeholder 2"/>
          <p:cNvSpPr>
            <a:spLocks noGrp="1"/>
          </p:cNvSpPr>
          <p:nvPr>
            <p:ph idx="1"/>
          </p:nvPr>
        </p:nvSpPr>
        <p:spPr>
          <a:xfrm>
            <a:off x="152400" y="4800600"/>
            <a:ext cx="8763000" cy="609600"/>
          </a:xfrm>
          <a:solidFill>
            <a:schemeClr val="bg1"/>
          </a:solidFill>
        </p:spPr>
        <p:txBody>
          <a:bodyPr/>
          <a:lstStyle/>
          <a:p>
            <a:r>
              <a:rPr lang="en-US" dirty="0">
                <a:hlinkClick r:id="rId3"/>
              </a:rPr>
              <a:t>https://casoilresource.lawr.ucdavis.edu/gmap</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58233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14748"/>
            <a:ext cx="8763000" cy="6829284"/>
          </a:xfrm>
          <a:prstGeom prst="rect">
            <a:avLst/>
          </a:prstGeom>
        </p:spPr>
      </p:pic>
      <p:sp>
        <p:nvSpPr>
          <p:cNvPr id="3" name="Content Placeholder 2"/>
          <p:cNvSpPr>
            <a:spLocks noGrp="1"/>
          </p:cNvSpPr>
          <p:nvPr>
            <p:ph idx="1"/>
          </p:nvPr>
        </p:nvSpPr>
        <p:spPr>
          <a:xfrm>
            <a:off x="232756" y="5791200"/>
            <a:ext cx="8763000" cy="715963"/>
          </a:xfrm>
        </p:spPr>
        <p:txBody>
          <a:bodyPr/>
          <a:lstStyle/>
          <a:p>
            <a:r>
              <a:rPr lang="en-US" dirty="0">
                <a:hlinkClick r:id="rId3"/>
              </a:rPr>
              <a:t>https://casoilresource.lawr.ucdavis.edu/gmap</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43851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1" y="-15804"/>
            <a:ext cx="8649980" cy="6873804"/>
          </a:xfrm>
          <a:prstGeom prst="rect">
            <a:avLst/>
          </a:prstGeom>
        </p:spPr>
      </p:pic>
      <p:sp>
        <p:nvSpPr>
          <p:cNvPr id="3" name="Content Placeholder 2"/>
          <p:cNvSpPr>
            <a:spLocks noGrp="1"/>
          </p:cNvSpPr>
          <p:nvPr>
            <p:ph idx="1"/>
          </p:nvPr>
        </p:nvSpPr>
        <p:spPr>
          <a:xfrm>
            <a:off x="438791" y="4800600"/>
            <a:ext cx="8229600" cy="1173163"/>
          </a:xfrm>
          <a:solidFill>
            <a:schemeClr val="bg1"/>
          </a:solidFill>
        </p:spPr>
        <p:txBody>
          <a:bodyPr/>
          <a:lstStyle/>
          <a:p>
            <a:r>
              <a:rPr lang="en-US" dirty="0">
                <a:hlinkClick r:id="rId3"/>
              </a:rPr>
              <a:t>https://www.nrcs.usda.gov/wps/portal/nrcs/site/soils/home</a:t>
            </a:r>
            <a:r>
              <a:rPr lang="en-US" dirty="0" smtClean="0">
                <a:hlinkClick r:id="rId3"/>
              </a:rPr>
              <a:t>/</a:t>
            </a:r>
            <a:r>
              <a:rPr lang="en-US" dirty="0" smtClean="0"/>
              <a:t> </a:t>
            </a:r>
          </a:p>
          <a:p>
            <a:endParaRPr lang="en-US" dirty="0"/>
          </a:p>
        </p:txBody>
      </p:sp>
      <p:sp>
        <p:nvSpPr>
          <p:cNvPr id="6" name="Rounded Rectangle 5"/>
          <p:cNvSpPr/>
          <p:nvPr/>
        </p:nvSpPr>
        <p:spPr>
          <a:xfrm>
            <a:off x="5943600" y="1935198"/>
            <a:ext cx="12192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05200" y="3810000"/>
            <a:ext cx="19812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9"/>
          <p:cNvSpPr>
            <a:spLocks noChangeArrowheads="1"/>
          </p:cNvSpPr>
          <p:nvPr/>
        </p:nvSpPr>
        <p:spPr bwMode="auto">
          <a:xfrm>
            <a:off x="6324600" y="2895600"/>
            <a:ext cx="2209800" cy="1828800"/>
          </a:xfrm>
          <a:prstGeom prst="irregularSeal2">
            <a:avLst/>
          </a:prstGeom>
          <a:solidFill>
            <a:srgbClr val="FF9900"/>
          </a:solidFill>
          <a:ln w="9525">
            <a:solidFill>
              <a:schemeClr val="tx1"/>
            </a:solidFill>
            <a:miter lim="800000"/>
            <a:headEnd/>
            <a:tailEnd/>
          </a:ln>
        </p:spPr>
        <p:txBody>
          <a:bodyPr wrap="none" anchor="ctr"/>
          <a:lstStyle/>
          <a:p>
            <a:pPr algn="ctr"/>
            <a:r>
              <a:rPr lang="en-US" dirty="0"/>
              <a:t>Or just </a:t>
            </a:r>
          </a:p>
          <a:p>
            <a:pPr algn="ctr"/>
            <a:r>
              <a:rPr lang="en-US" dirty="0"/>
              <a:t>“Google” </a:t>
            </a:r>
          </a:p>
          <a:p>
            <a:pPr algn="ctr"/>
            <a:r>
              <a:rPr lang="en-US" dirty="0"/>
              <a:t>Soils</a:t>
            </a:r>
          </a:p>
        </p:txBody>
      </p:sp>
    </p:spTree>
    <p:extLst>
      <p:ext uri="{BB962C8B-B14F-4D97-AF65-F5344CB8AC3E}">
        <p14:creationId xmlns:p14="http://schemas.microsoft.com/office/powerpoint/2010/main" val="32970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034" y="0"/>
            <a:ext cx="8753574" cy="6847738"/>
          </a:xfrm>
          <a:prstGeom prst="rect">
            <a:avLst/>
          </a:prstGeom>
        </p:spPr>
      </p:pic>
      <p:sp>
        <p:nvSpPr>
          <p:cNvPr id="5" name="Right Arrow 4"/>
          <p:cNvSpPr/>
          <p:nvPr/>
        </p:nvSpPr>
        <p:spPr>
          <a:xfrm flipH="1">
            <a:off x="3962400" y="990600"/>
            <a:ext cx="3122550" cy="10792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solidFill>
                  <a:schemeClr val="tx1"/>
                </a:solidFill>
              </a:rPr>
              <a:t>List </a:t>
            </a:r>
            <a:r>
              <a:rPr lang="en-US" b="1" dirty="0">
                <a:solidFill>
                  <a:schemeClr val="tx1"/>
                </a:solidFill>
              </a:rPr>
              <a:t>of Published Soil </a:t>
            </a:r>
            <a:r>
              <a:rPr lang="en-US" b="1" dirty="0" smtClean="0">
                <a:solidFill>
                  <a:schemeClr val="tx1"/>
                </a:solidFill>
              </a:rPr>
              <a:t>Surveys by State</a:t>
            </a:r>
            <a:endParaRPr lang="en-US" b="1" dirty="0">
              <a:solidFill>
                <a:schemeClr val="tx1"/>
              </a:solidFill>
            </a:endParaRPr>
          </a:p>
        </p:txBody>
      </p:sp>
      <p:sp>
        <p:nvSpPr>
          <p:cNvPr id="6" name="Rounded Rectangle 5"/>
          <p:cNvSpPr/>
          <p:nvPr/>
        </p:nvSpPr>
        <p:spPr>
          <a:xfrm>
            <a:off x="5410200" y="3286568"/>
            <a:ext cx="685800" cy="27460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orizontal Scroll 6"/>
          <p:cNvSpPr/>
          <p:nvPr/>
        </p:nvSpPr>
        <p:spPr>
          <a:xfrm>
            <a:off x="4191000" y="4343400"/>
            <a:ext cx="4038600" cy="205740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Published Soil Surveys have some information that is not available on Soil Data Viewer or Web Soil Survey; and you don’t need an internet connection.</a:t>
            </a:r>
          </a:p>
        </p:txBody>
      </p:sp>
    </p:spTree>
    <p:extLst>
      <p:ext uri="{BB962C8B-B14F-4D97-AF65-F5344CB8AC3E}">
        <p14:creationId xmlns:p14="http://schemas.microsoft.com/office/powerpoint/2010/main" val="365395676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Fireworks</Template>
  <TotalTime>2448</TotalTime>
  <Words>904</Words>
  <Application>Microsoft Office PowerPoint</Application>
  <PresentationFormat>On-screen Show (4:3)</PresentationFormat>
  <Paragraphs>164</Paragraphs>
  <Slides>41</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 Unicode MS</vt:lpstr>
      <vt:lpstr>Adobe Garamond Pro</vt:lpstr>
      <vt:lpstr>Arial</vt:lpstr>
      <vt:lpstr>Bradley Hand ITC</vt:lpstr>
      <vt:lpstr>Tahoma</vt:lpstr>
      <vt:lpstr>Wingdings</vt:lpstr>
      <vt:lpstr>Default Design</vt:lpstr>
      <vt:lpstr>Compass</vt:lpstr>
      <vt:lpstr>PowerPoint Presentation</vt:lpstr>
      <vt:lpstr>Texas State Envirothon </vt:lpstr>
      <vt:lpstr>PowerPoint Presentation</vt:lpstr>
      <vt:lpstr>PowerPoint Presentation</vt:lpstr>
      <vt:lpstr>Buy a USDA Soil Texture Kit</vt:lpstr>
      <vt:lpstr>Soil Web &amp; Soil Web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Detailed soil  map unit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Color</vt:lpstr>
      <vt:lpstr>References</vt:lpstr>
      <vt:lpstr>References continued…</vt:lpstr>
      <vt:lpstr>PowerPoint Presentation</vt:lpstr>
      <vt:lpstr>PowerPoint Presentation</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dennis.brezina</dc:creator>
  <cp:lastModifiedBy>Brezina, Dennis - NRCS, Bryan, TX</cp:lastModifiedBy>
  <cp:revision>193</cp:revision>
  <cp:lastPrinted>2017-01-28T11:27:23Z</cp:lastPrinted>
  <dcterms:created xsi:type="dcterms:W3CDTF">2006-03-17T12:31:34Z</dcterms:created>
  <dcterms:modified xsi:type="dcterms:W3CDTF">2017-01-28T11:28:02Z</dcterms:modified>
</cp:coreProperties>
</file>